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70" r:id="rId3"/>
    <p:sldId id="257" r:id="rId4"/>
    <p:sldId id="262" r:id="rId5"/>
    <p:sldId id="263" r:id="rId6"/>
    <p:sldId id="264" r:id="rId7"/>
    <p:sldId id="265" r:id="rId8"/>
    <p:sldId id="269" r:id="rId9"/>
    <p:sldId id="267"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522E11-DB96-4013-986A-1AE29FFE5DDF}" type="doc">
      <dgm:prSet loTypeId="urn:microsoft.com/office/officeart/2005/8/layout/orgChart1" loCatId="hierarchy" qsTypeId="urn:microsoft.com/office/officeart/2005/8/quickstyle/simple1" qsCatId="simple" csTypeId="urn:microsoft.com/office/officeart/2005/8/colors/accent1_2" csCatId="accent1"/>
      <dgm:spPr/>
    </dgm:pt>
    <dgm:pt modelId="{0FABAD80-4FC6-4A00-A8A9-FA2FB45AD14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smtClean="0">
              <a:ln>
                <a:noFill/>
              </a:ln>
              <a:solidFill>
                <a:srgbClr val="FFFFFF"/>
              </a:solidFill>
              <a:effectLst/>
              <a:latin typeface="Arial" pitchFamily="34" charset="0"/>
              <a:cs typeface="Arial" pitchFamily="34" charset="0"/>
            </a:rPr>
            <a:t>Типы деления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smtClean="0">
              <a:ln>
                <a:noFill/>
              </a:ln>
              <a:solidFill>
                <a:srgbClr val="FFFFFF"/>
              </a:solidFill>
              <a:effectLst/>
              <a:latin typeface="Arial" pitchFamily="34" charset="0"/>
              <a:cs typeface="Arial" pitchFamily="34" charset="0"/>
            </a:rPr>
            <a:t>клеток</a:t>
          </a:r>
          <a:endParaRPr kumimoji="0" lang="ru-RU" b="0" i="0" u="none" strike="noStrike" cap="none" normalizeH="0" baseline="0" smtClean="0">
            <a:ln>
              <a:noFill/>
            </a:ln>
            <a:solidFill>
              <a:schemeClr val="tx1"/>
            </a:solidFill>
            <a:effectLst/>
            <a:latin typeface="Arial" pitchFamily="34" charset="0"/>
            <a:cs typeface="Arial" pitchFamily="34" charset="0"/>
          </a:endParaRPr>
        </a:p>
      </dgm:t>
    </dgm:pt>
    <dgm:pt modelId="{F14D6A77-4186-4D2C-AE4C-0FB207E1A226}" type="parTrans" cxnId="{7291B82E-79E2-4621-8991-B5686E45C033}">
      <dgm:prSet/>
      <dgm:spPr/>
    </dgm:pt>
    <dgm:pt modelId="{908E7858-75E4-4ACF-8DF3-F03AD7988C1D}" type="sibTrans" cxnId="{7291B82E-79E2-4621-8991-B5686E45C033}">
      <dgm:prSet/>
      <dgm:spPr/>
    </dgm:pt>
    <dgm:pt modelId="{3548F3D0-D672-4240-9631-B2C989D7868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smtClean="0">
              <a:ln>
                <a:noFill/>
              </a:ln>
              <a:solidFill>
                <a:srgbClr val="FFFFFF"/>
              </a:solidFill>
              <a:effectLst/>
              <a:latin typeface="Arial" pitchFamily="34" charset="0"/>
              <a:cs typeface="Arial" pitchFamily="34" charset="0"/>
            </a:rPr>
            <a:t>соматических</a:t>
          </a:r>
          <a:endParaRPr kumimoji="0" lang="ru-RU" b="0" i="0" u="none" strike="noStrike" cap="none" normalizeH="0" baseline="0" smtClean="0">
            <a:ln>
              <a:noFill/>
            </a:ln>
            <a:solidFill>
              <a:schemeClr val="tx1"/>
            </a:solidFill>
            <a:effectLst/>
            <a:latin typeface="Arial" pitchFamily="34" charset="0"/>
            <a:cs typeface="Arial" pitchFamily="34" charset="0"/>
          </a:endParaRPr>
        </a:p>
      </dgm:t>
    </dgm:pt>
    <dgm:pt modelId="{CA3B04F3-6A76-43B6-A57A-D5D9B9D8659C}" type="parTrans" cxnId="{A20F9410-1B00-4BF8-B37F-62DD337EFA0B}">
      <dgm:prSet/>
      <dgm:spPr/>
    </dgm:pt>
    <dgm:pt modelId="{86F426B8-2341-4249-9C1F-D0C01FD7E5B4}" type="sibTrans" cxnId="{A20F9410-1B00-4BF8-B37F-62DD337EFA0B}">
      <dgm:prSet/>
      <dgm:spPr/>
    </dgm:pt>
    <dgm:pt modelId="{20BCD401-32B8-4918-92BE-89FFCDDFA48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smtClean="0">
              <a:ln>
                <a:noFill/>
              </a:ln>
              <a:solidFill>
                <a:srgbClr val="FFFFFF"/>
              </a:solidFill>
              <a:effectLst/>
              <a:latin typeface="Arial" pitchFamily="34" charset="0"/>
              <a:cs typeface="Arial" pitchFamily="34" charset="0"/>
            </a:rPr>
            <a:t>Митоз</a:t>
          </a:r>
          <a:endParaRPr kumimoji="0" lang="ru-RU" b="0" i="0" u="none" strike="noStrike" cap="none" normalizeH="0" baseline="0" smtClean="0">
            <a:ln>
              <a:noFill/>
            </a:ln>
            <a:solidFill>
              <a:schemeClr val="tx1"/>
            </a:solidFill>
            <a:effectLst/>
            <a:latin typeface="Arial" pitchFamily="34" charset="0"/>
            <a:cs typeface="Arial" pitchFamily="34" charset="0"/>
          </a:endParaRPr>
        </a:p>
      </dgm:t>
    </dgm:pt>
    <dgm:pt modelId="{E9E3A7E1-2B75-4CDB-9D63-72B97F6AD418}" type="parTrans" cxnId="{34C9D1EB-3014-447F-8929-AE8DB4FBADC6}">
      <dgm:prSet/>
      <dgm:spPr/>
    </dgm:pt>
    <dgm:pt modelId="{E9671F87-DD6F-456D-A821-4AF76B30133E}" type="sibTrans" cxnId="{34C9D1EB-3014-447F-8929-AE8DB4FBADC6}">
      <dgm:prSet/>
      <dgm:spPr/>
    </dgm:pt>
    <dgm:pt modelId="{4C7E16EC-27FB-4C0C-938F-055A9D5C828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smtClean="0">
              <a:ln>
                <a:noFill/>
              </a:ln>
              <a:solidFill>
                <a:srgbClr val="FFFFFF"/>
              </a:solidFill>
              <a:effectLst/>
              <a:latin typeface="Arial" pitchFamily="34" charset="0"/>
              <a:cs typeface="Arial" pitchFamily="34" charset="0"/>
            </a:rPr>
            <a:t>Амитоз</a:t>
          </a:r>
          <a:endParaRPr kumimoji="0" lang="ru-RU" b="0" i="0" u="none" strike="noStrike" cap="none" normalizeH="0" baseline="0" smtClean="0">
            <a:ln>
              <a:noFill/>
            </a:ln>
            <a:solidFill>
              <a:schemeClr val="tx1"/>
            </a:solidFill>
            <a:effectLst/>
            <a:latin typeface="Arial" pitchFamily="34" charset="0"/>
            <a:cs typeface="Arial" pitchFamily="34" charset="0"/>
          </a:endParaRPr>
        </a:p>
      </dgm:t>
    </dgm:pt>
    <dgm:pt modelId="{59DF80FE-A4B1-4572-849A-F9C4D6065422}" type="parTrans" cxnId="{35EA0042-5EAB-45AB-89C4-B84578577A1A}">
      <dgm:prSet/>
      <dgm:spPr/>
    </dgm:pt>
    <dgm:pt modelId="{D0AFB300-7829-4A33-AC22-42178CBF4472}" type="sibTrans" cxnId="{35EA0042-5EAB-45AB-89C4-B84578577A1A}">
      <dgm:prSet/>
      <dgm:spPr/>
    </dgm:pt>
    <dgm:pt modelId="{485A0EB3-214D-427F-A0A6-1C9FDA7BF2C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smtClean="0">
              <a:ln>
                <a:noFill/>
              </a:ln>
              <a:solidFill>
                <a:srgbClr val="FFFFFF"/>
              </a:solidFill>
              <a:effectLst/>
              <a:latin typeface="Arial" pitchFamily="34" charset="0"/>
              <a:cs typeface="Arial" pitchFamily="34" charset="0"/>
            </a:rPr>
            <a:t>половых</a:t>
          </a:r>
          <a:endParaRPr kumimoji="0" lang="ru-RU" b="0" i="0" u="none" strike="noStrike" cap="none" normalizeH="0" baseline="0" smtClean="0">
            <a:ln>
              <a:noFill/>
            </a:ln>
            <a:solidFill>
              <a:schemeClr val="tx1"/>
            </a:solidFill>
            <a:effectLst/>
            <a:latin typeface="Arial" pitchFamily="34" charset="0"/>
            <a:cs typeface="Arial" pitchFamily="34" charset="0"/>
          </a:endParaRPr>
        </a:p>
      </dgm:t>
    </dgm:pt>
    <dgm:pt modelId="{06C48766-12FD-4F8B-8052-B1A650D584ED}" type="parTrans" cxnId="{C3FE29FD-C21A-4A6C-904B-B425A39FFDAA}">
      <dgm:prSet/>
      <dgm:spPr/>
    </dgm:pt>
    <dgm:pt modelId="{6DC3B651-BB08-4AB0-A435-B0E13EA6FC31}" type="sibTrans" cxnId="{C3FE29FD-C21A-4A6C-904B-B425A39FFDAA}">
      <dgm:prSet/>
      <dgm:spPr/>
    </dgm:pt>
    <dgm:pt modelId="{4938C509-A33B-4E01-B3D1-F41805BF3DA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smtClean="0">
              <a:ln>
                <a:noFill/>
              </a:ln>
              <a:solidFill>
                <a:srgbClr val="FFFFFF"/>
              </a:solidFill>
              <a:effectLst/>
              <a:latin typeface="Arial" pitchFamily="34" charset="0"/>
              <a:cs typeface="Arial" pitchFamily="34" charset="0"/>
            </a:rPr>
            <a:t>Мейоз</a:t>
          </a:r>
          <a:endParaRPr kumimoji="0" lang="ru-RU" b="0" i="0" u="none" strike="noStrike" cap="none" normalizeH="0" baseline="0" smtClean="0">
            <a:ln>
              <a:noFill/>
            </a:ln>
            <a:solidFill>
              <a:schemeClr val="tx1"/>
            </a:solidFill>
            <a:effectLst/>
            <a:latin typeface="Arial" pitchFamily="34" charset="0"/>
            <a:cs typeface="Arial" pitchFamily="34" charset="0"/>
          </a:endParaRPr>
        </a:p>
      </dgm:t>
    </dgm:pt>
    <dgm:pt modelId="{F3AA6A26-8BB5-4963-B527-D4AF3E8CF917}" type="parTrans" cxnId="{9C36A85D-C054-4A08-A26A-4F386C5561C5}">
      <dgm:prSet/>
      <dgm:spPr/>
    </dgm:pt>
    <dgm:pt modelId="{459BC422-F6DB-42F1-BDA9-1E812729F120}" type="sibTrans" cxnId="{9C36A85D-C054-4A08-A26A-4F386C5561C5}">
      <dgm:prSet/>
      <dgm:spPr/>
    </dgm:pt>
    <dgm:pt modelId="{E62884AB-DBF0-4E11-83AE-7D2E516DEE8D}" type="pres">
      <dgm:prSet presAssocID="{8B522E11-DB96-4013-986A-1AE29FFE5DDF}" presName="hierChild1" presStyleCnt="0">
        <dgm:presLayoutVars>
          <dgm:orgChart val="1"/>
          <dgm:chPref val="1"/>
          <dgm:dir/>
          <dgm:animOne val="branch"/>
          <dgm:animLvl val="lvl"/>
          <dgm:resizeHandles/>
        </dgm:presLayoutVars>
      </dgm:prSet>
      <dgm:spPr/>
    </dgm:pt>
    <dgm:pt modelId="{6DF69F2A-D2CA-4AF2-AFCD-2358CD4F71AA}" type="pres">
      <dgm:prSet presAssocID="{0FABAD80-4FC6-4A00-A8A9-FA2FB45AD147}" presName="hierRoot1" presStyleCnt="0">
        <dgm:presLayoutVars>
          <dgm:hierBranch/>
        </dgm:presLayoutVars>
      </dgm:prSet>
      <dgm:spPr/>
    </dgm:pt>
    <dgm:pt modelId="{5AC9FDFD-684C-48A4-8149-969011CF64B8}" type="pres">
      <dgm:prSet presAssocID="{0FABAD80-4FC6-4A00-A8A9-FA2FB45AD147}" presName="rootComposite1" presStyleCnt="0"/>
      <dgm:spPr/>
    </dgm:pt>
    <dgm:pt modelId="{9D3A808D-25CB-4DB1-ACF5-64E9D7BA5A9C}" type="pres">
      <dgm:prSet presAssocID="{0FABAD80-4FC6-4A00-A8A9-FA2FB45AD147}" presName="rootText1" presStyleLbl="node0" presStyleIdx="0" presStyleCnt="1">
        <dgm:presLayoutVars>
          <dgm:chPref val="3"/>
        </dgm:presLayoutVars>
      </dgm:prSet>
      <dgm:spPr/>
      <dgm:t>
        <a:bodyPr/>
        <a:lstStyle/>
        <a:p>
          <a:endParaRPr lang="ru-RU"/>
        </a:p>
      </dgm:t>
    </dgm:pt>
    <dgm:pt modelId="{D3FCFBF6-4747-4F46-8FAB-2997837DE490}" type="pres">
      <dgm:prSet presAssocID="{0FABAD80-4FC6-4A00-A8A9-FA2FB45AD147}" presName="rootConnector1" presStyleLbl="node1" presStyleIdx="0" presStyleCnt="0"/>
      <dgm:spPr/>
      <dgm:t>
        <a:bodyPr/>
        <a:lstStyle/>
        <a:p>
          <a:endParaRPr lang="ru-RU"/>
        </a:p>
      </dgm:t>
    </dgm:pt>
    <dgm:pt modelId="{34B032CD-913A-43C5-83B3-DC11D47B27CF}" type="pres">
      <dgm:prSet presAssocID="{0FABAD80-4FC6-4A00-A8A9-FA2FB45AD147}" presName="hierChild2" presStyleCnt="0"/>
      <dgm:spPr/>
    </dgm:pt>
    <dgm:pt modelId="{D70F3AEB-B261-4428-AC14-95F75F9CAA66}" type="pres">
      <dgm:prSet presAssocID="{CA3B04F3-6A76-43B6-A57A-D5D9B9D8659C}" presName="Name35" presStyleLbl="parChTrans1D2" presStyleIdx="0" presStyleCnt="2"/>
      <dgm:spPr/>
    </dgm:pt>
    <dgm:pt modelId="{96F92C3C-3F41-4AA8-BB22-DD84D9F16F68}" type="pres">
      <dgm:prSet presAssocID="{3548F3D0-D672-4240-9631-B2C989D78680}" presName="hierRoot2" presStyleCnt="0">
        <dgm:presLayoutVars>
          <dgm:hierBranch/>
        </dgm:presLayoutVars>
      </dgm:prSet>
      <dgm:spPr/>
    </dgm:pt>
    <dgm:pt modelId="{D2ACD019-FFC6-4DF3-8EC0-E4E37A1750E3}" type="pres">
      <dgm:prSet presAssocID="{3548F3D0-D672-4240-9631-B2C989D78680}" presName="rootComposite" presStyleCnt="0"/>
      <dgm:spPr/>
    </dgm:pt>
    <dgm:pt modelId="{F9501227-B911-4793-B30E-EAEB9B5D7C92}" type="pres">
      <dgm:prSet presAssocID="{3548F3D0-D672-4240-9631-B2C989D78680}" presName="rootText" presStyleLbl="node2" presStyleIdx="0" presStyleCnt="2">
        <dgm:presLayoutVars>
          <dgm:chPref val="3"/>
        </dgm:presLayoutVars>
      </dgm:prSet>
      <dgm:spPr/>
      <dgm:t>
        <a:bodyPr/>
        <a:lstStyle/>
        <a:p>
          <a:endParaRPr lang="ru-RU"/>
        </a:p>
      </dgm:t>
    </dgm:pt>
    <dgm:pt modelId="{ABABB2E0-234F-4FAE-9ECF-99F4D80AC527}" type="pres">
      <dgm:prSet presAssocID="{3548F3D0-D672-4240-9631-B2C989D78680}" presName="rootConnector" presStyleLbl="node2" presStyleIdx="0" presStyleCnt="2"/>
      <dgm:spPr/>
      <dgm:t>
        <a:bodyPr/>
        <a:lstStyle/>
        <a:p>
          <a:endParaRPr lang="ru-RU"/>
        </a:p>
      </dgm:t>
    </dgm:pt>
    <dgm:pt modelId="{C47A3A1E-79A3-461D-96F0-78CBFD119767}" type="pres">
      <dgm:prSet presAssocID="{3548F3D0-D672-4240-9631-B2C989D78680}" presName="hierChild4" presStyleCnt="0"/>
      <dgm:spPr/>
    </dgm:pt>
    <dgm:pt modelId="{E4FE8A2B-AB5F-4395-8069-6598D339FD20}" type="pres">
      <dgm:prSet presAssocID="{E9E3A7E1-2B75-4CDB-9D63-72B97F6AD418}" presName="Name35" presStyleLbl="parChTrans1D3" presStyleIdx="0" presStyleCnt="3"/>
      <dgm:spPr/>
    </dgm:pt>
    <dgm:pt modelId="{D96DBF1A-8332-4354-ABED-109E396BFE96}" type="pres">
      <dgm:prSet presAssocID="{20BCD401-32B8-4918-92BE-89FFCDDFA486}" presName="hierRoot2" presStyleCnt="0">
        <dgm:presLayoutVars>
          <dgm:hierBranch val="r"/>
        </dgm:presLayoutVars>
      </dgm:prSet>
      <dgm:spPr/>
    </dgm:pt>
    <dgm:pt modelId="{53097040-4A41-48B8-B52A-ADA844B90BDB}" type="pres">
      <dgm:prSet presAssocID="{20BCD401-32B8-4918-92BE-89FFCDDFA486}" presName="rootComposite" presStyleCnt="0"/>
      <dgm:spPr/>
    </dgm:pt>
    <dgm:pt modelId="{6FCF466B-1EBE-46AC-B335-1B6185E19C9D}" type="pres">
      <dgm:prSet presAssocID="{20BCD401-32B8-4918-92BE-89FFCDDFA486}" presName="rootText" presStyleLbl="node3" presStyleIdx="0" presStyleCnt="3">
        <dgm:presLayoutVars>
          <dgm:chPref val="3"/>
        </dgm:presLayoutVars>
      </dgm:prSet>
      <dgm:spPr/>
      <dgm:t>
        <a:bodyPr/>
        <a:lstStyle/>
        <a:p>
          <a:endParaRPr lang="ru-RU"/>
        </a:p>
      </dgm:t>
    </dgm:pt>
    <dgm:pt modelId="{C429AF60-6124-4BC1-907C-806B494562B7}" type="pres">
      <dgm:prSet presAssocID="{20BCD401-32B8-4918-92BE-89FFCDDFA486}" presName="rootConnector" presStyleLbl="node3" presStyleIdx="0" presStyleCnt="3"/>
      <dgm:spPr/>
      <dgm:t>
        <a:bodyPr/>
        <a:lstStyle/>
        <a:p>
          <a:endParaRPr lang="ru-RU"/>
        </a:p>
      </dgm:t>
    </dgm:pt>
    <dgm:pt modelId="{7D14E897-BB46-4ABF-AEA4-41E2D556E4B9}" type="pres">
      <dgm:prSet presAssocID="{20BCD401-32B8-4918-92BE-89FFCDDFA486}" presName="hierChild4" presStyleCnt="0"/>
      <dgm:spPr/>
    </dgm:pt>
    <dgm:pt modelId="{ACE32DF1-BA33-432C-B4C5-6BEC400E170A}" type="pres">
      <dgm:prSet presAssocID="{20BCD401-32B8-4918-92BE-89FFCDDFA486}" presName="hierChild5" presStyleCnt="0"/>
      <dgm:spPr/>
    </dgm:pt>
    <dgm:pt modelId="{B8F2DACF-3B64-412D-B55A-25D26CFD8F55}" type="pres">
      <dgm:prSet presAssocID="{59DF80FE-A4B1-4572-849A-F9C4D6065422}" presName="Name35" presStyleLbl="parChTrans1D3" presStyleIdx="1" presStyleCnt="3"/>
      <dgm:spPr/>
    </dgm:pt>
    <dgm:pt modelId="{49CFE0E2-6C56-45A4-8DE3-648D7590DD4A}" type="pres">
      <dgm:prSet presAssocID="{4C7E16EC-27FB-4C0C-938F-055A9D5C828C}" presName="hierRoot2" presStyleCnt="0">
        <dgm:presLayoutVars>
          <dgm:hierBranch val="r"/>
        </dgm:presLayoutVars>
      </dgm:prSet>
      <dgm:spPr/>
    </dgm:pt>
    <dgm:pt modelId="{3E6E07BF-E50F-4511-B92D-A7044659BC32}" type="pres">
      <dgm:prSet presAssocID="{4C7E16EC-27FB-4C0C-938F-055A9D5C828C}" presName="rootComposite" presStyleCnt="0"/>
      <dgm:spPr/>
    </dgm:pt>
    <dgm:pt modelId="{C5605D83-175D-4898-9437-533D16B92D93}" type="pres">
      <dgm:prSet presAssocID="{4C7E16EC-27FB-4C0C-938F-055A9D5C828C}" presName="rootText" presStyleLbl="node3" presStyleIdx="1" presStyleCnt="3">
        <dgm:presLayoutVars>
          <dgm:chPref val="3"/>
        </dgm:presLayoutVars>
      </dgm:prSet>
      <dgm:spPr/>
      <dgm:t>
        <a:bodyPr/>
        <a:lstStyle/>
        <a:p>
          <a:endParaRPr lang="ru-RU"/>
        </a:p>
      </dgm:t>
    </dgm:pt>
    <dgm:pt modelId="{E2E5C87E-360F-48EA-88BA-A3317EB0D5CF}" type="pres">
      <dgm:prSet presAssocID="{4C7E16EC-27FB-4C0C-938F-055A9D5C828C}" presName="rootConnector" presStyleLbl="node3" presStyleIdx="1" presStyleCnt="3"/>
      <dgm:spPr/>
      <dgm:t>
        <a:bodyPr/>
        <a:lstStyle/>
        <a:p>
          <a:endParaRPr lang="ru-RU"/>
        </a:p>
      </dgm:t>
    </dgm:pt>
    <dgm:pt modelId="{1E45F82E-0777-4B4C-9C0F-A28696FA2DA9}" type="pres">
      <dgm:prSet presAssocID="{4C7E16EC-27FB-4C0C-938F-055A9D5C828C}" presName="hierChild4" presStyleCnt="0"/>
      <dgm:spPr/>
    </dgm:pt>
    <dgm:pt modelId="{B2D86173-E41C-40EF-8543-D576E8F0C617}" type="pres">
      <dgm:prSet presAssocID="{4C7E16EC-27FB-4C0C-938F-055A9D5C828C}" presName="hierChild5" presStyleCnt="0"/>
      <dgm:spPr/>
    </dgm:pt>
    <dgm:pt modelId="{222E93A3-C593-4EC3-A4FF-0948CCA3D3CE}" type="pres">
      <dgm:prSet presAssocID="{3548F3D0-D672-4240-9631-B2C989D78680}" presName="hierChild5" presStyleCnt="0"/>
      <dgm:spPr/>
    </dgm:pt>
    <dgm:pt modelId="{AF9106E5-EE77-426A-99A3-B8E3D23D39C7}" type="pres">
      <dgm:prSet presAssocID="{06C48766-12FD-4F8B-8052-B1A650D584ED}" presName="Name35" presStyleLbl="parChTrans1D2" presStyleIdx="1" presStyleCnt="2"/>
      <dgm:spPr/>
    </dgm:pt>
    <dgm:pt modelId="{A2C8959D-7DD5-427A-A377-B7A4D4F2F83C}" type="pres">
      <dgm:prSet presAssocID="{485A0EB3-214D-427F-A0A6-1C9FDA7BF2CB}" presName="hierRoot2" presStyleCnt="0">
        <dgm:presLayoutVars>
          <dgm:hierBranch/>
        </dgm:presLayoutVars>
      </dgm:prSet>
      <dgm:spPr/>
    </dgm:pt>
    <dgm:pt modelId="{A3225DAB-109A-40D0-8CB7-BCB9ACCC9BE1}" type="pres">
      <dgm:prSet presAssocID="{485A0EB3-214D-427F-A0A6-1C9FDA7BF2CB}" presName="rootComposite" presStyleCnt="0"/>
      <dgm:spPr/>
    </dgm:pt>
    <dgm:pt modelId="{94B0AEBF-F2AD-4CDD-BC36-F0DC139F4F0D}" type="pres">
      <dgm:prSet presAssocID="{485A0EB3-214D-427F-A0A6-1C9FDA7BF2CB}" presName="rootText" presStyleLbl="node2" presStyleIdx="1" presStyleCnt="2">
        <dgm:presLayoutVars>
          <dgm:chPref val="3"/>
        </dgm:presLayoutVars>
      </dgm:prSet>
      <dgm:spPr/>
      <dgm:t>
        <a:bodyPr/>
        <a:lstStyle/>
        <a:p>
          <a:endParaRPr lang="ru-RU"/>
        </a:p>
      </dgm:t>
    </dgm:pt>
    <dgm:pt modelId="{ED94675B-3755-489D-9F2B-C00C137D1160}" type="pres">
      <dgm:prSet presAssocID="{485A0EB3-214D-427F-A0A6-1C9FDA7BF2CB}" presName="rootConnector" presStyleLbl="node2" presStyleIdx="1" presStyleCnt="2"/>
      <dgm:spPr/>
      <dgm:t>
        <a:bodyPr/>
        <a:lstStyle/>
        <a:p>
          <a:endParaRPr lang="ru-RU"/>
        </a:p>
      </dgm:t>
    </dgm:pt>
    <dgm:pt modelId="{A4D5D835-76C5-4B65-8859-3D00FCAE373F}" type="pres">
      <dgm:prSet presAssocID="{485A0EB3-214D-427F-A0A6-1C9FDA7BF2CB}" presName="hierChild4" presStyleCnt="0"/>
      <dgm:spPr/>
    </dgm:pt>
    <dgm:pt modelId="{0E033BB1-0185-4231-9E5E-3D99E7930620}" type="pres">
      <dgm:prSet presAssocID="{F3AA6A26-8BB5-4963-B527-D4AF3E8CF917}" presName="Name35" presStyleLbl="parChTrans1D3" presStyleIdx="2" presStyleCnt="3"/>
      <dgm:spPr/>
    </dgm:pt>
    <dgm:pt modelId="{8CFCEF83-3A7F-4170-85AE-41FCEDA5F7AF}" type="pres">
      <dgm:prSet presAssocID="{4938C509-A33B-4E01-B3D1-F41805BF3DA2}" presName="hierRoot2" presStyleCnt="0">
        <dgm:presLayoutVars>
          <dgm:hierBranch val="r"/>
        </dgm:presLayoutVars>
      </dgm:prSet>
      <dgm:spPr/>
    </dgm:pt>
    <dgm:pt modelId="{C5606DAE-BD5D-448E-A2C6-95279E73335B}" type="pres">
      <dgm:prSet presAssocID="{4938C509-A33B-4E01-B3D1-F41805BF3DA2}" presName="rootComposite" presStyleCnt="0"/>
      <dgm:spPr/>
    </dgm:pt>
    <dgm:pt modelId="{9CC9A3DD-7281-4B62-BCA9-2AF833732664}" type="pres">
      <dgm:prSet presAssocID="{4938C509-A33B-4E01-B3D1-F41805BF3DA2}" presName="rootText" presStyleLbl="node3" presStyleIdx="2" presStyleCnt="3">
        <dgm:presLayoutVars>
          <dgm:chPref val="3"/>
        </dgm:presLayoutVars>
      </dgm:prSet>
      <dgm:spPr/>
      <dgm:t>
        <a:bodyPr/>
        <a:lstStyle/>
        <a:p>
          <a:endParaRPr lang="ru-RU"/>
        </a:p>
      </dgm:t>
    </dgm:pt>
    <dgm:pt modelId="{53007267-039C-4AA8-A35F-F0BF702AB597}" type="pres">
      <dgm:prSet presAssocID="{4938C509-A33B-4E01-B3D1-F41805BF3DA2}" presName="rootConnector" presStyleLbl="node3" presStyleIdx="2" presStyleCnt="3"/>
      <dgm:spPr/>
      <dgm:t>
        <a:bodyPr/>
        <a:lstStyle/>
        <a:p>
          <a:endParaRPr lang="ru-RU"/>
        </a:p>
      </dgm:t>
    </dgm:pt>
    <dgm:pt modelId="{693BC5FA-0F40-48EA-9712-5C42EC465D9F}" type="pres">
      <dgm:prSet presAssocID="{4938C509-A33B-4E01-B3D1-F41805BF3DA2}" presName="hierChild4" presStyleCnt="0"/>
      <dgm:spPr/>
    </dgm:pt>
    <dgm:pt modelId="{2849C6F1-31F2-4D80-A609-3441964DA978}" type="pres">
      <dgm:prSet presAssocID="{4938C509-A33B-4E01-B3D1-F41805BF3DA2}" presName="hierChild5" presStyleCnt="0"/>
      <dgm:spPr/>
    </dgm:pt>
    <dgm:pt modelId="{5DD20CC6-4A17-4EEB-8AAD-AA54CDEAAE80}" type="pres">
      <dgm:prSet presAssocID="{485A0EB3-214D-427F-A0A6-1C9FDA7BF2CB}" presName="hierChild5" presStyleCnt="0"/>
      <dgm:spPr/>
    </dgm:pt>
    <dgm:pt modelId="{048F9E10-2D35-45F1-90B1-3663DB841C5A}" type="pres">
      <dgm:prSet presAssocID="{0FABAD80-4FC6-4A00-A8A9-FA2FB45AD147}" presName="hierChild3" presStyleCnt="0"/>
      <dgm:spPr/>
    </dgm:pt>
  </dgm:ptLst>
  <dgm:cxnLst>
    <dgm:cxn modelId="{35EA0042-5EAB-45AB-89C4-B84578577A1A}" srcId="{3548F3D0-D672-4240-9631-B2C989D78680}" destId="{4C7E16EC-27FB-4C0C-938F-055A9D5C828C}" srcOrd="1" destOrd="0" parTransId="{59DF80FE-A4B1-4572-849A-F9C4D6065422}" sibTransId="{D0AFB300-7829-4A33-AC22-42178CBF4472}"/>
    <dgm:cxn modelId="{5FC8A231-6554-4E25-901D-8359E7009FCF}" type="presOf" srcId="{0FABAD80-4FC6-4A00-A8A9-FA2FB45AD147}" destId="{9D3A808D-25CB-4DB1-ACF5-64E9D7BA5A9C}" srcOrd="0" destOrd="0" presId="urn:microsoft.com/office/officeart/2005/8/layout/orgChart1"/>
    <dgm:cxn modelId="{9C36A85D-C054-4A08-A26A-4F386C5561C5}" srcId="{485A0EB3-214D-427F-A0A6-1C9FDA7BF2CB}" destId="{4938C509-A33B-4E01-B3D1-F41805BF3DA2}" srcOrd="0" destOrd="0" parTransId="{F3AA6A26-8BB5-4963-B527-D4AF3E8CF917}" sibTransId="{459BC422-F6DB-42F1-BDA9-1E812729F120}"/>
    <dgm:cxn modelId="{61BA6553-CEF8-415C-A6AA-BBA86C9412E3}" type="presOf" srcId="{20BCD401-32B8-4918-92BE-89FFCDDFA486}" destId="{6FCF466B-1EBE-46AC-B335-1B6185E19C9D}" srcOrd="0" destOrd="0" presId="urn:microsoft.com/office/officeart/2005/8/layout/orgChart1"/>
    <dgm:cxn modelId="{B4499877-BA0D-4C70-95EF-EB6BAC6CBC0B}" type="presOf" srcId="{CA3B04F3-6A76-43B6-A57A-D5D9B9D8659C}" destId="{D70F3AEB-B261-4428-AC14-95F75F9CAA66}" srcOrd="0" destOrd="0" presId="urn:microsoft.com/office/officeart/2005/8/layout/orgChart1"/>
    <dgm:cxn modelId="{092C5954-B901-40B8-B454-4A1DD68606CA}" type="presOf" srcId="{0FABAD80-4FC6-4A00-A8A9-FA2FB45AD147}" destId="{D3FCFBF6-4747-4F46-8FAB-2997837DE490}" srcOrd="1" destOrd="0" presId="urn:microsoft.com/office/officeart/2005/8/layout/orgChart1"/>
    <dgm:cxn modelId="{A20F9410-1B00-4BF8-B37F-62DD337EFA0B}" srcId="{0FABAD80-4FC6-4A00-A8A9-FA2FB45AD147}" destId="{3548F3D0-D672-4240-9631-B2C989D78680}" srcOrd="0" destOrd="0" parTransId="{CA3B04F3-6A76-43B6-A57A-D5D9B9D8659C}" sibTransId="{86F426B8-2341-4249-9C1F-D0C01FD7E5B4}"/>
    <dgm:cxn modelId="{F62246B8-8E38-4717-A665-AC0A47FD2620}" type="presOf" srcId="{4C7E16EC-27FB-4C0C-938F-055A9D5C828C}" destId="{C5605D83-175D-4898-9437-533D16B92D93}" srcOrd="0" destOrd="0" presId="urn:microsoft.com/office/officeart/2005/8/layout/orgChart1"/>
    <dgm:cxn modelId="{E9473FCB-26AE-4F4F-8ED0-63C239CF4A6C}" type="presOf" srcId="{4C7E16EC-27FB-4C0C-938F-055A9D5C828C}" destId="{E2E5C87E-360F-48EA-88BA-A3317EB0D5CF}" srcOrd="1" destOrd="0" presId="urn:microsoft.com/office/officeart/2005/8/layout/orgChart1"/>
    <dgm:cxn modelId="{34C9D1EB-3014-447F-8929-AE8DB4FBADC6}" srcId="{3548F3D0-D672-4240-9631-B2C989D78680}" destId="{20BCD401-32B8-4918-92BE-89FFCDDFA486}" srcOrd="0" destOrd="0" parTransId="{E9E3A7E1-2B75-4CDB-9D63-72B97F6AD418}" sibTransId="{E9671F87-DD6F-456D-A821-4AF76B30133E}"/>
    <dgm:cxn modelId="{CF58DD7C-8FFD-4816-9B0B-F851E976E9D1}" type="presOf" srcId="{3548F3D0-D672-4240-9631-B2C989D78680}" destId="{ABABB2E0-234F-4FAE-9ECF-99F4D80AC527}" srcOrd="1" destOrd="0" presId="urn:microsoft.com/office/officeart/2005/8/layout/orgChart1"/>
    <dgm:cxn modelId="{C280E44B-3792-4869-A5B2-E7EC207C8B61}" type="presOf" srcId="{E9E3A7E1-2B75-4CDB-9D63-72B97F6AD418}" destId="{E4FE8A2B-AB5F-4395-8069-6598D339FD20}" srcOrd="0" destOrd="0" presId="urn:microsoft.com/office/officeart/2005/8/layout/orgChart1"/>
    <dgm:cxn modelId="{8991C42E-3C60-4BFA-955B-8BC806AC3046}" type="presOf" srcId="{20BCD401-32B8-4918-92BE-89FFCDDFA486}" destId="{C429AF60-6124-4BC1-907C-806B494562B7}" srcOrd="1" destOrd="0" presId="urn:microsoft.com/office/officeart/2005/8/layout/orgChart1"/>
    <dgm:cxn modelId="{33A78879-8F0B-4EB3-B715-1745C37566A2}" type="presOf" srcId="{59DF80FE-A4B1-4572-849A-F9C4D6065422}" destId="{B8F2DACF-3B64-412D-B55A-25D26CFD8F55}" srcOrd="0" destOrd="0" presId="urn:microsoft.com/office/officeart/2005/8/layout/orgChart1"/>
    <dgm:cxn modelId="{859E4283-F4D0-4B3E-828F-A537B09B9C95}" type="presOf" srcId="{8B522E11-DB96-4013-986A-1AE29FFE5DDF}" destId="{E62884AB-DBF0-4E11-83AE-7D2E516DEE8D}" srcOrd="0" destOrd="0" presId="urn:microsoft.com/office/officeart/2005/8/layout/orgChart1"/>
    <dgm:cxn modelId="{9FB49434-35F6-451C-98F3-3E3BE98FAB04}" type="presOf" srcId="{F3AA6A26-8BB5-4963-B527-D4AF3E8CF917}" destId="{0E033BB1-0185-4231-9E5E-3D99E7930620}" srcOrd="0" destOrd="0" presId="urn:microsoft.com/office/officeart/2005/8/layout/orgChart1"/>
    <dgm:cxn modelId="{DCB948D7-DF50-4193-8D80-DF0060244038}" type="presOf" srcId="{485A0EB3-214D-427F-A0A6-1C9FDA7BF2CB}" destId="{94B0AEBF-F2AD-4CDD-BC36-F0DC139F4F0D}" srcOrd="0" destOrd="0" presId="urn:microsoft.com/office/officeart/2005/8/layout/orgChart1"/>
    <dgm:cxn modelId="{C39B1280-37FE-4E6F-BBDF-DF5269451F03}" type="presOf" srcId="{06C48766-12FD-4F8B-8052-B1A650D584ED}" destId="{AF9106E5-EE77-426A-99A3-B8E3D23D39C7}" srcOrd="0" destOrd="0" presId="urn:microsoft.com/office/officeart/2005/8/layout/orgChart1"/>
    <dgm:cxn modelId="{7291B82E-79E2-4621-8991-B5686E45C033}" srcId="{8B522E11-DB96-4013-986A-1AE29FFE5DDF}" destId="{0FABAD80-4FC6-4A00-A8A9-FA2FB45AD147}" srcOrd="0" destOrd="0" parTransId="{F14D6A77-4186-4D2C-AE4C-0FB207E1A226}" sibTransId="{908E7858-75E4-4ACF-8DF3-F03AD7988C1D}"/>
    <dgm:cxn modelId="{4961724C-9E18-4803-9F0B-397585390F61}" type="presOf" srcId="{4938C509-A33B-4E01-B3D1-F41805BF3DA2}" destId="{9CC9A3DD-7281-4B62-BCA9-2AF833732664}" srcOrd="0" destOrd="0" presId="urn:microsoft.com/office/officeart/2005/8/layout/orgChart1"/>
    <dgm:cxn modelId="{29B27157-7A8C-4702-8F92-6B1D273405D6}" type="presOf" srcId="{485A0EB3-214D-427F-A0A6-1C9FDA7BF2CB}" destId="{ED94675B-3755-489D-9F2B-C00C137D1160}" srcOrd="1" destOrd="0" presId="urn:microsoft.com/office/officeart/2005/8/layout/orgChart1"/>
    <dgm:cxn modelId="{C3FE29FD-C21A-4A6C-904B-B425A39FFDAA}" srcId="{0FABAD80-4FC6-4A00-A8A9-FA2FB45AD147}" destId="{485A0EB3-214D-427F-A0A6-1C9FDA7BF2CB}" srcOrd="1" destOrd="0" parTransId="{06C48766-12FD-4F8B-8052-B1A650D584ED}" sibTransId="{6DC3B651-BB08-4AB0-A435-B0E13EA6FC31}"/>
    <dgm:cxn modelId="{5C136DD2-0857-404F-888B-A410CC3A3482}" type="presOf" srcId="{4938C509-A33B-4E01-B3D1-F41805BF3DA2}" destId="{53007267-039C-4AA8-A35F-F0BF702AB597}" srcOrd="1" destOrd="0" presId="urn:microsoft.com/office/officeart/2005/8/layout/orgChart1"/>
    <dgm:cxn modelId="{3F4DBEB9-3B63-4122-B704-945FCFC4AA4E}" type="presOf" srcId="{3548F3D0-D672-4240-9631-B2C989D78680}" destId="{F9501227-B911-4793-B30E-EAEB9B5D7C92}" srcOrd="0" destOrd="0" presId="urn:microsoft.com/office/officeart/2005/8/layout/orgChart1"/>
    <dgm:cxn modelId="{7BDE58CB-B59A-4936-8E35-FF3F5AFE3C8C}" type="presParOf" srcId="{E62884AB-DBF0-4E11-83AE-7D2E516DEE8D}" destId="{6DF69F2A-D2CA-4AF2-AFCD-2358CD4F71AA}" srcOrd="0" destOrd="0" presId="urn:microsoft.com/office/officeart/2005/8/layout/orgChart1"/>
    <dgm:cxn modelId="{0D455DFF-62C3-461C-ADF9-B790B01FF3EF}" type="presParOf" srcId="{6DF69F2A-D2CA-4AF2-AFCD-2358CD4F71AA}" destId="{5AC9FDFD-684C-48A4-8149-969011CF64B8}" srcOrd="0" destOrd="0" presId="urn:microsoft.com/office/officeart/2005/8/layout/orgChart1"/>
    <dgm:cxn modelId="{AFAE6010-E399-458D-9741-BEA496C45EC4}" type="presParOf" srcId="{5AC9FDFD-684C-48A4-8149-969011CF64B8}" destId="{9D3A808D-25CB-4DB1-ACF5-64E9D7BA5A9C}" srcOrd="0" destOrd="0" presId="urn:microsoft.com/office/officeart/2005/8/layout/orgChart1"/>
    <dgm:cxn modelId="{E83ADB9E-E8EC-4351-BB45-A6DC45F87968}" type="presParOf" srcId="{5AC9FDFD-684C-48A4-8149-969011CF64B8}" destId="{D3FCFBF6-4747-4F46-8FAB-2997837DE490}" srcOrd="1" destOrd="0" presId="urn:microsoft.com/office/officeart/2005/8/layout/orgChart1"/>
    <dgm:cxn modelId="{3D858D14-7F08-42FF-9865-D0A8A3CCF960}" type="presParOf" srcId="{6DF69F2A-D2CA-4AF2-AFCD-2358CD4F71AA}" destId="{34B032CD-913A-43C5-83B3-DC11D47B27CF}" srcOrd="1" destOrd="0" presId="urn:microsoft.com/office/officeart/2005/8/layout/orgChart1"/>
    <dgm:cxn modelId="{79CC9507-E11E-462A-AEB2-72BBF62EA260}" type="presParOf" srcId="{34B032CD-913A-43C5-83B3-DC11D47B27CF}" destId="{D70F3AEB-B261-4428-AC14-95F75F9CAA66}" srcOrd="0" destOrd="0" presId="urn:microsoft.com/office/officeart/2005/8/layout/orgChart1"/>
    <dgm:cxn modelId="{1BD846FB-E393-43C1-BF63-F43619DE53EB}" type="presParOf" srcId="{34B032CD-913A-43C5-83B3-DC11D47B27CF}" destId="{96F92C3C-3F41-4AA8-BB22-DD84D9F16F68}" srcOrd="1" destOrd="0" presId="urn:microsoft.com/office/officeart/2005/8/layout/orgChart1"/>
    <dgm:cxn modelId="{8782DD90-0875-43AF-987F-A98AF24F2978}" type="presParOf" srcId="{96F92C3C-3F41-4AA8-BB22-DD84D9F16F68}" destId="{D2ACD019-FFC6-4DF3-8EC0-E4E37A1750E3}" srcOrd="0" destOrd="0" presId="urn:microsoft.com/office/officeart/2005/8/layout/orgChart1"/>
    <dgm:cxn modelId="{9F7E00D0-16D3-48FF-BCDF-1299E66110C8}" type="presParOf" srcId="{D2ACD019-FFC6-4DF3-8EC0-E4E37A1750E3}" destId="{F9501227-B911-4793-B30E-EAEB9B5D7C92}" srcOrd="0" destOrd="0" presId="urn:microsoft.com/office/officeart/2005/8/layout/orgChart1"/>
    <dgm:cxn modelId="{A2F0D34E-BC0B-43A7-A724-96FF06E2D007}" type="presParOf" srcId="{D2ACD019-FFC6-4DF3-8EC0-E4E37A1750E3}" destId="{ABABB2E0-234F-4FAE-9ECF-99F4D80AC527}" srcOrd="1" destOrd="0" presId="urn:microsoft.com/office/officeart/2005/8/layout/orgChart1"/>
    <dgm:cxn modelId="{C4D0A48F-2F0D-4243-99F5-E085644448C6}" type="presParOf" srcId="{96F92C3C-3F41-4AA8-BB22-DD84D9F16F68}" destId="{C47A3A1E-79A3-461D-96F0-78CBFD119767}" srcOrd="1" destOrd="0" presId="urn:microsoft.com/office/officeart/2005/8/layout/orgChart1"/>
    <dgm:cxn modelId="{B0C052FC-66E7-4CB3-B0C9-285852348834}" type="presParOf" srcId="{C47A3A1E-79A3-461D-96F0-78CBFD119767}" destId="{E4FE8A2B-AB5F-4395-8069-6598D339FD20}" srcOrd="0" destOrd="0" presId="urn:microsoft.com/office/officeart/2005/8/layout/orgChart1"/>
    <dgm:cxn modelId="{0944D43B-438B-4378-AFC8-4B4441F1421D}" type="presParOf" srcId="{C47A3A1E-79A3-461D-96F0-78CBFD119767}" destId="{D96DBF1A-8332-4354-ABED-109E396BFE96}" srcOrd="1" destOrd="0" presId="urn:microsoft.com/office/officeart/2005/8/layout/orgChart1"/>
    <dgm:cxn modelId="{5F618936-701F-4C5F-8E09-997B04E8E6CC}" type="presParOf" srcId="{D96DBF1A-8332-4354-ABED-109E396BFE96}" destId="{53097040-4A41-48B8-B52A-ADA844B90BDB}" srcOrd="0" destOrd="0" presId="urn:microsoft.com/office/officeart/2005/8/layout/orgChart1"/>
    <dgm:cxn modelId="{DBA8FC14-0EFC-4B51-975B-A44E834D27F9}" type="presParOf" srcId="{53097040-4A41-48B8-B52A-ADA844B90BDB}" destId="{6FCF466B-1EBE-46AC-B335-1B6185E19C9D}" srcOrd="0" destOrd="0" presId="urn:microsoft.com/office/officeart/2005/8/layout/orgChart1"/>
    <dgm:cxn modelId="{6F60B87D-9FDD-4136-B932-33BCA54D4A56}" type="presParOf" srcId="{53097040-4A41-48B8-B52A-ADA844B90BDB}" destId="{C429AF60-6124-4BC1-907C-806B494562B7}" srcOrd="1" destOrd="0" presId="urn:microsoft.com/office/officeart/2005/8/layout/orgChart1"/>
    <dgm:cxn modelId="{2109B51E-50D7-4AE5-BDBE-3F96FCD37C67}" type="presParOf" srcId="{D96DBF1A-8332-4354-ABED-109E396BFE96}" destId="{7D14E897-BB46-4ABF-AEA4-41E2D556E4B9}" srcOrd="1" destOrd="0" presId="urn:microsoft.com/office/officeart/2005/8/layout/orgChart1"/>
    <dgm:cxn modelId="{1418B6C9-BF72-4AEA-BF66-AE0D23BC31D2}" type="presParOf" srcId="{D96DBF1A-8332-4354-ABED-109E396BFE96}" destId="{ACE32DF1-BA33-432C-B4C5-6BEC400E170A}" srcOrd="2" destOrd="0" presId="urn:microsoft.com/office/officeart/2005/8/layout/orgChart1"/>
    <dgm:cxn modelId="{F95E6B20-2CE9-40AF-9119-99DD2E1E3530}" type="presParOf" srcId="{C47A3A1E-79A3-461D-96F0-78CBFD119767}" destId="{B8F2DACF-3B64-412D-B55A-25D26CFD8F55}" srcOrd="2" destOrd="0" presId="urn:microsoft.com/office/officeart/2005/8/layout/orgChart1"/>
    <dgm:cxn modelId="{ACA8AAF7-BF45-47B3-BF52-DC3979C2E31C}" type="presParOf" srcId="{C47A3A1E-79A3-461D-96F0-78CBFD119767}" destId="{49CFE0E2-6C56-45A4-8DE3-648D7590DD4A}" srcOrd="3" destOrd="0" presId="urn:microsoft.com/office/officeart/2005/8/layout/orgChart1"/>
    <dgm:cxn modelId="{33EF2C26-D5F0-4DF7-A2C7-851E0BD79223}" type="presParOf" srcId="{49CFE0E2-6C56-45A4-8DE3-648D7590DD4A}" destId="{3E6E07BF-E50F-4511-B92D-A7044659BC32}" srcOrd="0" destOrd="0" presId="urn:microsoft.com/office/officeart/2005/8/layout/orgChart1"/>
    <dgm:cxn modelId="{B4886C77-E776-4F6F-9CDA-BEAA34340245}" type="presParOf" srcId="{3E6E07BF-E50F-4511-B92D-A7044659BC32}" destId="{C5605D83-175D-4898-9437-533D16B92D93}" srcOrd="0" destOrd="0" presId="urn:microsoft.com/office/officeart/2005/8/layout/orgChart1"/>
    <dgm:cxn modelId="{DC448957-434B-48AD-9F6D-9CD7A9438FCE}" type="presParOf" srcId="{3E6E07BF-E50F-4511-B92D-A7044659BC32}" destId="{E2E5C87E-360F-48EA-88BA-A3317EB0D5CF}" srcOrd="1" destOrd="0" presId="urn:microsoft.com/office/officeart/2005/8/layout/orgChart1"/>
    <dgm:cxn modelId="{4B169B8A-187B-448E-B77F-278FE074CD55}" type="presParOf" srcId="{49CFE0E2-6C56-45A4-8DE3-648D7590DD4A}" destId="{1E45F82E-0777-4B4C-9C0F-A28696FA2DA9}" srcOrd="1" destOrd="0" presId="urn:microsoft.com/office/officeart/2005/8/layout/orgChart1"/>
    <dgm:cxn modelId="{65FE8074-46A3-41AA-AB30-8A47F5838CCE}" type="presParOf" srcId="{49CFE0E2-6C56-45A4-8DE3-648D7590DD4A}" destId="{B2D86173-E41C-40EF-8543-D576E8F0C617}" srcOrd="2" destOrd="0" presId="urn:microsoft.com/office/officeart/2005/8/layout/orgChart1"/>
    <dgm:cxn modelId="{667A23D5-F107-4A40-A3BC-4C4FF34E0FC3}" type="presParOf" srcId="{96F92C3C-3F41-4AA8-BB22-DD84D9F16F68}" destId="{222E93A3-C593-4EC3-A4FF-0948CCA3D3CE}" srcOrd="2" destOrd="0" presId="urn:microsoft.com/office/officeart/2005/8/layout/orgChart1"/>
    <dgm:cxn modelId="{E1A5D103-EDE7-43D8-A412-F1C0CBAFEBE2}" type="presParOf" srcId="{34B032CD-913A-43C5-83B3-DC11D47B27CF}" destId="{AF9106E5-EE77-426A-99A3-B8E3D23D39C7}" srcOrd="2" destOrd="0" presId="urn:microsoft.com/office/officeart/2005/8/layout/orgChart1"/>
    <dgm:cxn modelId="{2D56F728-83BE-43BC-BF34-6FC315EA7D60}" type="presParOf" srcId="{34B032CD-913A-43C5-83B3-DC11D47B27CF}" destId="{A2C8959D-7DD5-427A-A377-B7A4D4F2F83C}" srcOrd="3" destOrd="0" presId="urn:microsoft.com/office/officeart/2005/8/layout/orgChart1"/>
    <dgm:cxn modelId="{0E3E1B6A-8668-4E95-8774-2317BC8ABEA0}" type="presParOf" srcId="{A2C8959D-7DD5-427A-A377-B7A4D4F2F83C}" destId="{A3225DAB-109A-40D0-8CB7-BCB9ACCC9BE1}" srcOrd="0" destOrd="0" presId="urn:microsoft.com/office/officeart/2005/8/layout/orgChart1"/>
    <dgm:cxn modelId="{31F975F4-E68A-4738-956E-0108C13B3096}" type="presParOf" srcId="{A3225DAB-109A-40D0-8CB7-BCB9ACCC9BE1}" destId="{94B0AEBF-F2AD-4CDD-BC36-F0DC139F4F0D}" srcOrd="0" destOrd="0" presId="urn:microsoft.com/office/officeart/2005/8/layout/orgChart1"/>
    <dgm:cxn modelId="{D80473FA-37D7-4500-83CF-72EF38C2A03F}" type="presParOf" srcId="{A3225DAB-109A-40D0-8CB7-BCB9ACCC9BE1}" destId="{ED94675B-3755-489D-9F2B-C00C137D1160}" srcOrd="1" destOrd="0" presId="urn:microsoft.com/office/officeart/2005/8/layout/orgChart1"/>
    <dgm:cxn modelId="{8B34ECAE-F81B-4FF0-A3B9-C98902351A51}" type="presParOf" srcId="{A2C8959D-7DD5-427A-A377-B7A4D4F2F83C}" destId="{A4D5D835-76C5-4B65-8859-3D00FCAE373F}" srcOrd="1" destOrd="0" presId="urn:microsoft.com/office/officeart/2005/8/layout/orgChart1"/>
    <dgm:cxn modelId="{A0CEADF6-5993-4F89-A7B0-72914941414E}" type="presParOf" srcId="{A4D5D835-76C5-4B65-8859-3D00FCAE373F}" destId="{0E033BB1-0185-4231-9E5E-3D99E7930620}" srcOrd="0" destOrd="0" presId="urn:microsoft.com/office/officeart/2005/8/layout/orgChart1"/>
    <dgm:cxn modelId="{26ADBD4A-DC45-4F63-A7E3-715F86E4D25C}" type="presParOf" srcId="{A4D5D835-76C5-4B65-8859-3D00FCAE373F}" destId="{8CFCEF83-3A7F-4170-85AE-41FCEDA5F7AF}" srcOrd="1" destOrd="0" presId="urn:microsoft.com/office/officeart/2005/8/layout/orgChart1"/>
    <dgm:cxn modelId="{7009C8BE-1D57-450F-8D9C-9683A4246BE2}" type="presParOf" srcId="{8CFCEF83-3A7F-4170-85AE-41FCEDA5F7AF}" destId="{C5606DAE-BD5D-448E-A2C6-95279E73335B}" srcOrd="0" destOrd="0" presId="urn:microsoft.com/office/officeart/2005/8/layout/orgChart1"/>
    <dgm:cxn modelId="{69F6C539-34E0-44B7-9A07-AB27E35BB280}" type="presParOf" srcId="{C5606DAE-BD5D-448E-A2C6-95279E73335B}" destId="{9CC9A3DD-7281-4B62-BCA9-2AF833732664}" srcOrd="0" destOrd="0" presId="urn:microsoft.com/office/officeart/2005/8/layout/orgChart1"/>
    <dgm:cxn modelId="{2DAE002D-B1A3-4BEE-85DE-A160EA6E7EF7}" type="presParOf" srcId="{C5606DAE-BD5D-448E-A2C6-95279E73335B}" destId="{53007267-039C-4AA8-A35F-F0BF702AB597}" srcOrd="1" destOrd="0" presId="urn:microsoft.com/office/officeart/2005/8/layout/orgChart1"/>
    <dgm:cxn modelId="{038D61F1-65B5-4968-8480-5B4BDC9A835B}" type="presParOf" srcId="{8CFCEF83-3A7F-4170-85AE-41FCEDA5F7AF}" destId="{693BC5FA-0F40-48EA-9712-5C42EC465D9F}" srcOrd="1" destOrd="0" presId="urn:microsoft.com/office/officeart/2005/8/layout/orgChart1"/>
    <dgm:cxn modelId="{9C9483AD-5CD9-47A1-835D-BF35E0337973}" type="presParOf" srcId="{8CFCEF83-3A7F-4170-85AE-41FCEDA5F7AF}" destId="{2849C6F1-31F2-4D80-A609-3441964DA978}" srcOrd="2" destOrd="0" presId="urn:microsoft.com/office/officeart/2005/8/layout/orgChart1"/>
    <dgm:cxn modelId="{7EEBFA6A-CCC0-4E9A-9BCB-E5420F04B3AE}" type="presParOf" srcId="{A2C8959D-7DD5-427A-A377-B7A4D4F2F83C}" destId="{5DD20CC6-4A17-4EEB-8AAD-AA54CDEAAE80}" srcOrd="2" destOrd="0" presId="urn:microsoft.com/office/officeart/2005/8/layout/orgChart1"/>
    <dgm:cxn modelId="{A20373F5-CBA6-4CDF-813E-490F83FADF74}" type="presParOf" srcId="{6DF69F2A-D2CA-4AF2-AFCD-2358CD4F71AA}" destId="{048F9E10-2D35-45F1-90B1-3663DB841C5A}"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033BB1-0185-4231-9E5E-3D99E7930620}">
      <dsp:nvSpPr>
        <dsp:cNvPr id="0" name=""/>
        <dsp:cNvSpPr/>
      </dsp:nvSpPr>
      <dsp:spPr>
        <a:xfrm>
          <a:off x="7084692" y="3238538"/>
          <a:ext cx="91440" cy="512763"/>
        </a:xfrm>
        <a:custGeom>
          <a:avLst/>
          <a:gdLst/>
          <a:ahLst/>
          <a:cxnLst/>
          <a:rect l="0" t="0" r="0" b="0"/>
          <a:pathLst>
            <a:path>
              <a:moveTo>
                <a:pt x="45720" y="0"/>
              </a:moveTo>
              <a:lnTo>
                <a:pt x="45720" y="5127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9106E5-EE77-426A-99A3-B8E3D23D39C7}">
      <dsp:nvSpPr>
        <dsp:cNvPr id="0" name=""/>
        <dsp:cNvSpPr/>
      </dsp:nvSpPr>
      <dsp:spPr>
        <a:xfrm>
          <a:off x="4914542" y="1504910"/>
          <a:ext cx="2215869" cy="512763"/>
        </a:xfrm>
        <a:custGeom>
          <a:avLst/>
          <a:gdLst/>
          <a:ahLst/>
          <a:cxnLst/>
          <a:rect l="0" t="0" r="0" b="0"/>
          <a:pathLst>
            <a:path>
              <a:moveTo>
                <a:pt x="0" y="0"/>
              </a:moveTo>
              <a:lnTo>
                <a:pt x="0" y="256381"/>
              </a:lnTo>
              <a:lnTo>
                <a:pt x="2215869" y="256381"/>
              </a:lnTo>
              <a:lnTo>
                <a:pt x="2215869" y="5127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F2DACF-3B64-412D-B55A-25D26CFD8F55}">
      <dsp:nvSpPr>
        <dsp:cNvPr id="0" name=""/>
        <dsp:cNvSpPr/>
      </dsp:nvSpPr>
      <dsp:spPr>
        <a:xfrm>
          <a:off x="2698672" y="3238538"/>
          <a:ext cx="1477246" cy="512763"/>
        </a:xfrm>
        <a:custGeom>
          <a:avLst/>
          <a:gdLst/>
          <a:ahLst/>
          <a:cxnLst/>
          <a:rect l="0" t="0" r="0" b="0"/>
          <a:pathLst>
            <a:path>
              <a:moveTo>
                <a:pt x="0" y="0"/>
              </a:moveTo>
              <a:lnTo>
                <a:pt x="0" y="256381"/>
              </a:lnTo>
              <a:lnTo>
                <a:pt x="1477246" y="256381"/>
              </a:lnTo>
              <a:lnTo>
                <a:pt x="1477246" y="5127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FE8A2B-AB5F-4395-8069-6598D339FD20}">
      <dsp:nvSpPr>
        <dsp:cNvPr id="0" name=""/>
        <dsp:cNvSpPr/>
      </dsp:nvSpPr>
      <dsp:spPr>
        <a:xfrm>
          <a:off x="1221425" y="3238538"/>
          <a:ext cx="1477246" cy="512763"/>
        </a:xfrm>
        <a:custGeom>
          <a:avLst/>
          <a:gdLst/>
          <a:ahLst/>
          <a:cxnLst/>
          <a:rect l="0" t="0" r="0" b="0"/>
          <a:pathLst>
            <a:path>
              <a:moveTo>
                <a:pt x="1477246" y="0"/>
              </a:moveTo>
              <a:lnTo>
                <a:pt x="1477246" y="256381"/>
              </a:lnTo>
              <a:lnTo>
                <a:pt x="0" y="256381"/>
              </a:lnTo>
              <a:lnTo>
                <a:pt x="0" y="5127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0F3AEB-B261-4428-AC14-95F75F9CAA66}">
      <dsp:nvSpPr>
        <dsp:cNvPr id="0" name=""/>
        <dsp:cNvSpPr/>
      </dsp:nvSpPr>
      <dsp:spPr>
        <a:xfrm>
          <a:off x="2698672" y="1504910"/>
          <a:ext cx="2215869" cy="512763"/>
        </a:xfrm>
        <a:custGeom>
          <a:avLst/>
          <a:gdLst/>
          <a:ahLst/>
          <a:cxnLst/>
          <a:rect l="0" t="0" r="0" b="0"/>
          <a:pathLst>
            <a:path>
              <a:moveTo>
                <a:pt x="2215869" y="0"/>
              </a:moveTo>
              <a:lnTo>
                <a:pt x="2215869" y="256381"/>
              </a:lnTo>
              <a:lnTo>
                <a:pt x="0" y="256381"/>
              </a:lnTo>
              <a:lnTo>
                <a:pt x="0" y="5127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3A808D-25CB-4DB1-ACF5-64E9D7BA5A9C}">
      <dsp:nvSpPr>
        <dsp:cNvPr id="0" name=""/>
        <dsp:cNvSpPr/>
      </dsp:nvSpPr>
      <dsp:spPr>
        <a:xfrm>
          <a:off x="3693677" y="284045"/>
          <a:ext cx="2441729" cy="12208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500" b="1" i="1" u="none" strike="noStrike" kern="1200" cap="none" normalizeH="0" baseline="0" smtClean="0">
              <a:ln>
                <a:noFill/>
              </a:ln>
              <a:solidFill>
                <a:srgbClr val="FFFFFF"/>
              </a:solidFill>
              <a:effectLst/>
              <a:latin typeface="Arial" pitchFamily="34" charset="0"/>
              <a:cs typeface="Arial" pitchFamily="34" charset="0"/>
            </a:rPr>
            <a:t>Типы деления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500" b="1" i="1" u="none" strike="noStrike" kern="1200" cap="none" normalizeH="0" baseline="0" smtClean="0">
              <a:ln>
                <a:noFill/>
              </a:ln>
              <a:solidFill>
                <a:srgbClr val="FFFFFF"/>
              </a:solidFill>
              <a:effectLst/>
              <a:latin typeface="Arial" pitchFamily="34" charset="0"/>
              <a:cs typeface="Arial" pitchFamily="34" charset="0"/>
            </a:rPr>
            <a:t>клеток</a:t>
          </a:r>
          <a:endParaRPr kumimoji="0" lang="ru-RU" sz="2500" b="0" i="0" u="none" strike="noStrike" kern="1200" cap="none" normalizeH="0" baseline="0" smtClean="0">
            <a:ln>
              <a:noFill/>
            </a:ln>
            <a:solidFill>
              <a:schemeClr val="tx1"/>
            </a:solidFill>
            <a:effectLst/>
            <a:latin typeface="Arial" pitchFamily="34" charset="0"/>
            <a:cs typeface="Arial" pitchFamily="34" charset="0"/>
          </a:endParaRPr>
        </a:p>
      </dsp:txBody>
      <dsp:txXfrm>
        <a:off x="3693677" y="284045"/>
        <a:ext cx="2441729" cy="1220864"/>
      </dsp:txXfrm>
    </dsp:sp>
    <dsp:sp modelId="{F9501227-B911-4793-B30E-EAEB9B5D7C92}">
      <dsp:nvSpPr>
        <dsp:cNvPr id="0" name=""/>
        <dsp:cNvSpPr/>
      </dsp:nvSpPr>
      <dsp:spPr>
        <a:xfrm>
          <a:off x="1477807" y="2017673"/>
          <a:ext cx="2441729" cy="12208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500" b="1" i="1" u="none" strike="noStrike" kern="1200" cap="none" normalizeH="0" baseline="0" smtClean="0">
              <a:ln>
                <a:noFill/>
              </a:ln>
              <a:solidFill>
                <a:srgbClr val="FFFFFF"/>
              </a:solidFill>
              <a:effectLst/>
              <a:latin typeface="Arial" pitchFamily="34" charset="0"/>
              <a:cs typeface="Arial" pitchFamily="34" charset="0"/>
            </a:rPr>
            <a:t>соматических</a:t>
          </a:r>
          <a:endParaRPr kumimoji="0" lang="ru-RU" sz="2500" b="0" i="0" u="none" strike="noStrike" kern="1200" cap="none" normalizeH="0" baseline="0" smtClean="0">
            <a:ln>
              <a:noFill/>
            </a:ln>
            <a:solidFill>
              <a:schemeClr val="tx1"/>
            </a:solidFill>
            <a:effectLst/>
            <a:latin typeface="Arial" pitchFamily="34" charset="0"/>
            <a:cs typeface="Arial" pitchFamily="34" charset="0"/>
          </a:endParaRPr>
        </a:p>
      </dsp:txBody>
      <dsp:txXfrm>
        <a:off x="1477807" y="2017673"/>
        <a:ext cx="2441729" cy="1220864"/>
      </dsp:txXfrm>
    </dsp:sp>
    <dsp:sp modelId="{6FCF466B-1EBE-46AC-B335-1B6185E19C9D}">
      <dsp:nvSpPr>
        <dsp:cNvPr id="0" name=""/>
        <dsp:cNvSpPr/>
      </dsp:nvSpPr>
      <dsp:spPr>
        <a:xfrm>
          <a:off x="560" y="3751301"/>
          <a:ext cx="2441729" cy="12208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500" b="1" i="1" u="none" strike="noStrike" kern="1200" cap="none" normalizeH="0" baseline="0" smtClean="0">
              <a:ln>
                <a:noFill/>
              </a:ln>
              <a:solidFill>
                <a:srgbClr val="FFFFFF"/>
              </a:solidFill>
              <a:effectLst/>
              <a:latin typeface="Arial" pitchFamily="34" charset="0"/>
              <a:cs typeface="Arial" pitchFamily="34" charset="0"/>
            </a:rPr>
            <a:t>Митоз</a:t>
          </a:r>
          <a:endParaRPr kumimoji="0" lang="ru-RU" sz="2500" b="0" i="0" u="none" strike="noStrike" kern="1200" cap="none" normalizeH="0" baseline="0" smtClean="0">
            <a:ln>
              <a:noFill/>
            </a:ln>
            <a:solidFill>
              <a:schemeClr val="tx1"/>
            </a:solidFill>
            <a:effectLst/>
            <a:latin typeface="Arial" pitchFamily="34" charset="0"/>
            <a:cs typeface="Arial" pitchFamily="34" charset="0"/>
          </a:endParaRPr>
        </a:p>
      </dsp:txBody>
      <dsp:txXfrm>
        <a:off x="560" y="3751301"/>
        <a:ext cx="2441729" cy="1220864"/>
      </dsp:txXfrm>
    </dsp:sp>
    <dsp:sp modelId="{C5605D83-175D-4898-9437-533D16B92D93}">
      <dsp:nvSpPr>
        <dsp:cNvPr id="0" name=""/>
        <dsp:cNvSpPr/>
      </dsp:nvSpPr>
      <dsp:spPr>
        <a:xfrm>
          <a:off x="2955054" y="3751301"/>
          <a:ext cx="2441729" cy="12208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500" b="1" i="1" u="none" strike="noStrike" kern="1200" cap="none" normalizeH="0" baseline="0" smtClean="0">
              <a:ln>
                <a:noFill/>
              </a:ln>
              <a:solidFill>
                <a:srgbClr val="FFFFFF"/>
              </a:solidFill>
              <a:effectLst/>
              <a:latin typeface="Arial" pitchFamily="34" charset="0"/>
              <a:cs typeface="Arial" pitchFamily="34" charset="0"/>
            </a:rPr>
            <a:t>Амитоз</a:t>
          </a:r>
          <a:endParaRPr kumimoji="0" lang="ru-RU" sz="2500" b="0" i="0" u="none" strike="noStrike" kern="1200" cap="none" normalizeH="0" baseline="0" smtClean="0">
            <a:ln>
              <a:noFill/>
            </a:ln>
            <a:solidFill>
              <a:schemeClr val="tx1"/>
            </a:solidFill>
            <a:effectLst/>
            <a:latin typeface="Arial" pitchFamily="34" charset="0"/>
            <a:cs typeface="Arial" pitchFamily="34" charset="0"/>
          </a:endParaRPr>
        </a:p>
      </dsp:txBody>
      <dsp:txXfrm>
        <a:off x="2955054" y="3751301"/>
        <a:ext cx="2441729" cy="1220864"/>
      </dsp:txXfrm>
    </dsp:sp>
    <dsp:sp modelId="{94B0AEBF-F2AD-4CDD-BC36-F0DC139F4F0D}">
      <dsp:nvSpPr>
        <dsp:cNvPr id="0" name=""/>
        <dsp:cNvSpPr/>
      </dsp:nvSpPr>
      <dsp:spPr>
        <a:xfrm>
          <a:off x="5909547" y="2017673"/>
          <a:ext cx="2441729" cy="12208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500" b="1" i="1" u="none" strike="noStrike" kern="1200" cap="none" normalizeH="0" baseline="0" smtClean="0">
              <a:ln>
                <a:noFill/>
              </a:ln>
              <a:solidFill>
                <a:srgbClr val="FFFFFF"/>
              </a:solidFill>
              <a:effectLst/>
              <a:latin typeface="Arial" pitchFamily="34" charset="0"/>
              <a:cs typeface="Arial" pitchFamily="34" charset="0"/>
            </a:rPr>
            <a:t>половых</a:t>
          </a:r>
          <a:endParaRPr kumimoji="0" lang="ru-RU" sz="2500" b="0" i="0" u="none" strike="noStrike" kern="1200" cap="none" normalizeH="0" baseline="0" smtClean="0">
            <a:ln>
              <a:noFill/>
            </a:ln>
            <a:solidFill>
              <a:schemeClr val="tx1"/>
            </a:solidFill>
            <a:effectLst/>
            <a:latin typeface="Arial" pitchFamily="34" charset="0"/>
            <a:cs typeface="Arial" pitchFamily="34" charset="0"/>
          </a:endParaRPr>
        </a:p>
      </dsp:txBody>
      <dsp:txXfrm>
        <a:off x="5909547" y="2017673"/>
        <a:ext cx="2441729" cy="1220864"/>
      </dsp:txXfrm>
    </dsp:sp>
    <dsp:sp modelId="{9CC9A3DD-7281-4B62-BCA9-2AF833732664}">
      <dsp:nvSpPr>
        <dsp:cNvPr id="0" name=""/>
        <dsp:cNvSpPr/>
      </dsp:nvSpPr>
      <dsp:spPr>
        <a:xfrm>
          <a:off x="5909547" y="3751301"/>
          <a:ext cx="2441729" cy="12208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500" b="1" i="1" u="none" strike="noStrike" kern="1200" cap="none" normalizeH="0" baseline="0" smtClean="0">
              <a:ln>
                <a:noFill/>
              </a:ln>
              <a:solidFill>
                <a:srgbClr val="FFFFFF"/>
              </a:solidFill>
              <a:effectLst/>
              <a:latin typeface="Arial" pitchFamily="34" charset="0"/>
              <a:cs typeface="Arial" pitchFamily="34" charset="0"/>
            </a:rPr>
            <a:t>Мейоз</a:t>
          </a:r>
          <a:endParaRPr kumimoji="0" lang="ru-RU" sz="2500" b="0" i="0" u="none" strike="noStrike" kern="1200" cap="none" normalizeH="0" baseline="0" smtClean="0">
            <a:ln>
              <a:noFill/>
            </a:ln>
            <a:solidFill>
              <a:schemeClr val="tx1"/>
            </a:solidFill>
            <a:effectLst/>
            <a:latin typeface="Arial" pitchFamily="34" charset="0"/>
            <a:cs typeface="Arial" pitchFamily="34" charset="0"/>
          </a:endParaRPr>
        </a:p>
      </dsp:txBody>
      <dsp:txXfrm>
        <a:off x="5909547" y="3751301"/>
        <a:ext cx="2441729" cy="122086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720CCB-D56B-4AAB-8263-7B3F3F91FAA1}" type="datetimeFigureOut">
              <a:rPr lang="ru-RU" smtClean="0"/>
              <a:pPr/>
              <a:t>31.12.2001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2D002C-83BF-4442-8DD1-653F296AD242}" type="slidenum">
              <a:rPr lang="ru-RU" smtClean="0"/>
              <a:pPr/>
              <a:t>‹#›</a:t>
            </a:fld>
            <a:endParaRPr lang="ru-RU"/>
          </a:p>
        </p:txBody>
      </p:sp>
    </p:spTree>
    <p:extLst>
      <p:ext uri="{BB962C8B-B14F-4D97-AF65-F5344CB8AC3E}">
        <p14:creationId xmlns="" xmlns:p14="http://schemas.microsoft.com/office/powerpoint/2010/main" val="863533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A7C855-0BF7-4B9A-8235-C8C271A4615B}" type="slidenum">
              <a:rPr lang="ru-RU"/>
              <a:pPr/>
              <a:t>3</a:t>
            </a:fld>
            <a:endParaRPr lang="ru-RU"/>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pPr>
              <a:lnSpc>
                <a:spcPct val="80000"/>
              </a:lnSpc>
            </a:pPr>
            <a:r>
              <a:rPr lang="ru-RU" sz="800"/>
              <a:t>Существует два способа деления клеток: </a:t>
            </a:r>
            <a:endParaRPr lang="ru-RU" sz="800" i="1"/>
          </a:p>
          <a:p>
            <a:pPr>
              <a:lnSpc>
                <a:spcPct val="80000"/>
              </a:lnSpc>
            </a:pPr>
            <a:r>
              <a:rPr lang="ru-RU" sz="800" i="1"/>
              <a:t>митоз</a:t>
            </a:r>
            <a:r>
              <a:rPr lang="ru-RU" sz="800"/>
              <a:t> — непрямое деление;</a:t>
            </a:r>
            <a:endParaRPr lang="ru-RU" sz="800" i="1"/>
          </a:p>
          <a:p>
            <a:pPr>
              <a:lnSpc>
                <a:spcPct val="80000"/>
              </a:lnSpc>
            </a:pPr>
            <a:r>
              <a:rPr lang="ru-RU" sz="800" i="1"/>
              <a:t>мейоз — </a:t>
            </a:r>
            <a:r>
              <a:rPr lang="ru-RU" sz="800"/>
              <a:t>деление, характерное для фазы созревания половых клеток.</a:t>
            </a:r>
          </a:p>
          <a:p>
            <a:pPr>
              <a:lnSpc>
                <a:spcPct val="80000"/>
              </a:lnSpc>
            </a:pPr>
            <a:r>
              <a:rPr lang="ru-RU" sz="800"/>
              <a:t>Митоз</a:t>
            </a:r>
          </a:p>
          <a:p>
            <a:pPr>
              <a:lnSpc>
                <a:spcPct val="80000"/>
              </a:lnSpc>
            </a:pPr>
            <a:r>
              <a:rPr lang="ru-RU" sz="800" i="1"/>
              <a:t>Митоз</a:t>
            </a:r>
            <a:r>
              <a:rPr lang="ru-RU" sz="800">
                <a:hlinkClick r:id="" action="ppaction://noaction"/>
              </a:rPr>
              <a:t>[1]</a:t>
            </a:r>
            <a:r>
              <a:rPr lang="ru-RU" sz="800"/>
              <a:t> — непрямое деление соматических клеток, представляющее собой непрерывный процесс, в результате которого сначала происходит удвоение, а затем равномерное распределение наследственного материала между дочерними клетками.</a:t>
            </a:r>
          </a:p>
          <a:p>
            <a:pPr>
              <a:lnSpc>
                <a:spcPct val="80000"/>
              </a:lnSpc>
            </a:pPr>
            <a:r>
              <a:rPr lang="ru-RU" sz="800"/>
              <a:t>Биологическое значение митоза:</a:t>
            </a:r>
          </a:p>
          <a:p>
            <a:pPr>
              <a:lnSpc>
                <a:spcPct val="80000"/>
              </a:lnSpc>
            </a:pPr>
            <a:r>
              <a:rPr lang="ru-RU" sz="800"/>
              <a:t>В результате митоза образуется две клетки, каждая из которых содержит столько же хромосом, сколько их было в материнской. Хромосомы дочерних клеток происходят от материнских хромосом путем точной репликации ДНК, поэтому их гены содержат совершенно одинаковую наследственную информацию. Дочерние клетки генетически идентичны родительской. Таким образом, митоз обеспечивает точную передачу наследственной информации от родительской клетки к дочерним.</a:t>
            </a:r>
          </a:p>
          <a:p>
            <a:pPr>
              <a:lnSpc>
                <a:spcPct val="80000"/>
              </a:lnSpc>
            </a:pPr>
            <a:r>
              <a:rPr lang="ru-RU" sz="800"/>
              <a:t>В результате митозов число клеток в организме увеличивается, что представляет собой один из главных механизмов роста.</a:t>
            </a:r>
          </a:p>
          <a:p>
            <a:pPr>
              <a:lnSpc>
                <a:spcPct val="80000"/>
              </a:lnSpc>
            </a:pPr>
            <a:r>
              <a:rPr lang="ru-RU" sz="800"/>
              <a:t>Многие виды растений и животных размножаются бесполым путем при помощи одного лишь митотического деления клеток, таким образом, митоз лежит в основе вегетативного размножения</a:t>
            </a:r>
            <a:r>
              <a:rPr lang="ru-RU" sz="800" i="1"/>
              <a:t>.</a:t>
            </a:r>
            <a:endParaRPr lang="ru-RU" sz="800"/>
          </a:p>
          <a:p>
            <a:pPr>
              <a:lnSpc>
                <a:spcPct val="80000"/>
              </a:lnSpc>
            </a:pPr>
            <a:r>
              <a:rPr lang="ru-RU" sz="800"/>
              <a:t>Митоз обеспечивает регенерацию утраченных частей и замещение клеток, происходящее в той или иной степени у всех многоклеточных организмов.</a:t>
            </a:r>
          </a:p>
          <a:p>
            <a:pPr>
              <a:lnSpc>
                <a:spcPct val="80000"/>
              </a:lnSpc>
            </a:pPr>
            <a:r>
              <a:rPr lang="ru-RU" sz="800"/>
              <a:t>Митотическое деление клетки находится под генетическим контролем. Митоз представляет собой центральное событие митотического цикла клетки.</a:t>
            </a:r>
          </a:p>
          <a:p>
            <a:pPr>
              <a:lnSpc>
                <a:spcPct val="80000"/>
              </a:lnSpc>
            </a:pPr>
            <a:r>
              <a:rPr lang="ru-RU" sz="800"/>
              <a:t>Митотический цикл</a:t>
            </a:r>
          </a:p>
          <a:p>
            <a:pPr>
              <a:lnSpc>
                <a:spcPct val="80000"/>
              </a:lnSpc>
            </a:pPr>
            <a:r>
              <a:rPr lang="ru-RU" sz="800" i="1"/>
              <a:t>Митотический цикл</a:t>
            </a:r>
            <a:r>
              <a:rPr lang="ru-RU" sz="800"/>
              <a:t> — комплекс взаимосвязанных и детерминированных хронологически событий, происходящих в процессе подготовки клетки к делению и на протяжении самого деления. </a:t>
            </a:r>
          </a:p>
          <a:p>
            <a:pPr>
              <a:lnSpc>
                <a:spcPct val="80000"/>
              </a:lnSpc>
            </a:pPr>
            <a:r>
              <a:rPr lang="ru-RU" sz="800"/>
              <a:t>Длительность митотического цикла у разных организмов сильно варьирует. Самые короткие митотические циклы характерны для дробящихся яиц некоторых животных (например, у золотой рыбки первые деления дробления совершаются через 20 минут). Наиболее распространены митотические циклы длительностью 18-20 ч. Встречаются циклы продолжительностью несколько суток. Даже в пределах одного организма наблюдаются различия в продолжительности митотического цикла: клетки эпителия двенадцатиперстной кишки мыши делятся каждые 11 часов, тощей кишки — 19 часов, в роговице глаза — через 3 суток.</a:t>
            </a:r>
          </a:p>
          <a:p>
            <a:pPr>
              <a:lnSpc>
                <a:spcPct val="80000"/>
              </a:lnSpc>
            </a:pPr>
            <a:r>
              <a:rPr lang="ru-RU" sz="800"/>
              <a:t>Факторы, побуждающие клетку к митозу, точно не известны. Полагают, что основную роль играет соотношение объемов ядра и цитоплазмы (</a:t>
            </a:r>
            <a:r>
              <a:rPr lang="ru-RU" sz="800" i="1"/>
              <a:t>ядерно-цитоплазматическое соотношение</a:t>
            </a:r>
            <a:r>
              <a:rPr lang="ru-RU" sz="800"/>
              <a:t>). По некоторым данным, отмирающие клетки продуцируют вещества, способные стимулировать деление клетки. По двум главным событиям митотического цикла в нем выделяют: </a:t>
            </a:r>
            <a:endParaRPr lang="ru-RU" sz="800" i="1"/>
          </a:p>
          <a:p>
            <a:pPr>
              <a:lnSpc>
                <a:spcPct val="80000"/>
              </a:lnSpc>
            </a:pPr>
            <a:r>
              <a:rPr lang="ru-RU" sz="800" i="1"/>
              <a:t>интерфазу</a:t>
            </a:r>
            <a:r>
              <a:rPr lang="ru-RU" sz="800"/>
              <a:t>;</a:t>
            </a:r>
            <a:endParaRPr lang="ru-RU" sz="800" i="1"/>
          </a:p>
          <a:p>
            <a:pPr>
              <a:lnSpc>
                <a:spcPct val="80000"/>
              </a:lnSpc>
            </a:pPr>
            <a:r>
              <a:rPr lang="ru-RU" sz="800" i="1"/>
              <a:t>митотическое деление.</a:t>
            </a:r>
            <a:endParaRPr lang="ru-RU" sz="800"/>
          </a:p>
          <a:p>
            <a:pPr>
              <a:lnSpc>
                <a:spcPct val="80000"/>
              </a:lnSpc>
            </a:pPr>
            <a:r>
              <a:rPr lang="ru-RU" sz="800"/>
              <a:t>Новые клетки появляются в ходе двух последовательных процессов: </a:t>
            </a:r>
            <a:endParaRPr lang="ru-RU" sz="800" i="1"/>
          </a:p>
          <a:p>
            <a:pPr>
              <a:lnSpc>
                <a:spcPct val="80000"/>
              </a:lnSpc>
            </a:pPr>
            <a:r>
              <a:rPr lang="ru-RU" sz="800" i="1"/>
              <a:t>митоза</a:t>
            </a:r>
            <a:r>
              <a:rPr lang="ru-RU" sz="800"/>
              <a:t> — непрямого деления, который приводит к удвоению ядра;</a:t>
            </a:r>
            <a:endParaRPr lang="ru-RU" sz="800" i="1"/>
          </a:p>
          <a:p>
            <a:pPr>
              <a:lnSpc>
                <a:spcPct val="80000"/>
              </a:lnSpc>
            </a:pPr>
            <a:r>
              <a:rPr lang="ru-RU" sz="800" i="1"/>
              <a:t>цитокинеза</a:t>
            </a:r>
            <a:r>
              <a:rPr lang="ru-RU" sz="800"/>
              <a:t> — разделения цитоплазмы, при котором образуется две дочерних клетки, содержащих по одному дочернему ядру. </a:t>
            </a:r>
          </a:p>
          <a:p>
            <a:pPr>
              <a:lnSpc>
                <a:spcPct val="80000"/>
              </a:lnSpc>
            </a:pPr>
            <a:r>
              <a:rPr lang="ru-RU" sz="800"/>
              <a:t>Непосредственно на деление клетки уходит обычно 1-3 часа, то есть основную часть жизни клетка находится в интерфазе. </a:t>
            </a:r>
          </a:p>
          <a:p>
            <a:pPr>
              <a:lnSpc>
                <a:spcPct val="80000"/>
              </a:lnSpc>
            </a:pPr>
            <a:r>
              <a:rPr lang="ru-RU" sz="800"/>
              <a:t>Интерфаза </a:t>
            </a:r>
            <a:r>
              <a:rPr lang="en-US" sz="800" b="1">
                <a:hlinkClick r:id="" action="ppaction://noaction"/>
              </a:rPr>
              <a:t>[2]</a:t>
            </a:r>
            <a:endParaRPr lang="ru-RU" sz="800"/>
          </a:p>
          <a:p>
            <a:pPr>
              <a:lnSpc>
                <a:spcPct val="80000"/>
              </a:lnSpc>
            </a:pPr>
            <a:r>
              <a:rPr lang="ru-RU" sz="800" i="1"/>
              <a:t>Интерфазой</a:t>
            </a:r>
            <a:r>
              <a:rPr lang="ru-RU" sz="800"/>
              <a:t> называют промежуток между двумя клеточными делениями. Продолжительность интерфазы, как правило, составляет до 90% всего клеточного цикла. Состоит из трех периодов: </a:t>
            </a:r>
          </a:p>
          <a:p>
            <a:pPr>
              <a:lnSpc>
                <a:spcPct val="80000"/>
              </a:lnSpc>
            </a:pPr>
            <a:r>
              <a:rPr lang="ru-RU" sz="800"/>
              <a:t>пресинтетический, или G1</a:t>
            </a:r>
            <a:r>
              <a:rPr lang="ru-RU" sz="800">
                <a:hlinkClick r:id="" action="ppaction://noaction"/>
              </a:rPr>
              <a:t>[3]</a:t>
            </a:r>
            <a:r>
              <a:rPr lang="ru-RU" sz="800"/>
              <a:t>;</a:t>
            </a:r>
          </a:p>
          <a:p>
            <a:pPr>
              <a:lnSpc>
                <a:spcPct val="80000"/>
              </a:lnSpc>
            </a:pPr>
            <a:r>
              <a:rPr lang="ru-RU" sz="800"/>
              <a:t>синтетический, или S</a:t>
            </a:r>
            <a:r>
              <a:rPr lang="ru-RU" sz="800">
                <a:hlinkClick r:id="" action="ppaction://noaction"/>
              </a:rPr>
              <a:t>[4]</a:t>
            </a:r>
            <a:r>
              <a:rPr lang="ru-RU" sz="800"/>
              <a:t>;</a:t>
            </a:r>
          </a:p>
          <a:p>
            <a:pPr>
              <a:lnSpc>
                <a:spcPct val="80000"/>
              </a:lnSpc>
            </a:pPr>
            <a:r>
              <a:rPr lang="ru-RU" sz="800"/>
              <a:t>постсинтетический, или G2. </a:t>
            </a:r>
          </a:p>
          <a:p>
            <a:pPr>
              <a:lnSpc>
                <a:spcPct val="80000"/>
              </a:lnSpc>
            </a:pPr>
            <a:r>
              <a:rPr lang="ru-RU" sz="800"/>
              <a:t>Пресинтетический период</a:t>
            </a:r>
          </a:p>
          <a:p>
            <a:pPr>
              <a:lnSpc>
                <a:spcPct val="80000"/>
              </a:lnSpc>
            </a:pPr>
            <a:r>
              <a:rPr lang="ru-RU" sz="800"/>
              <a:t>Начальный отрезок интерфазы — </a:t>
            </a:r>
            <a:r>
              <a:rPr lang="ru-RU" sz="800" i="1"/>
              <a:t>пресинтетический период</a:t>
            </a:r>
            <a:r>
              <a:rPr lang="ru-RU" sz="800"/>
              <a:t> (2</a:t>
            </a:r>
            <a:r>
              <a:rPr lang="en-US" sz="800"/>
              <a:t>n</a:t>
            </a:r>
            <a:r>
              <a:rPr lang="ru-RU" sz="800"/>
              <a:t>2</a:t>
            </a:r>
            <a:r>
              <a:rPr lang="en-US" sz="800"/>
              <a:t>c</a:t>
            </a:r>
            <a:r>
              <a:rPr lang="ru-RU" sz="800"/>
              <a:t>), </a:t>
            </a:r>
            <a:r>
              <a:rPr lang="ru-RU" sz="800" i="1"/>
              <a:t>период роста,</a:t>
            </a:r>
            <a:r>
              <a:rPr lang="ru-RU" sz="800"/>
              <a:t> начинающийся непосредственно после митоза. Самый длинный период интерфазы, продолжительность которого в клетках составляет от 10 часов до нескольких суток. Непосредственно после деления восстанавливаются черты организации интерфазной клетки:</a:t>
            </a:r>
          </a:p>
          <a:p>
            <a:pPr>
              <a:lnSpc>
                <a:spcPct val="80000"/>
              </a:lnSpc>
            </a:pPr>
            <a:r>
              <a:rPr lang="ru-RU" sz="800"/>
              <a:t>завершается формирование ядрышка;</a:t>
            </a:r>
          </a:p>
          <a:p>
            <a:pPr>
              <a:lnSpc>
                <a:spcPct val="80000"/>
              </a:lnSpc>
            </a:pPr>
            <a:r>
              <a:rPr lang="ru-RU" sz="800"/>
              <a:t>в цитоплазме интенсивно идет синтез белка, что приводит к увеличению массы клетки;</a:t>
            </a:r>
          </a:p>
          <a:p>
            <a:pPr>
              <a:lnSpc>
                <a:spcPct val="80000"/>
              </a:lnSpc>
            </a:pPr>
            <a:r>
              <a:rPr lang="ru-RU" sz="800"/>
              <a:t>образуется запас предшественников ДНК, ферменты, катализирующие реакцию репликации, синтезируется белок, включающий эту реакцию. </a:t>
            </a:r>
          </a:p>
          <a:p>
            <a:pPr>
              <a:lnSpc>
                <a:spcPct val="80000"/>
              </a:lnSpc>
            </a:pPr>
            <a:r>
              <a:rPr lang="ru-RU" sz="800"/>
              <a:t>Таким образом, в пресинтетический период осуществляются процессы подготовки следующего периода интерфазы — синтетического.</a:t>
            </a:r>
          </a:p>
          <a:p>
            <a:pPr>
              <a:lnSpc>
                <a:spcPct val="80000"/>
              </a:lnSpc>
            </a:pPr>
            <a:r>
              <a:rPr lang="ru-RU" sz="800"/>
              <a:t>Синтетический период</a:t>
            </a:r>
          </a:p>
          <a:p>
            <a:pPr>
              <a:lnSpc>
                <a:spcPct val="80000"/>
              </a:lnSpc>
            </a:pPr>
            <a:r>
              <a:rPr lang="ru-RU" sz="800"/>
              <a:t>Продолжительность синтетического периода различна: от нескольких минут у бактерий до 6-12 часов в клетках млекопитающих.</a:t>
            </a:r>
          </a:p>
          <a:p>
            <a:pPr>
              <a:lnSpc>
                <a:spcPct val="80000"/>
              </a:lnSpc>
            </a:pPr>
            <a:r>
              <a:rPr lang="ru-RU" sz="800"/>
              <a:t>Во время синтетического периода происходит самое главное событие интерфазы — удвоение молекул ДНК. Каждая хромосома становится двухроматидной, а число хромосом не изменяется (2</a:t>
            </a:r>
            <a:r>
              <a:rPr lang="en-US" sz="800"/>
              <a:t>n</a:t>
            </a:r>
            <a:r>
              <a:rPr lang="ru-RU" sz="800"/>
              <a:t>4</a:t>
            </a:r>
            <a:r>
              <a:rPr lang="en-US" sz="800"/>
              <a:t>c</a:t>
            </a:r>
            <a:r>
              <a:rPr lang="ru-RU" sz="800"/>
              <a:t>).</a:t>
            </a:r>
          </a:p>
          <a:p>
            <a:pPr>
              <a:lnSpc>
                <a:spcPct val="80000"/>
              </a:lnSpc>
            </a:pPr>
            <a:r>
              <a:rPr lang="ru-RU" sz="800"/>
              <a:t>Параллельно с репликацией ДНК в цитоплазме интенсивно синтезируются гистоновые белки, которые затем мигрируют в ядро, где соединяются с ДНК. </a:t>
            </a:r>
          </a:p>
          <a:p>
            <a:pPr>
              <a:lnSpc>
                <a:spcPct val="80000"/>
              </a:lnSpc>
            </a:pPr>
            <a:r>
              <a:rPr lang="ru-RU" sz="800"/>
              <a:t>Постсинтетический период</a:t>
            </a:r>
          </a:p>
          <a:p>
            <a:pPr>
              <a:lnSpc>
                <a:spcPct val="80000"/>
              </a:lnSpc>
            </a:pPr>
            <a:r>
              <a:rPr lang="ru-RU" sz="800"/>
              <a:t>Несмотря на то, что период называется постсинтетическим, это не означает отсутствие процессов синтеза на этом этапе интерфазы. Постсинтетическим его называют только потому, что он начинается после завершения синтеза (репликации) ДНК.</a:t>
            </a:r>
          </a:p>
          <a:p>
            <a:pPr>
              <a:lnSpc>
                <a:spcPct val="80000"/>
              </a:lnSpc>
            </a:pPr>
            <a:r>
              <a:rPr lang="ru-RU" sz="800"/>
              <a:t>Если пресинтетический период осуществлял рост и подготовку к синтезу ДНК, то постсинтетический обеспечивает подготовку клетки к делению и также характеризуется интенсивными процессами синтеза. В этот период:</a:t>
            </a:r>
          </a:p>
          <a:p>
            <a:pPr>
              <a:lnSpc>
                <a:spcPct val="80000"/>
              </a:lnSpc>
            </a:pPr>
            <a:r>
              <a:rPr lang="ru-RU" sz="800"/>
              <a:t>продолжается синтез белков, входящих в состав хромосом;</a:t>
            </a:r>
          </a:p>
          <a:p>
            <a:pPr>
              <a:lnSpc>
                <a:spcPct val="80000"/>
              </a:lnSpc>
            </a:pPr>
            <a:r>
              <a:rPr lang="ru-RU" sz="800"/>
              <a:t>синтезируются ферменты и энергетические вещества, необходимые для обеспечения процесса деления клетки;</a:t>
            </a:r>
          </a:p>
          <a:p>
            <a:pPr>
              <a:lnSpc>
                <a:spcPct val="80000"/>
              </a:lnSpc>
            </a:pPr>
            <a:r>
              <a:rPr lang="ru-RU" sz="800"/>
              <a:t>начинается спирализация хромосом;</a:t>
            </a:r>
          </a:p>
          <a:p>
            <a:pPr>
              <a:lnSpc>
                <a:spcPct val="80000"/>
              </a:lnSpc>
            </a:pPr>
            <a:r>
              <a:rPr lang="ru-RU" sz="800"/>
              <a:t>синтезируются белки, необходимые для построения митотического аппарата клетки (митотического веретена);</a:t>
            </a:r>
          </a:p>
          <a:p>
            <a:pPr>
              <a:lnSpc>
                <a:spcPct val="80000"/>
              </a:lnSpc>
            </a:pPr>
            <a:r>
              <a:rPr lang="ru-RU" sz="800"/>
              <a:t>увеличивается масса цитоплазмы и резко возрастает объем ядра.</a:t>
            </a:r>
          </a:p>
          <a:p>
            <a:pPr>
              <a:lnSpc>
                <a:spcPct val="80000"/>
              </a:lnSpc>
            </a:pPr>
            <a:r>
              <a:rPr lang="ru-RU" sz="800"/>
              <a:t>Механизм митоза</a:t>
            </a:r>
          </a:p>
          <a:p>
            <a:pPr>
              <a:lnSpc>
                <a:spcPct val="80000"/>
              </a:lnSpc>
            </a:pPr>
            <a:r>
              <a:rPr lang="ru-RU" sz="800"/>
              <a:t>Деление ядра и цитоплазмы — это два самостоятельных процесса, проходящие непрерывно и последовательно. Однако для удобства изучения происходящих во время деления событий митоз искусственно разделяют на четыре стадии (рис. 306): </a:t>
            </a:r>
          </a:p>
          <a:p>
            <a:pPr>
              <a:lnSpc>
                <a:spcPct val="80000"/>
              </a:lnSpc>
            </a:pPr>
            <a:r>
              <a:rPr lang="ru-RU" sz="800"/>
              <a:t>профазу;</a:t>
            </a:r>
          </a:p>
          <a:p>
            <a:pPr>
              <a:lnSpc>
                <a:spcPct val="80000"/>
              </a:lnSpc>
            </a:pPr>
            <a:r>
              <a:rPr lang="ru-RU" sz="800"/>
              <a:t>метафазу;</a:t>
            </a:r>
          </a:p>
          <a:p>
            <a:pPr>
              <a:lnSpc>
                <a:spcPct val="80000"/>
              </a:lnSpc>
            </a:pPr>
            <a:r>
              <a:rPr lang="ru-RU" sz="800"/>
              <a:t>анафазу;</a:t>
            </a:r>
          </a:p>
          <a:p>
            <a:pPr>
              <a:lnSpc>
                <a:spcPct val="80000"/>
              </a:lnSpc>
            </a:pPr>
            <a:r>
              <a:rPr lang="ru-RU" sz="800"/>
              <a:t>телофазу. </a:t>
            </a:r>
          </a:p>
          <a:p>
            <a:pPr>
              <a:lnSpc>
                <a:spcPct val="80000"/>
              </a:lnSpc>
            </a:pPr>
            <a:r>
              <a:rPr lang="ru-RU" sz="800"/>
              <a:t>Длительность стадий митоза различна и зависит от типа ткани, физиологического состояния организма, внешних факторов. Наиболее продолжительны первая и последняя.</a:t>
            </a:r>
          </a:p>
          <a:p>
            <a:pPr>
              <a:lnSpc>
                <a:spcPct val="80000"/>
              </a:lnSpc>
            </a:pPr>
            <a:r>
              <a:rPr lang="ru-RU" sz="800"/>
              <a:t>Профаза</a:t>
            </a:r>
            <a:r>
              <a:rPr lang="ru-RU" sz="800" b="1">
                <a:hlinkClick r:id="" action="ppaction://noaction"/>
              </a:rPr>
              <a:t>[5]</a:t>
            </a:r>
            <a:r>
              <a:rPr lang="ru-RU" sz="800"/>
              <a:t>(2</a:t>
            </a:r>
            <a:r>
              <a:rPr lang="en-US" sz="800"/>
              <a:t>n</a:t>
            </a:r>
            <a:r>
              <a:rPr lang="ru-RU" sz="800"/>
              <a:t>4</a:t>
            </a:r>
            <a:r>
              <a:rPr lang="en-US" sz="800"/>
              <a:t>c</a:t>
            </a:r>
            <a:r>
              <a:rPr lang="ru-RU" sz="800"/>
              <a:t>)</a:t>
            </a:r>
          </a:p>
          <a:p>
            <a:pPr>
              <a:lnSpc>
                <a:spcPct val="80000"/>
              </a:lnSpc>
            </a:pPr>
            <a:r>
              <a:rPr lang="ru-RU" sz="800"/>
              <a:t>Первая фаза деления ядра. В начале профазы (ранняя профаза) ядро заметно увеличивается. В результате спирализации хромосомы уплотняются, укорачиваются. В поздней профазе хорошо видно, что каждая хромосома состоит из двух хроматид, соединенных центромерой. Хромосомы начинают передвигаться к клеточному экватору.</a:t>
            </a:r>
          </a:p>
          <a:p>
            <a:pPr>
              <a:lnSpc>
                <a:spcPct val="80000"/>
              </a:lnSpc>
            </a:pPr>
            <a:r>
              <a:rPr lang="ru-RU" sz="800"/>
              <a:t>В поздней профазе из материала цитоплазмы формируется веретено деления. Оно образуется либо с участием центриолей (в клетках животных и некоторых низших растений), либо без них (в клетках высших растений и некоторых простейших). От центриолей, разошедшихся к разным полюсам клетки, начинают образовываться нити веретена деления двух типов: </a:t>
            </a:r>
            <a:endParaRPr lang="ru-RU" sz="800" i="1"/>
          </a:p>
          <a:p>
            <a:pPr>
              <a:lnSpc>
                <a:spcPct val="80000"/>
              </a:lnSpc>
            </a:pPr>
            <a:r>
              <a:rPr lang="ru-RU" sz="800" i="1"/>
              <a:t>опорные</a:t>
            </a:r>
            <a:r>
              <a:rPr lang="ru-RU" sz="800"/>
              <a:t>, соединяющие полюса клетки;</a:t>
            </a:r>
            <a:endParaRPr lang="ru-RU" sz="800" i="1"/>
          </a:p>
          <a:p>
            <a:pPr>
              <a:lnSpc>
                <a:spcPct val="80000"/>
              </a:lnSpc>
            </a:pPr>
            <a:r>
              <a:rPr lang="ru-RU" sz="800" i="1"/>
              <a:t>тянущие</a:t>
            </a:r>
            <a:r>
              <a:rPr lang="ru-RU" sz="800"/>
              <a:t> (хромосомные), прикрепляющиеся в метафазе к центромерам хромосом. </a:t>
            </a:r>
          </a:p>
          <a:p>
            <a:pPr>
              <a:lnSpc>
                <a:spcPct val="80000"/>
              </a:lnSpc>
            </a:pPr>
            <a:r>
              <a:rPr lang="ru-RU" sz="800"/>
              <a:t>К концу профазы ядерная оболочка исчезает, и хромосомы свободно располагаются в цитоплазме. Ядрышко обычно исчезает чуть раньше.</a:t>
            </a:r>
          </a:p>
          <a:p>
            <a:pPr>
              <a:lnSpc>
                <a:spcPct val="80000"/>
              </a:lnSpc>
            </a:pPr>
            <a:r>
              <a:rPr lang="ru-RU" sz="800"/>
              <a:t>Метафаза</a:t>
            </a:r>
            <a:r>
              <a:rPr lang="ru-RU" sz="800" b="1" i="1">
                <a:hlinkClick r:id="" action="ppaction://noaction"/>
              </a:rPr>
              <a:t>[6]</a:t>
            </a:r>
            <a:r>
              <a:rPr lang="ru-RU" sz="800"/>
              <a:t>(2</a:t>
            </a:r>
            <a:r>
              <a:rPr lang="en-US" sz="800"/>
              <a:t>n</a:t>
            </a:r>
            <a:r>
              <a:rPr lang="ru-RU" sz="800"/>
              <a:t>4</a:t>
            </a:r>
            <a:r>
              <a:rPr lang="en-US" sz="800"/>
              <a:t>c</a:t>
            </a:r>
            <a:r>
              <a:rPr lang="ru-RU" sz="800"/>
              <a:t>)</a:t>
            </a:r>
          </a:p>
          <a:p>
            <a:pPr>
              <a:lnSpc>
                <a:spcPct val="80000"/>
              </a:lnSpc>
            </a:pPr>
            <a:r>
              <a:rPr lang="ru-RU" sz="800"/>
              <a:t>Началом метафазы считают тот момент, когда ядерная оболочка полностью исчезла. В начале метафазы хромосомы выстраиваются в плоскости экватора, образуя так называемую </a:t>
            </a:r>
            <a:r>
              <a:rPr lang="ru-RU" sz="800" i="1"/>
              <a:t>метафазную пластинку</a:t>
            </a:r>
            <a:r>
              <a:rPr lang="ru-RU" sz="800"/>
              <a:t>. Причем центромеры хромосом лежат строго в плоскости экватора. Нити веретена прикрепляются к центромерам хромосом, некоторые нити проходят от полюса к полюсу клетки, не прикрепляясь к хромосомам. </a:t>
            </a:r>
          </a:p>
          <a:p>
            <a:pPr>
              <a:lnSpc>
                <a:spcPct val="80000"/>
              </a:lnSpc>
            </a:pPr>
            <a:r>
              <a:rPr lang="ru-RU" sz="800"/>
              <a:t>Рис. 306. Основные стадии митоза:</a:t>
            </a:r>
          </a:p>
          <a:p>
            <a:pPr>
              <a:lnSpc>
                <a:spcPct val="80000"/>
              </a:lnSpc>
            </a:pPr>
            <a:r>
              <a:rPr lang="ru-RU" sz="800"/>
              <a:t>А — профаза; Б — метафаза; В — анафаза; Г — телофаза.</a:t>
            </a:r>
          </a:p>
          <a:p>
            <a:pPr>
              <a:lnSpc>
                <a:spcPct val="80000"/>
              </a:lnSpc>
            </a:pPr>
            <a:r>
              <a:rPr lang="ru-RU" sz="800"/>
              <a:t/>
            </a:r>
            <a:br>
              <a:rPr lang="ru-RU" sz="800"/>
            </a:br>
            <a:r>
              <a:rPr lang="ru-RU" sz="800"/>
              <a:t>Анафаза</a:t>
            </a:r>
            <a:r>
              <a:rPr lang="ru-RU" sz="800" b="1" i="1">
                <a:hlinkClick r:id="" action="ppaction://noaction"/>
              </a:rPr>
              <a:t>[7]</a:t>
            </a:r>
            <a:r>
              <a:rPr lang="ru-RU" sz="800"/>
              <a:t>(4</a:t>
            </a:r>
            <a:r>
              <a:rPr lang="en-US" sz="800"/>
              <a:t>n</a:t>
            </a:r>
            <a:r>
              <a:rPr lang="ru-RU" sz="800"/>
              <a:t>4</a:t>
            </a:r>
            <a:r>
              <a:rPr lang="en-US" sz="800"/>
              <a:t>c</a:t>
            </a:r>
            <a:r>
              <a:rPr lang="ru-RU" sz="800"/>
              <a:t>)</a:t>
            </a:r>
          </a:p>
          <a:p>
            <a:pPr>
              <a:lnSpc>
                <a:spcPct val="80000"/>
              </a:lnSpc>
            </a:pPr>
            <a:r>
              <a:rPr lang="ru-RU" sz="800"/>
              <a:t>Начинается с деления центромер всех хромосом, в результате чего хроматиды превращаются в две совершенно обособленные, самостоятельные дочерние хромосомы. </a:t>
            </a:r>
          </a:p>
          <a:p>
            <a:pPr>
              <a:lnSpc>
                <a:spcPct val="80000"/>
              </a:lnSpc>
            </a:pPr>
            <a:r>
              <a:rPr lang="ru-RU" sz="800"/>
              <a:t>Затем дочерние хромосомы начинают расходиться к полюсам клетки. Во время движения к полюсам они обычно принимают V-образную форму. Расхождение хромосом к полюсам происходит за счет укорачивания нитей веретена. В это же время происходит удлинение опорных нитей веретена, в результате чего полюса еще дальше отодвигаются друг от друга.</a:t>
            </a:r>
          </a:p>
          <a:p>
            <a:pPr>
              <a:lnSpc>
                <a:spcPct val="80000"/>
              </a:lnSpc>
            </a:pPr>
            <a:r>
              <a:rPr lang="ru-RU" sz="800"/>
              <a:t>Телофаза</a:t>
            </a:r>
            <a:r>
              <a:rPr lang="ru-RU" sz="800">
                <a:hlinkClick r:id="" action="ppaction://noaction"/>
              </a:rPr>
              <a:t>[8]</a:t>
            </a:r>
            <a:r>
              <a:rPr lang="ru-RU" sz="800"/>
              <a:t> (2</a:t>
            </a:r>
            <a:r>
              <a:rPr lang="en-US" sz="800"/>
              <a:t>n</a:t>
            </a:r>
            <a:r>
              <a:rPr lang="ru-RU" sz="800"/>
              <a:t>2</a:t>
            </a:r>
            <a:r>
              <a:rPr lang="en-US" sz="800"/>
              <a:t>c</a:t>
            </a:r>
            <a:r>
              <a:rPr lang="ru-RU" sz="800"/>
              <a:t>)</a:t>
            </a:r>
          </a:p>
          <a:p>
            <a:pPr>
              <a:lnSpc>
                <a:spcPct val="80000"/>
              </a:lnSpc>
            </a:pPr>
            <a:r>
              <a:rPr lang="ru-RU" sz="800"/>
              <a:t>В телофазе хромосомы концентрируются на полюсах клетки и деспирализуются. Веретено деления разрушается. Вокруг хромосом формируется оболочка ядер дочерних клеток. На этом завершается деление ядра (кариокинез), затем происходит деление цитоплазмы клетки (или цитокинез). </a:t>
            </a:r>
          </a:p>
          <a:p>
            <a:pPr>
              <a:lnSpc>
                <a:spcPct val="80000"/>
              </a:lnSpc>
            </a:pPr>
            <a:r>
              <a:rPr lang="ru-RU" sz="800"/>
              <a:t>При делении животных клеток, на их поверхности в плоскости экватора появляется борозда, которая, постепенно углубляясь, разделяет материнскую клетку на две дочерние. У растений деление происходит путем образования так называемой клеточной пластинки, разделяющей цитоплазму. Она возникает в экваториальной области веретена, а затем растет во все стороны, достигая клеточной стенки (т.е. растет изнутри кнаружи). Клеточная пластинка формируется из материала, поставляемого эндоплазматической сетью. Затем каждая из дочерних клеток образует на своей стороне клеточную мембрану, и, наконец, на обеих сторонах пластинки образуются целлюлозные клеточные стенки.</a:t>
            </a:r>
          </a:p>
          <a:p>
            <a:pPr>
              <a:lnSpc>
                <a:spcPct val="80000"/>
              </a:lnSpc>
            </a:pPr>
            <a:r>
              <a:rPr lang="ru-RU" sz="800"/>
              <a:t/>
            </a:r>
            <a:br>
              <a:rPr lang="ru-RU" sz="800"/>
            </a:br>
            <a:r>
              <a:rPr lang="ru-RU" sz="800">
                <a:hlinkClick r:id="" action="ppaction://noaction"/>
              </a:rPr>
              <a:t>[1]</a:t>
            </a:r>
            <a:r>
              <a:rPr lang="ru-RU" sz="800"/>
              <a:t> греч. </a:t>
            </a:r>
            <a:r>
              <a:rPr lang="en-US" sz="800"/>
              <a:t>mitos</a:t>
            </a:r>
            <a:r>
              <a:rPr lang="ru-RU" sz="800"/>
              <a:t> — нить</a:t>
            </a:r>
            <a:endParaRPr lang="ru-RU" sz="800">
              <a:hlinkClick r:id="" action="ppaction://noaction"/>
            </a:endParaRPr>
          </a:p>
          <a:p>
            <a:pPr>
              <a:lnSpc>
                <a:spcPct val="80000"/>
              </a:lnSpc>
            </a:pPr>
            <a:r>
              <a:rPr lang="ru-RU" sz="800">
                <a:hlinkClick r:id="" action="ppaction://noaction"/>
              </a:rPr>
              <a:t>[2]</a:t>
            </a:r>
            <a:r>
              <a:rPr lang="ru-RU" sz="800"/>
              <a:t> лат. </a:t>
            </a:r>
            <a:r>
              <a:rPr lang="en-US" sz="800"/>
              <a:t>inter</a:t>
            </a:r>
            <a:r>
              <a:rPr lang="ru-RU" sz="800"/>
              <a:t> — между, греч. </a:t>
            </a:r>
            <a:r>
              <a:rPr lang="en-US" sz="800"/>
              <a:t>phasis</a:t>
            </a:r>
            <a:r>
              <a:rPr lang="ru-RU" sz="800"/>
              <a:t> — проявление</a:t>
            </a:r>
            <a:endParaRPr lang="ru-RU" sz="800">
              <a:hlinkClick r:id="" action="ppaction://noaction"/>
            </a:endParaRPr>
          </a:p>
          <a:p>
            <a:pPr>
              <a:lnSpc>
                <a:spcPct val="80000"/>
              </a:lnSpc>
            </a:pPr>
            <a:r>
              <a:rPr lang="ru-RU" sz="800">
                <a:hlinkClick r:id="" action="ppaction://noaction"/>
              </a:rPr>
              <a:t>[3]</a:t>
            </a:r>
            <a:r>
              <a:rPr lang="ru-RU" sz="800"/>
              <a:t> англ. </a:t>
            </a:r>
            <a:r>
              <a:rPr lang="en-US" sz="800"/>
              <a:t>gap</a:t>
            </a:r>
            <a:r>
              <a:rPr lang="ru-RU" sz="800"/>
              <a:t> — промежуток, интервал</a:t>
            </a:r>
            <a:endParaRPr lang="ru-RU" sz="800">
              <a:hlinkClick r:id="" action="ppaction://noaction"/>
            </a:endParaRPr>
          </a:p>
          <a:p>
            <a:pPr>
              <a:lnSpc>
                <a:spcPct val="80000"/>
              </a:lnSpc>
            </a:pPr>
            <a:r>
              <a:rPr lang="ru-RU" sz="800">
                <a:hlinkClick r:id="" action="ppaction://noaction"/>
              </a:rPr>
              <a:t>[4]</a:t>
            </a:r>
            <a:r>
              <a:rPr lang="ru-RU" sz="800"/>
              <a:t> англ. </a:t>
            </a:r>
            <a:r>
              <a:rPr lang="en-US" sz="800"/>
              <a:t>synthtsis</a:t>
            </a:r>
            <a:r>
              <a:rPr lang="ru-RU" sz="800"/>
              <a:t> — синтез</a:t>
            </a:r>
            <a:endParaRPr lang="ru-RU" sz="800">
              <a:hlinkClick r:id="" action="ppaction://noaction"/>
            </a:endParaRPr>
          </a:p>
          <a:p>
            <a:pPr>
              <a:lnSpc>
                <a:spcPct val="80000"/>
              </a:lnSpc>
            </a:pPr>
            <a:r>
              <a:rPr lang="ru-RU" sz="800">
                <a:hlinkClick r:id="" action="ppaction://noaction"/>
              </a:rPr>
              <a:t>[5]</a:t>
            </a:r>
            <a:r>
              <a:rPr lang="ru-RU" sz="800"/>
              <a:t> греч. </a:t>
            </a:r>
            <a:r>
              <a:rPr lang="en-US" sz="800"/>
              <a:t>pro</a:t>
            </a:r>
            <a:r>
              <a:rPr lang="ru-RU" sz="800"/>
              <a:t> — вперед, до</a:t>
            </a:r>
            <a:endParaRPr lang="ru-RU" sz="800">
              <a:hlinkClick r:id="" action="ppaction://noaction"/>
            </a:endParaRPr>
          </a:p>
          <a:p>
            <a:pPr>
              <a:lnSpc>
                <a:spcPct val="80000"/>
              </a:lnSpc>
            </a:pPr>
            <a:r>
              <a:rPr lang="ru-RU" sz="800">
                <a:hlinkClick r:id="" action="ppaction://noaction"/>
              </a:rPr>
              <a:t>[6]</a:t>
            </a:r>
            <a:r>
              <a:rPr lang="ru-RU" sz="800"/>
              <a:t> греч. </a:t>
            </a:r>
            <a:r>
              <a:rPr lang="en-US" sz="800"/>
              <a:t>meta</a:t>
            </a:r>
            <a:r>
              <a:rPr lang="ru-RU" sz="800"/>
              <a:t> — после, за</a:t>
            </a:r>
            <a:endParaRPr lang="ru-RU" sz="800">
              <a:hlinkClick r:id="" action="ppaction://noaction"/>
            </a:endParaRPr>
          </a:p>
          <a:p>
            <a:pPr>
              <a:lnSpc>
                <a:spcPct val="80000"/>
              </a:lnSpc>
            </a:pPr>
            <a:r>
              <a:rPr lang="ru-RU" sz="800">
                <a:hlinkClick r:id="" action="ppaction://noaction"/>
              </a:rPr>
              <a:t>[7]</a:t>
            </a:r>
            <a:r>
              <a:rPr lang="ru-RU" sz="800"/>
              <a:t> греч. </a:t>
            </a:r>
            <a:r>
              <a:rPr lang="en-US" sz="800"/>
              <a:t>ana</a:t>
            </a:r>
            <a:r>
              <a:rPr lang="ru-RU" sz="800"/>
              <a:t> — обратно</a:t>
            </a:r>
            <a:endParaRPr lang="ru-RU" sz="800">
              <a:hlinkClick r:id="" action="ppaction://noaction"/>
            </a:endParaRPr>
          </a:p>
          <a:p>
            <a:pPr>
              <a:lnSpc>
                <a:spcPct val="80000"/>
              </a:lnSpc>
            </a:pPr>
            <a:r>
              <a:rPr lang="ru-RU" sz="800">
                <a:hlinkClick r:id="" action="ppaction://noaction"/>
              </a:rPr>
              <a:t>[</a:t>
            </a:r>
            <a:r>
              <a:rPr lang="ru-RU" sz="800" i="1"/>
              <a:t>Размножение</a:t>
            </a:r>
            <a:r>
              <a:rPr lang="ru-RU" sz="800"/>
              <a:t> — свойство организмов воспроизводить себе подобных. Благодаря размножению обеспечивается непрерывность и преемственность жизни: виды и жизнь как таковая сохраняются во времени. </a:t>
            </a:r>
          </a:p>
          <a:p>
            <a:pPr>
              <a:lnSpc>
                <a:spcPct val="80000"/>
              </a:lnSpc>
            </a:pPr>
            <a:r>
              <a:rPr lang="ru-RU" sz="800"/>
              <a:t>Процессы размножения наблюдаются и на клеточном, и даже молекулярном уровнях. Размножение клеток лежит в основе таких процессов, как рост, развитие, регенерация тканей и органов. На уровне клетки к размножению способны некоторые органоиды. Например, увеличение числа митохондрий и хлоропластов в клетках может осуществляться путем деления, то есть размножения. Наконец, именно благодаря способности ДНК к размножению (самоудвоению) возможна передача наследственной информации от поколения к поколению.</a:t>
            </a:r>
          </a:p>
          <a:p>
            <a:pPr>
              <a:lnSpc>
                <a:spcPct val="80000"/>
              </a:lnSpc>
            </a:pPr>
            <a:r>
              <a:rPr lang="ru-RU" sz="800"/>
              <a:t>Главным признаком размножения является увеличение числа молекул, органов, клеток, особей. Формы размножения сложны и разнообразны, но все их можно свести к двум основным способам размножения — половому и бесполому. </a:t>
            </a:r>
          </a:p>
          <a:p>
            <a:pPr>
              <a:lnSpc>
                <a:spcPct val="80000"/>
              </a:lnSpc>
            </a:pPr>
            <a:r>
              <a:rPr lang="ru-RU" sz="800"/>
              <a:t>38.1. Бесполое размножение</a:t>
            </a:r>
          </a:p>
          <a:p>
            <a:pPr>
              <a:lnSpc>
                <a:spcPct val="80000"/>
              </a:lnSpc>
            </a:pPr>
            <a:r>
              <a:rPr lang="ru-RU" sz="800"/>
              <a:t>Бесполое размножение широко распространено в природе. Его можно наблюдать во многих группах организмов. Наиболее распространено оно у одноклеточных, но часто встречается и у многоклеточных. Бесполое размножение не характерно только для первичнополостных червей и моллюсков и как исключение встречается у членистоногих и позвоночных. </a:t>
            </a:r>
          </a:p>
          <a:p>
            <a:pPr>
              <a:lnSpc>
                <a:spcPct val="80000"/>
              </a:lnSpc>
            </a:pPr>
            <a:r>
              <a:rPr lang="ru-RU" sz="800"/>
              <a:t>Для бесполого размножения характерны следующие особенности: </a:t>
            </a:r>
          </a:p>
          <a:p>
            <a:pPr>
              <a:lnSpc>
                <a:spcPct val="80000"/>
              </a:lnSpc>
            </a:pPr>
            <a:r>
              <a:rPr lang="ru-RU" sz="800"/>
              <a:t>в размножении принимает участие только одна особь;</a:t>
            </a:r>
          </a:p>
          <a:p>
            <a:pPr>
              <a:lnSpc>
                <a:spcPct val="80000"/>
              </a:lnSpc>
            </a:pPr>
            <a:r>
              <a:rPr lang="ru-RU" sz="800"/>
              <a:t>осуществляется без участия половых клеток;</a:t>
            </a:r>
          </a:p>
          <a:p>
            <a:pPr>
              <a:lnSpc>
                <a:spcPct val="80000"/>
              </a:lnSpc>
            </a:pPr>
            <a:r>
              <a:rPr lang="ru-RU" sz="800"/>
              <a:t>в основе размножения лежит митоз;</a:t>
            </a:r>
          </a:p>
          <a:p>
            <a:pPr>
              <a:lnSpc>
                <a:spcPct val="80000"/>
              </a:lnSpc>
            </a:pPr>
            <a:r>
              <a:rPr lang="ru-RU" sz="800"/>
              <a:t>потомки идентичны и являются точными генетическими копиями материнской особи.</a:t>
            </a:r>
          </a:p>
          <a:p>
            <a:pPr>
              <a:lnSpc>
                <a:spcPct val="80000"/>
              </a:lnSpc>
            </a:pPr>
            <a:r>
              <a:rPr lang="ru-RU" sz="800"/>
              <a:t>В зависимости от количества клеток, принимающих участие в размножении, различают:</a:t>
            </a:r>
          </a:p>
          <a:p>
            <a:pPr>
              <a:lnSpc>
                <a:spcPct val="80000"/>
              </a:lnSpc>
            </a:pPr>
            <a:r>
              <a:rPr lang="ru-RU" sz="800"/>
              <a:t>размножение, при котором особи развиваются из одной клетки;</a:t>
            </a:r>
          </a:p>
          <a:p>
            <a:pPr>
              <a:lnSpc>
                <a:spcPct val="80000"/>
              </a:lnSpc>
            </a:pPr>
            <a:r>
              <a:rPr lang="ru-RU" sz="800"/>
              <a:t>размножение, при котором потомство развивается из некоторого числа способных к делению клеток материнской особи. </a:t>
            </a:r>
          </a:p>
          <a:p>
            <a:pPr>
              <a:lnSpc>
                <a:spcPct val="80000"/>
              </a:lnSpc>
            </a:pPr>
            <a:r>
              <a:rPr lang="ru-RU" sz="800"/>
              <a:t>Деление </a:t>
            </a:r>
          </a:p>
          <a:p>
            <a:pPr>
              <a:lnSpc>
                <a:spcPct val="80000"/>
              </a:lnSpc>
            </a:pPr>
            <a:r>
              <a:rPr lang="ru-RU" sz="800"/>
              <a:t>Наиболее древняя и самая простая форма бесполого размножения. Размножение путем деления клетки характерно для одноклеточных организмов. Различают два основных способа деления Рис. 301. Размножение трипаносом путем деления:</a:t>
            </a:r>
          </a:p>
          <a:p>
            <a:pPr>
              <a:lnSpc>
                <a:spcPct val="80000"/>
              </a:lnSpc>
            </a:pPr>
            <a:r>
              <a:rPr lang="ru-RU" sz="800"/>
              <a:t>1-3 — бинарное деление; 4-6 — множественное деление (шизогония).</a:t>
            </a:r>
          </a:p>
          <a:p>
            <a:pPr>
              <a:lnSpc>
                <a:spcPct val="80000"/>
              </a:lnSpc>
            </a:pPr>
            <a:r>
              <a:rPr lang="ru-RU" sz="800"/>
              <a:t>(рис. 301):</a:t>
            </a:r>
          </a:p>
          <a:p>
            <a:pPr>
              <a:lnSpc>
                <a:spcPct val="80000"/>
              </a:lnSpc>
            </a:pPr>
            <a:r>
              <a:rPr lang="ru-RU" sz="800" i="1"/>
              <a:t>бинарное деление</a:t>
            </a:r>
            <a:r>
              <a:rPr lang="ru-RU" sz="800"/>
              <a:t> — деление, при котором образуются две равноценные дочерние клетки (амеба);</a:t>
            </a:r>
            <a:endParaRPr lang="ru-RU" sz="800" i="1"/>
          </a:p>
          <a:p>
            <a:pPr>
              <a:lnSpc>
                <a:spcPct val="80000"/>
              </a:lnSpc>
            </a:pPr>
            <a:r>
              <a:rPr lang="ru-RU" sz="800" i="1"/>
              <a:t>множественное деление</a:t>
            </a:r>
            <a:r>
              <a:rPr lang="ru-RU" sz="800"/>
              <a:t>, или</a:t>
            </a:r>
            <a:r>
              <a:rPr lang="ru-RU" sz="800" i="1"/>
              <a:t> шизогония</a:t>
            </a:r>
            <a:r>
              <a:rPr lang="ru-RU" sz="800"/>
              <a:t> — деление, при котором материнская клетка распадается на большое количество более или менее одинаковых дочерних клеток (малярийный плазмодий); множественное деление подразделяют на две фазы: </a:t>
            </a:r>
          </a:p>
          <a:p>
            <a:pPr lvl="1">
              <a:lnSpc>
                <a:spcPct val="80000"/>
              </a:lnSpc>
            </a:pPr>
            <a:r>
              <a:rPr lang="ru-RU" sz="800"/>
              <a:t>фазу ядерного деления;</a:t>
            </a:r>
          </a:p>
          <a:p>
            <a:pPr lvl="1">
              <a:lnSpc>
                <a:spcPct val="80000"/>
              </a:lnSpc>
            </a:pPr>
            <a:r>
              <a:rPr lang="ru-RU" sz="800"/>
              <a:t>фазу цитоплазматического деления.</a:t>
            </a:r>
          </a:p>
          <a:p>
            <a:pPr>
              <a:lnSpc>
                <a:spcPct val="80000"/>
              </a:lnSpc>
            </a:pPr>
            <a:r>
              <a:rPr lang="ru-RU" sz="800"/>
              <a:t>Споруляция </a:t>
            </a:r>
          </a:p>
          <a:p>
            <a:pPr>
              <a:lnSpc>
                <a:spcPct val="80000"/>
              </a:lnSpc>
            </a:pPr>
            <a:r>
              <a:rPr lang="ru-RU" sz="800"/>
              <a:t>Размножение посредством спор — специализированных клеток грибов и растений. Как правило, образование спор происходит в </a:t>
            </a:r>
            <a:r>
              <a:rPr lang="ru-RU" sz="800" i="1"/>
              <a:t>спорангиях</a:t>
            </a:r>
            <a:r>
              <a:rPr lang="ru-RU" sz="800"/>
              <a:t> — одноклеточных или многоклеточных структурах. Если споры имеют жгутик и подвижны, то их называют Рис. 302. Почкование гидры.</a:t>
            </a:r>
            <a:endParaRPr lang="ru-RU" sz="800" i="1"/>
          </a:p>
          <a:p>
            <a:pPr>
              <a:lnSpc>
                <a:spcPct val="80000"/>
              </a:lnSpc>
            </a:pPr>
            <a:r>
              <a:rPr lang="ru-RU" sz="800" i="1"/>
              <a:t>зооспорами </a:t>
            </a:r>
            <a:r>
              <a:rPr lang="ru-RU" sz="800"/>
              <a:t>(хламидомонада). </a:t>
            </a:r>
          </a:p>
          <a:p>
            <a:pPr>
              <a:lnSpc>
                <a:spcPct val="80000"/>
              </a:lnSpc>
            </a:pPr>
            <a:r>
              <a:rPr lang="ru-RU" sz="800"/>
              <a:t>Почкование </a:t>
            </a:r>
          </a:p>
          <a:p>
            <a:pPr>
              <a:lnSpc>
                <a:spcPct val="80000"/>
              </a:lnSpc>
            </a:pPr>
            <a:r>
              <a:rPr lang="ru-RU" sz="800"/>
              <a:t>Способ размножения, при котором на материнской особи происходит образование выроста — почки, из которого развивается новая особь (рис. 302). Причем, дочерняя особь может либо отделиться от материнской и перейти к самостоятельному образу жизни (гидра), либо остается прикрепленной к ней, тогда происходит образование </a:t>
            </a:r>
          </a:p>
          <a:p>
            <a:pPr>
              <a:lnSpc>
                <a:spcPct val="80000"/>
              </a:lnSpc>
            </a:pPr>
            <a:r>
              <a:rPr lang="ru-RU" sz="800"/>
              <a:t>Рис. 303. Фрагментация у кольчатых червей.</a:t>
            </a:r>
          </a:p>
          <a:p>
            <a:pPr>
              <a:lnSpc>
                <a:spcPct val="80000"/>
              </a:lnSpc>
            </a:pPr>
            <a:r>
              <a:rPr lang="ru-RU" sz="800"/>
              <a:t>колонии (коралл). </a:t>
            </a:r>
          </a:p>
          <a:p>
            <a:pPr>
              <a:lnSpc>
                <a:spcPct val="80000"/>
              </a:lnSpc>
            </a:pPr>
            <a:r>
              <a:rPr lang="ru-RU" sz="800"/>
              <a:t>Фрагментация </a:t>
            </a:r>
          </a:p>
          <a:p>
            <a:pPr>
              <a:lnSpc>
                <a:spcPct val="80000"/>
              </a:lnSpc>
            </a:pPr>
            <a:r>
              <a:rPr lang="ru-RU" sz="800" i="1"/>
              <a:t>Фрагментация</a:t>
            </a:r>
            <a:r>
              <a:rPr lang="ru-RU" sz="800"/>
              <a:t> — разделение особи на две или несколько частей, каждая из которых развивается в новую особь (рис. 303). Этот способ размножения наблюдается и у растений (спирогира), и у животных (кольчатые черви). В основе фрагментации лежит свойство </a:t>
            </a:r>
            <a:r>
              <a:rPr lang="ru-RU" sz="800" i="1"/>
              <a:t>регенерации</a:t>
            </a:r>
            <a:r>
              <a:rPr lang="ru-RU" sz="800"/>
              <a:t> — способности некоторых живых существ восстанавливать Рис. 304. Вегетативное размножение земляники.</a:t>
            </a:r>
          </a:p>
          <a:p>
            <a:pPr>
              <a:lnSpc>
                <a:spcPct val="80000"/>
              </a:lnSpc>
            </a:pPr>
            <a:r>
              <a:rPr lang="ru-RU" sz="800"/>
              <a:t>утраченные органы или части тела. </a:t>
            </a:r>
          </a:p>
          <a:p>
            <a:pPr>
              <a:lnSpc>
                <a:spcPct val="80000"/>
              </a:lnSpc>
            </a:pPr>
            <a:r>
              <a:rPr lang="ru-RU" sz="800"/>
              <a:t>Вегетативное размножение </a:t>
            </a:r>
          </a:p>
          <a:p>
            <a:pPr>
              <a:lnSpc>
                <a:spcPct val="80000"/>
              </a:lnSpc>
            </a:pPr>
            <a:r>
              <a:rPr lang="ru-RU" sz="800"/>
              <a:t>Форма бесполого размножения, характерная для многих групп растений. При вегетативном размножении новая особь развивается либо</a:t>
            </a:r>
          </a:p>
          <a:p>
            <a:pPr>
              <a:lnSpc>
                <a:spcPct val="80000"/>
              </a:lnSpc>
            </a:pPr>
            <a:r>
              <a:rPr lang="ru-RU" sz="800"/>
              <a:t>из части материнской, либо из особых структур (луковица, клубень и т.д.), специально предназначенных для вегетативного размножения (рис. 304).</a:t>
            </a:r>
          </a:p>
          <a:p>
            <a:pPr>
              <a:lnSpc>
                <a:spcPct val="80000"/>
              </a:lnSpc>
            </a:pPr>
            <a:r>
              <a:rPr lang="ru-RU" sz="800"/>
              <a:t>Полиэмбриония</a:t>
            </a:r>
          </a:p>
          <a:p>
            <a:pPr>
              <a:lnSpc>
                <a:spcPct val="80000"/>
              </a:lnSpc>
            </a:pPr>
            <a:r>
              <a:rPr lang="ru-RU" sz="800"/>
              <a:t>Представляет собой размножение во время эмбрионального развития, при котором из одной зиготы развивается  несколько  зародышей — близнецов (однояйцевые близнецы у человека). Потомство всегда одного пола.</a:t>
            </a:r>
          </a:p>
          <a:p>
            <a:pPr>
              <a:lnSpc>
                <a:spcPct val="80000"/>
              </a:lnSpc>
            </a:pPr>
            <a:r>
              <a:rPr lang="ru-RU" sz="800"/>
              <a:t>38.2. Половое размножение</a:t>
            </a:r>
          </a:p>
          <a:p>
            <a:pPr>
              <a:lnSpc>
                <a:spcPct val="80000"/>
              </a:lnSpc>
            </a:pPr>
            <a:r>
              <a:rPr lang="ru-RU" sz="800"/>
              <a:t>В основе полового</a:t>
            </a:r>
            <a:r>
              <a:rPr lang="ru-RU" sz="800" i="1"/>
              <a:t> </a:t>
            </a:r>
            <a:r>
              <a:rPr lang="ru-RU" sz="800"/>
              <a:t>размножения лежит половой процесс, который связан с образованием большого количества специализированных клеток — гамет (половых клеток) и их последующего слияния. Сливаясь, гаметы образуют зиготы. Это приводит к уменьшению числа исходных клеток. Из зигот развиваются новые организмы, объединяющие в себе наследственную информацию родительских форм. Половое размножение характерно для большинства живых организмов.</a:t>
            </a:r>
          </a:p>
          <a:p>
            <a:pPr>
              <a:lnSpc>
                <a:spcPct val="80000"/>
              </a:lnSpc>
            </a:pPr>
            <a:r>
              <a:rPr lang="ru-RU" sz="800"/>
              <a:t>Для полого размножения характерны следующие особенности: </a:t>
            </a:r>
          </a:p>
          <a:p>
            <a:pPr>
              <a:lnSpc>
                <a:spcPct val="80000"/>
              </a:lnSpc>
            </a:pPr>
            <a:r>
              <a:rPr lang="ru-RU" sz="800"/>
              <a:t>в размножении принимает участие две особи — мужская и женская;</a:t>
            </a:r>
          </a:p>
          <a:p>
            <a:pPr>
              <a:lnSpc>
                <a:spcPct val="80000"/>
              </a:lnSpc>
            </a:pPr>
            <a:r>
              <a:rPr lang="ru-RU" sz="800"/>
              <a:t>осуществляется с помощью специализированных клеток — половых;</a:t>
            </a:r>
          </a:p>
          <a:p>
            <a:pPr>
              <a:lnSpc>
                <a:spcPct val="80000"/>
              </a:lnSpc>
            </a:pPr>
            <a:r>
              <a:rPr lang="ru-RU" sz="800"/>
              <a:t>в основе размножения лежит мейоз;</a:t>
            </a:r>
          </a:p>
          <a:p>
            <a:pPr>
              <a:lnSpc>
                <a:spcPct val="80000"/>
              </a:lnSpc>
            </a:pPr>
            <a:r>
              <a:rPr lang="ru-RU" sz="800"/>
              <a:t>потомки (за исключением однояйцевых близнецов) генетически отличны друг от друга и от родительских особей.</a:t>
            </a:r>
          </a:p>
          <a:p>
            <a:pPr>
              <a:lnSpc>
                <a:spcPct val="80000"/>
              </a:lnSpc>
            </a:pPr>
            <a:r>
              <a:rPr lang="ru-RU" sz="800"/>
              <a:t>Как правило, яйцеклетки и сперматозоиды вырабатываются разными организмами. Такие организмы называются </a:t>
            </a:r>
            <a:r>
              <a:rPr lang="ru-RU" sz="800" i="1"/>
              <a:t>раздельнополыми</a:t>
            </a:r>
            <a:r>
              <a:rPr lang="ru-RU" sz="800"/>
              <a:t>. Если же один и тот же организм способен продуцировать и женские, и мужские гаметы, то его называют </a:t>
            </a:r>
            <a:r>
              <a:rPr lang="ru-RU" sz="800" i="1"/>
              <a:t>гермафродитом</a:t>
            </a:r>
            <a:r>
              <a:rPr lang="ru-RU" sz="800"/>
              <a:t> (ленточные черви, сосальщики). Но и в этом случае зигота образуется, чаще всего, в результате слияния гамет разных организмов (перекрестное оплодотворение).</a:t>
            </a:r>
          </a:p>
          <a:p>
            <a:pPr>
              <a:lnSpc>
                <a:spcPct val="80000"/>
              </a:lnSpc>
            </a:pPr>
            <a:r>
              <a:rPr lang="ru-RU" sz="800"/>
              <a:t>38.3. Деление клеток</a:t>
            </a:r>
          </a:p>
          <a:p>
            <a:pPr>
              <a:lnSpc>
                <a:spcPct val="80000"/>
              </a:lnSpc>
            </a:pPr>
            <a:r>
              <a:rPr lang="ru-RU" sz="800"/>
              <a:t>В основе передачи наследственной информации, размножения, развития, регенерации лежит деление клеток. Клетка как таковая существует только в промежутке между делениями. </a:t>
            </a:r>
          </a:p>
          <a:p>
            <a:pPr>
              <a:lnSpc>
                <a:spcPct val="80000"/>
              </a:lnSpc>
            </a:pPr>
            <a:r>
              <a:rPr lang="ru-RU" sz="800"/>
              <a:t>Жизненный (клеточный цикл)</a:t>
            </a:r>
          </a:p>
          <a:p>
            <a:pPr>
              <a:lnSpc>
                <a:spcPct val="80000"/>
              </a:lnSpc>
            </a:pPr>
            <a:r>
              <a:rPr lang="ru-RU" sz="800"/>
              <a:t>Период существования клетки от момента ее образования путем деления материнской клетки (включая само деление) до собственного деления или смерти называют </a:t>
            </a:r>
            <a:r>
              <a:rPr lang="ru-RU" sz="800" i="1"/>
              <a:t>жизненным (клеточным) циклом</a:t>
            </a:r>
            <a:r>
              <a:rPr lang="ru-RU" sz="800"/>
              <a:t> (рис. 305).</a:t>
            </a:r>
          </a:p>
          <a:p>
            <a:pPr>
              <a:lnSpc>
                <a:spcPct val="80000"/>
              </a:lnSpc>
            </a:pPr>
            <a:r>
              <a:rPr lang="ru-RU" sz="800"/>
              <a:t>В жизненном цикле клетки различают несколько фаз:</a:t>
            </a:r>
            <a:endParaRPr lang="ru-RU" sz="800" i="1"/>
          </a:p>
          <a:p>
            <a:pPr>
              <a:lnSpc>
                <a:spcPct val="80000"/>
              </a:lnSpc>
            </a:pPr>
            <a:r>
              <a:rPr lang="ru-RU" sz="800" i="1"/>
              <a:t>Фаза деления. </a:t>
            </a:r>
            <a:r>
              <a:rPr lang="ru-RU" sz="800"/>
              <a:t>Соответствует митотическому делению.</a:t>
            </a:r>
            <a:endParaRPr lang="ru-RU" sz="800" i="1"/>
          </a:p>
          <a:p>
            <a:pPr>
              <a:lnSpc>
                <a:spcPct val="80000"/>
              </a:lnSpc>
            </a:pPr>
            <a:r>
              <a:rPr lang="ru-RU" sz="800" i="1"/>
              <a:t>Фаза роста.</a:t>
            </a:r>
            <a:r>
              <a:rPr lang="ru-RU" sz="800"/>
              <a:t> Вслед за делением клетка начинает расти, увеличивая свой объем и достигая определенных размеров.</a:t>
            </a:r>
            <a:endParaRPr lang="ru-RU" sz="800" i="1"/>
          </a:p>
          <a:p>
            <a:pPr>
              <a:lnSpc>
                <a:spcPct val="80000"/>
              </a:lnSpc>
            </a:pPr>
            <a:r>
              <a:rPr lang="ru-RU" sz="800" i="1"/>
              <a:t>Фаза покоя.</a:t>
            </a:r>
            <a:r>
              <a:rPr lang="ru-RU" sz="800"/>
              <a:t> Период, во время которого дальнейшая судьба клетки не определена: она может начать подготовку к делению или встать на путь специализации.</a:t>
            </a:r>
          </a:p>
          <a:p>
            <a:pPr>
              <a:lnSpc>
                <a:spcPct val="80000"/>
              </a:lnSpc>
            </a:pPr>
            <a:r>
              <a:rPr lang="ru-RU" sz="800"/>
              <a:t>Рис. 305. Жизненный цикл клетки многоклеточного организма:</a:t>
            </a:r>
          </a:p>
          <a:p>
            <a:pPr>
              <a:lnSpc>
                <a:spcPct val="80000"/>
              </a:lnSpc>
            </a:pPr>
            <a:r>
              <a:rPr lang="ru-RU" sz="800"/>
              <a:t>1 — митотический цикл; 2 — переход в дифференцированное состояние; 3 — гибель.</a:t>
            </a:r>
            <a:endParaRPr lang="ru-RU" sz="800" i="1"/>
          </a:p>
          <a:p>
            <a:pPr>
              <a:lnSpc>
                <a:spcPct val="80000"/>
              </a:lnSpc>
            </a:pPr>
            <a:r>
              <a:rPr lang="ru-RU" sz="800" i="1"/>
              <a:t>Фаза дифференциации (специализации).</a:t>
            </a:r>
            <a:r>
              <a:rPr lang="ru-RU" sz="800"/>
              <a:t> Наступает после окончания фазы роста. В это время клетка приобретает определенные структурные и функциональные особенности.</a:t>
            </a:r>
          </a:p>
          <a:p>
            <a:pPr>
              <a:lnSpc>
                <a:spcPct val="80000"/>
              </a:lnSpc>
            </a:pPr>
            <a:r>
              <a:rPr lang="ru-RU" sz="800" i="1"/>
              <a:t>Фаза зрелости.</a:t>
            </a:r>
            <a:r>
              <a:rPr lang="ru-RU" sz="800"/>
              <a:t> Период функционирования клетки, выполнения тех или иных функций в зависимости от специализации.</a:t>
            </a:r>
            <a:endParaRPr lang="ru-RU" sz="800" i="1"/>
          </a:p>
          <a:p>
            <a:pPr>
              <a:lnSpc>
                <a:spcPct val="80000"/>
              </a:lnSpc>
            </a:pPr>
            <a:r>
              <a:rPr lang="ru-RU" sz="800" i="1"/>
              <a:t>Фаза старения.</a:t>
            </a:r>
            <a:r>
              <a:rPr lang="ru-RU" sz="800"/>
              <a:t> Период, характеризующийся  ослаб-</a:t>
            </a:r>
          </a:p>
          <a:p>
            <a:pPr>
              <a:lnSpc>
                <a:spcPct val="80000"/>
              </a:lnSpc>
            </a:pPr>
            <a:r>
              <a:rPr lang="ru-RU" sz="800"/>
              <a:t>лением жизненных функций клетки и заканчивающийся ее делением или гибелью.</a:t>
            </a:r>
          </a:p>
          <a:p>
            <a:pPr>
              <a:lnSpc>
                <a:spcPct val="80000"/>
              </a:lnSpc>
            </a:pPr>
            <a:r>
              <a:rPr lang="ru-RU" sz="800"/>
              <a:t>Продолжительность жизненного цикла и количество составляющих его фаз у клеток различны. Так, клетки нервной ткани после завершения эмбрионального периода перестают делиться и функционируют на протяжении всей жизни организма, а затем погибают. Клетки же зародыша на стадии дробления, завершив одно деление, сразу же приступают к следующему, минуя все остальные фазы.</a:t>
            </a:r>
          </a:p>
          <a:p>
            <a:pPr>
              <a:lnSpc>
                <a:spcPct val="80000"/>
              </a:lnSpc>
            </a:pPr>
            <a:r>
              <a:rPr lang="ru-RU" sz="800"/>
              <a:t>Существует два способа деления клеток: </a:t>
            </a:r>
            <a:endParaRPr lang="ru-RU" sz="800" i="1"/>
          </a:p>
          <a:p>
            <a:pPr>
              <a:lnSpc>
                <a:spcPct val="80000"/>
              </a:lnSpc>
            </a:pPr>
            <a:r>
              <a:rPr lang="ru-RU" sz="800" i="1"/>
              <a:t>митоз</a:t>
            </a:r>
            <a:r>
              <a:rPr lang="ru-RU" sz="800"/>
              <a:t> — непрямое деление;</a:t>
            </a:r>
            <a:endParaRPr lang="ru-RU" sz="800" i="1"/>
          </a:p>
          <a:p>
            <a:pPr>
              <a:lnSpc>
                <a:spcPct val="80000"/>
              </a:lnSpc>
            </a:pPr>
            <a:r>
              <a:rPr lang="ru-RU" sz="800" i="1"/>
              <a:t>мейоз — </a:t>
            </a:r>
            <a:r>
              <a:rPr lang="ru-RU" sz="800"/>
              <a:t>деление, характерное для фазы созревания половых клеток.</a:t>
            </a:r>
          </a:p>
          <a:p>
            <a:pPr>
              <a:lnSpc>
                <a:spcPct val="80000"/>
              </a:lnSpc>
            </a:pPr>
            <a:r>
              <a:rPr lang="ru-RU" sz="800"/>
              <a:t>Митоз</a:t>
            </a:r>
          </a:p>
          <a:p>
            <a:pPr>
              <a:lnSpc>
                <a:spcPct val="80000"/>
              </a:lnSpc>
            </a:pPr>
            <a:r>
              <a:rPr lang="ru-RU" sz="800" i="1"/>
              <a:t>Митоз</a:t>
            </a:r>
            <a:r>
              <a:rPr lang="ru-RU" sz="800">
                <a:hlinkClick r:id="" action="ppaction://noaction"/>
              </a:rPr>
              <a:t>[1]</a:t>
            </a:r>
            <a:r>
              <a:rPr lang="ru-RU" sz="800"/>
              <a:t> — непрямое деление соматических клеток, представляющее собой непрерывный процесс, в результате которого сначала происходит удвоение, а затем равномерное распределение наследственного материала между дочерними клетками.</a:t>
            </a:r>
          </a:p>
          <a:p>
            <a:pPr>
              <a:lnSpc>
                <a:spcPct val="80000"/>
              </a:lnSpc>
            </a:pPr>
            <a:r>
              <a:rPr lang="ru-RU" sz="800"/>
              <a:t>Биологическое значение митоза:</a:t>
            </a:r>
          </a:p>
          <a:p>
            <a:pPr>
              <a:lnSpc>
                <a:spcPct val="80000"/>
              </a:lnSpc>
            </a:pPr>
            <a:r>
              <a:rPr lang="ru-RU" sz="800"/>
              <a:t>В результате митоза образуется две клетки, каждая из которых содержит столько же хромосом, сколько их было в материнской. Хромосомы дочерних клеток происходят от материнских хромосом путем точной репликации ДНК, поэтому их гены содержат совершенно одинаковую наследственную информацию. Дочерние клетки генетически идентичны родительской. Таким образом, митоз обеспечивает точную передачу наследственной информации от родительской клетки к дочерним.</a:t>
            </a:r>
          </a:p>
          <a:p>
            <a:pPr>
              <a:lnSpc>
                <a:spcPct val="80000"/>
              </a:lnSpc>
            </a:pPr>
            <a:r>
              <a:rPr lang="ru-RU" sz="800"/>
              <a:t>В результате митозов число клеток в организме увеличивается, что представляет собой один из главных механизмов роста.</a:t>
            </a:r>
          </a:p>
          <a:p>
            <a:pPr>
              <a:lnSpc>
                <a:spcPct val="80000"/>
              </a:lnSpc>
            </a:pPr>
            <a:r>
              <a:rPr lang="ru-RU" sz="800"/>
              <a:t>Многие виды растений и животных размножаются бесполым путем при помощи одного лишь митотического деления клеток, таким образом, митоз лежит в основе вегетативного размножения</a:t>
            </a:r>
            <a:r>
              <a:rPr lang="ru-RU" sz="800" i="1"/>
              <a:t>.</a:t>
            </a:r>
            <a:endParaRPr lang="ru-RU" sz="800"/>
          </a:p>
          <a:p>
            <a:pPr>
              <a:lnSpc>
                <a:spcPct val="80000"/>
              </a:lnSpc>
            </a:pPr>
            <a:r>
              <a:rPr lang="ru-RU" sz="800"/>
              <a:t>Митоз обеспечивает регенерацию утраченных частей и замещение клеток, происходящее в той или иной степени у всех многоклеточных организмов.</a:t>
            </a:r>
          </a:p>
          <a:p>
            <a:pPr>
              <a:lnSpc>
                <a:spcPct val="80000"/>
              </a:lnSpc>
            </a:pPr>
            <a:r>
              <a:rPr lang="ru-RU" sz="800"/>
              <a:t>Митотическое деление клетки находится под генетическим контролем. Митоз представляет собой центральное событие митотического цикла клетки.</a:t>
            </a:r>
          </a:p>
          <a:p>
            <a:pPr>
              <a:lnSpc>
                <a:spcPct val="80000"/>
              </a:lnSpc>
            </a:pPr>
            <a:r>
              <a:rPr lang="ru-RU" sz="800"/>
              <a:t>Митотический цикл</a:t>
            </a:r>
          </a:p>
          <a:p>
            <a:pPr>
              <a:lnSpc>
                <a:spcPct val="80000"/>
              </a:lnSpc>
            </a:pPr>
            <a:r>
              <a:rPr lang="ru-RU" sz="800" i="1"/>
              <a:t>Митотический цикл</a:t>
            </a:r>
            <a:r>
              <a:rPr lang="ru-RU" sz="800"/>
              <a:t> — комплекс взаимосвязанных и детерминированных хронологически событий, происходящих в процессе подготовки клетки к делению и на протяжении самого деления. </a:t>
            </a:r>
          </a:p>
          <a:p>
            <a:pPr>
              <a:lnSpc>
                <a:spcPct val="80000"/>
              </a:lnSpc>
            </a:pPr>
            <a:r>
              <a:rPr lang="ru-RU" sz="800"/>
              <a:t>Длительность митотического цикла у разных организмов сильно варьирует. Самые короткие митотические циклы характерны для дробящихся яиц некоторых животных (например, у золотой рыбки первые деления дробления совершаются через 20 минут). Наиболее распространены митотические циклы длительностью 18-20 ч. Встречаются циклы продолжительностью несколько суток. Даже в пределах одного организма наблюдаются различия в продолжительности митотического цикла: клетки эпителия двенадцатиперстной кишки мыши делятся каждые 11 часов, тощей кишки — 19 часов, в роговице глаза — через 3 суток.</a:t>
            </a:r>
          </a:p>
          <a:p>
            <a:pPr>
              <a:lnSpc>
                <a:spcPct val="80000"/>
              </a:lnSpc>
            </a:pPr>
            <a:r>
              <a:rPr lang="ru-RU" sz="800"/>
              <a:t>Факторы, побуждающие клетку к митозу, точно не известны. Полагают, что основную роль играет соотношение объемов ядра и цитоплазмы (</a:t>
            </a:r>
            <a:r>
              <a:rPr lang="ru-RU" sz="800" i="1"/>
              <a:t>ядерно-цитоплазматическое соотношение</a:t>
            </a:r>
            <a:r>
              <a:rPr lang="ru-RU" sz="800"/>
              <a:t>). По некоторым данным, отмирающие клетки продуцируют вещества, способные стимулировать деление клетки. По двум главным событиям митотического цикла в нем выделяют: </a:t>
            </a:r>
            <a:endParaRPr lang="ru-RU" sz="800" i="1"/>
          </a:p>
          <a:p>
            <a:pPr>
              <a:lnSpc>
                <a:spcPct val="80000"/>
              </a:lnSpc>
            </a:pPr>
            <a:r>
              <a:rPr lang="ru-RU" sz="800" i="1"/>
              <a:t>интерфазу</a:t>
            </a:r>
            <a:r>
              <a:rPr lang="ru-RU" sz="800"/>
              <a:t>;</a:t>
            </a:r>
            <a:endParaRPr lang="ru-RU" sz="800" i="1"/>
          </a:p>
          <a:p>
            <a:pPr>
              <a:lnSpc>
                <a:spcPct val="80000"/>
              </a:lnSpc>
            </a:pPr>
            <a:r>
              <a:rPr lang="ru-RU" sz="800" i="1"/>
              <a:t>митотическое деление.</a:t>
            </a:r>
            <a:endParaRPr lang="ru-RU" sz="800"/>
          </a:p>
          <a:p>
            <a:pPr>
              <a:lnSpc>
                <a:spcPct val="80000"/>
              </a:lnSpc>
            </a:pPr>
            <a:r>
              <a:rPr lang="ru-RU" sz="800"/>
              <a:t>Новые клетки появляются в ходе двух последовательных процессов: </a:t>
            </a:r>
            <a:endParaRPr lang="ru-RU" sz="800" i="1"/>
          </a:p>
          <a:p>
            <a:pPr>
              <a:lnSpc>
                <a:spcPct val="80000"/>
              </a:lnSpc>
            </a:pPr>
            <a:r>
              <a:rPr lang="ru-RU" sz="800" i="1"/>
              <a:t>митоза</a:t>
            </a:r>
            <a:r>
              <a:rPr lang="ru-RU" sz="800"/>
              <a:t> — непрямого деления, который приводит к удвоению ядра;</a:t>
            </a:r>
            <a:endParaRPr lang="ru-RU" sz="800" i="1"/>
          </a:p>
          <a:p>
            <a:pPr>
              <a:lnSpc>
                <a:spcPct val="80000"/>
              </a:lnSpc>
            </a:pPr>
            <a:r>
              <a:rPr lang="ru-RU" sz="800" i="1"/>
              <a:t>цитокинеза</a:t>
            </a:r>
            <a:r>
              <a:rPr lang="ru-RU" sz="800"/>
              <a:t> — разделения цитоплазмы, при котором образуется две дочерних клетки, содержащих по одному дочернему ядру. </a:t>
            </a:r>
          </a:p>
          <a:p>
            <a:pPr>
              <a:lnSpc>
                <a:spcPct val="80000"/>
              </a:lnSpc>
            </a:pPr>
            <a:r>
              <a:rPr lang="ru-RU" sz="800"/>
              <a:t>Непосредственно на деление клетки уходит обычно 1-3 часа, то есть основную часть жизни клетка находится в интерфазе. </a:t>
            </a:r>
          </a:p>
          <a:p>
            <a:pPr>
              <a:lnSpc>
                <a:spcPct val="80000"/>
              </a:lnSpc>
            </a:pPr>
            <a:r>
              <a:rPr lang="ru-RU" sz="800"/>
              <a:t>Интерфаза </a:t>
            </a:r>
            <a:r>
              <a:rPr lang="en-US" sz="800" b="1">
                <a:hlinkClick r:id="" action="ppaction://noaction"/>
              </a:rPr>
              <a:t>[2]</a:t>
            </a:r>
            <a:endParaRPr lang="ru-RU" sz="800"/>
          </a:p>
          <a:p>
            <a:pPr>
              <a:lnSpc>
                <a:spcPct val="80000"/>
              </a:lnSpc>
            </a:pPr>
            <a:r>
              <a:rPr lang="ru-RU" sz="800" i="1"/>
              <a:t>Интерфазой</a:t>
            </a:r>
            <a:r>
              <a:rPr lang="ru-RU" sz="800"/>
              <a:t> называют промежуток между двумя клеточными делениями. Продолжительность интерфазы, как правило, составляет до 90% всего клеточного цикла. Состоит из трех периодов: </a:t>
            </a:r>
          </a:p>
          <a:p>
            <a:pPr>
              <a:lnSpc>
                <a:spcPct val="80000"/>
              </a:lnSpc>
            </a:pPr>
            <a:r>
              <a:rPr lang="ru-RU" sz="800"/>
              <a:t>пресинтетический, или G1</a:t>
            </a:r>
            <a:r>
              <a:rPr lang="ru-RU" sz="800">
                <a:hlinkClick r:id="" action="ppaction://noaction"/>
              </a:rPr>
              <a:t>[3]</a:t>
            </a:r>
            <a:r>
              <a:rPr lang="ru-RU" sz="800"/>
              <a:t>;</a:t>
            </a:r>
          </a:p>
          <a:p>
            <a:pPr>
              <a:lnSpc>
                <a:spcPct val="80000"/>
              </a:lnSpc>
            </a:pPr>
            <a:r>
              <a:rPr lang="ru-RU" sz="800"/>
              <a:t>синтетический, или S</a:t>
            </a:r>
            <a:r>
              <a:rPr lang="ru-RU" sz="800">
                <a:hlinkClick r:id="" action="ppaction://noaction"/>
              </a:rPr>
              <a:t>[4]</a:t>
            </a:r>
            <a:r>
              <a:rPr lang="ru-RU" sz="800"/>
              <a:t>;</a:t>
            </a:r>
          </a:p>
          <a:p>
            <a:pPr>
              <a:lnSpc>
                <a:spcPct val="80000"/>
              </a:lnSpc>
            </a:pPr>
            <a:r>
              <a:rPr lang="ru-RU" sz="800"/>
              <a:t>постсинтетический, или G2. </a:t>
            </a:r>
          </a:p>
          <a:p>
            <a:pPr>
              <a:lnSpc>
                <a:spcPct val="80000"/>
              </a:lnSpc>
            </a:pPr>
            <a:r>
              <a:rPr lang="ru-RU" sz="800"/>
              <a:t>Пресинтетический период</a:t>
            </a:r>
          </a:p>
          <a:p>
            <a:pPr>
              <a:lnSpc>
                <a:spcPct val="80000"/>
              </a:lnSpc>
            </a:pPr>
            <a:r>
              <a:rPr lang="ru-RU" sz="800"/>
              <a:t>Начальный отрезок интерфазы — </a:t>
            </a:r>
            <a:r>
              <a:rPr lang="ru-RU" sz="800" i="1"/>
              <a:t>пресинтетический период</a:t>
            </a:r>
            <a:r>
              <a:rPr lang="ru-RU" sz="800"/>
              <a:t> (2</a:t>
            </a:r>
            <a:r>
              <a:rPr lang="en-US" sz="800"/>
              <a:t>n</a:t>
            </a:r>
            <a:r>
              <a:rPr lang="ru-RU" sz="800"/>
              <a:t>2</a:t>
            </a:r>
            <a:r>
              <a:rPr lang="en-US" sz="800"/>
              <a:t>c</a:t>
            </a:r>
            <a:r>
              <a:rPr lang="ru-RU" sz="800"/>
              <a:t>), </a:t>
            </a:r>
            <a:r>
              <a:rPr lang="ru-RU" sz="800" i="1"/>
              <a:t>период роста,</a:t>
            </a:r>
            <a:r>
              <a:rPr lang="ru-RU" sz="800"/>
              <a:t> начинающийся непосредственно после митоза. Самый длинный период интерфазы, продолжительность которого в клетках составляет от 10 часов до нескольких суток. Непосредственно после деления восстанавливаются черты организации интерфазной клетки:</a:t>
            </a:r>
          </a:p>
          <a:p>
            <a:pPr>
              <a:lnSpc>
                <a:spcPct val="80000"/>
              </a:lnSpc>
            </a:pPr>
            <a:r>
              <a:rPr lang="ru-RU" sz="800"/>
              <a:t>завершается формирование ядрышка;</a:t>
            </a:r>
          </a:p>
          <a:p>
            <a:pPr>
              <a:lnSpc>
                <a:spcPct val="80000"/>
              </a:lnSpc>
            </a:pPr>
            <a:r>
              <a:rPr lang="ru-RU" sz="800"/>
              <a:t>в цитоплазме интенсивно идет синтез белка, что приводит к увеличению массы клетки;</a:t>
            </a:r>
          </a:p>
          <a:p>
            <a:pPr>
              <a:lnSpc>
                <a:spcPct val="80000"/>
              </a:lnSpc>
            </a:pPr>
            <a:r>
              <a:rPr lang="ru-RU" sz="800"/>
              <a:t>образуется запас предшественников ДНК, ферменты, катализирующие реакцию репликации, синтезируется белок, включающий эту реакцию. </a:t>
            </a:r>
          </a:p>
          <a:p>
            <a:pPr>
              <a:lnSpc>
                <a:spcPct val="80000"/>
              </a:lnSpc>
            </a:pPr>
            <a:r>
              <a:rPr lang="ru-RU" sz="800"/>
              <a:t>Таким образом, в пресинтетический период осуществляются процессы подготовки следующего периода интерфазы — синтетического.</a:t>
            </a:r>
          </a:p>
          <a:p>
            <a:pPr>
              <a:lnSpc>
                <a:spcPct val="80000"/>
              </a:lnSpc>
            </a:pPr>
            <a:r>
              <a:rPr lang="ru-RU" sz="800"/>
              <a:t>Синтетический период</a:t>
            </a:r>
          </a:p>
          <a:p>
            <a:pPr>
              <a:lnSpc>
                <a:spcPct val="80000"/>
              </a:lnSpc>
            </a:pPr>
            <a:r>
              <a:rPr lang="ru-RU" sz="800"/>
              <a:t>Продолжительность синтетического периода различна: от нескольких минут у бактерий до 6-12 часов в клетках млекопитающих.</a:t>
            </a:r>
          </a:p>
          <a:p>
            <a:pPr>
              <a:lnSpc>
                <a:spcPct val="80000"/>
              </a:lnSpc>
            </a:pPr>
            <a:r>
              <a:rPr lang="ru-RU" sz="800"/>
              <a:t>Во время синтетического периода происходит самое главное событие интерфазы — удвоение молекул ДНК. Каждая хромосома становится двухроматидной, а число хромосом не изменяется (2</a:t>
            </a:r>
            <a:r>
              <a:rPr lang="en-US" sz="800"/>
              <a:t>n</a:t>
            </a:r>
            <a:r>
              <a:rPr lang="ru-RU" sz="800"/>
              <a:t>4</a:t>
            </a:r>
            <a:r>
              <a:rPr lang="en-US" sz="800"/>
              <a:t>c</a:t>
            </a:r>
            <a:r>
              <a:rPr lang="ru-RU" sz="800"/>
              <a:t>).</a:t>
            </a:r>
          </a:p>
          <a:p>
            <a:pPr>
              <a:lnSpc>
                <a:spcPct val="80000"/>
              </a:lnSpc>
            </a:pPr>
            <a:r>
              <a:rPr lang="ru-RU" sz="800"/>
              <a:t>Параллельно с репликацией ДНК в цитоплазме интенсивно синтезируются гистоновые белки, которые затем мигрируют в ядро, где соединяются с ДНК. </a:t>
            </a:r>
          </a:p>
          <a:p>
            <a:pPr>
              <a:lnSpc>
                <a:spcPct val="80000"/>
              </a:lnSpc>
            </a:pPr>
            <a:r>
              <a:rPr lang="ru-RU" sz="800"/>
              <a:t>Постсинтетический период</a:t>
            </a:r>
          </a:p>
          <a:p>
            <a:pPr>
              <a:lnSpc>
                <a:spcPct val="80000"/>
              </a:lnSpc>
            </a:pPr>
            <a:r>
              <a:rPr lang="ru-RU" sz="800"/>
              <a:t>Несмотря на то, что период называется постсинтетическим, это не означает отсутствие процессов синтеза на этом этапе интерфазы. Постсинтетическим его называют только потому, что он начинается после завершения синтеза (репликации) ДНК.</a:t>
            </a:r>
          </a:p>
          <a:p>
            <a:pPr>
              <a:lnSpc>
                <a:spcPct val="80000"/>
              </a:lnSpc>
            </a:pPr>
            <a:r>
              <a:rPr lang="ru-RU" sz="800"/>
              <a:t>Если пресинтетический период осуществлял рост и подготовку к синтезу ДНК, то постсинтетический обеспечивает подготовку клетки к делению и также характеризуется интенсивными процессами синтеза. В этот период:</a:t>
            </a:r>
          </a:p>
          <a:p>
            <a:pPr>
              <a:lnSpc>
                <a:spcPct val="80000"/>
              </a:lnSpc>
            </a:pPr>
            <a:r>
              <a:rPr lang="ru-RU" sz="800"/>
              <a:t>продолжается синтез белков, входящих в состав хромосом;</a:t>
            </a:r>
          </a:p>
          <a:p>
            <a:pPr>
              <a:lnSpc>
                <a:spcPct val="80000"/>
              </a:lnSpc>
            </a:pPr>
            <a:r>
              <a:rPr lang="ru-RU" sz="800"/>
              <a:t>синтезируются ферменты и энергетические вещества, необходимые для обеспечения процесса деления клетки;</a:t>
            </a:r>
          </a:p>
          <a:p>
            <a:pPr>
              <a:lnSpc>
                <a:spcPct val="80000"/>
              </a:lnSpc>
            </a:pPr>
            <a:r>
              <a:rPr lang="ru-RU" sz="800"/>
              <a:t>начинается спирализация хромосом;</a:t>
            </a:r>
          </a:p>
          <a:p>
            <a:pPr>
              <a:lnSpc>
                <a:spcPct val="80000"/>
              </a:lnSpc>
            </a:pPr>
            <a:r>
              <a:rPr lang="ru-RU" sz="800"/>
              <a:t>синтезируются белки, необходимые для построения митотического аппарата клетки (митотического веретена);</a:t>
            </a:r>
          </a:p>
          <a:p>
            <a:pPr>
              <a:lnSpc>
                <a:spcPct val="80000"/>
              </a:lnSpc>
            </a:pPr>
            <a:r>
              <a:rPr lang="ru-RU" sz="800"/>
              <a:t>увеличивается масса цитоплазмы и резко возрастает объем ядра.</a:t>
            </a:r>
          </a:p>
          <a:p>
            <a:pPr>
              <a:lnSpc>
                <a:spcPct val="80000"/>
              </a:lnSpc>
            </a:pPr>
            <a:r>
              <a:rPr lang="ru-RU" sz="800"/>
              <a:t>Механизм митоза</a:t>
            </a:r>
          </a:p>
          <a:p>
            <a:pPr>
              <a:lnSpc>
                <a:spcPct val="80000"/>
              </a:lnSpc>
            </a:pPr>
            <a:r>
              <a:rPr lang="ru-RU" sz="800"/>
              <a:t>Деление ядра и цитоплазмы — это два самостоятельных процесса, проходящие непрерывно и последовательно. Однако для удобства изучения происходящих во время деления событий митоз искусственно разделяют на четыре стадии (рис. 306): </a:t>
            </a:r>
          </a:p>
          <a:p>
            <a:pPr>
              <a:lnSpc>
                <a:spcPct val="80000"/>
              </a:lnSpc>
            </a:pPr>
            <a:r>
              <a:rPr lang="ru-RU" sz="800"/>
              <a:t>профазу;</a:t>
            </a:r>
          </a:p>
          <a:p>
            <a:pPr>
              <a:lnSpc>
                <a:spcPct val="80000"/>
              </a:lnSpc>
            </a:pPr>
            <a:r>
              <a:rPr lang="ru-RU" sz="800"/>
              <a:t>метафазу;</a:t>
            </a:r>
          </a:p>
          <a:p>
            <a:pPr>
              <a:lnSpc>
                <a:spcPct val="80000"/>
              </a:lnSpc>
            </a:pPr>
            <a:r>
              <a:rPr lang="ru-RU" sz="800"/>
              <a:t>анафазу;</a:t>
            </a:r>
          </a:p>
          <a:p>
            <a:pPr>
              <a:lnSpc>
                <a:spcPct val="80000"/>
              </a:lnSpc>
            </a:pPr>
            <a:r>
              <a:rPr lang="ru-RU" sz="800"/>
              <a:t>телофазу. </a:t>
            </a:r>
          </a:p>
          <a:p>
            <a:pPr>
              <a:lnSpc>
                <a:spcPct val="80000"/>
              </a:lnSpc>
            </a:pPr>
            <a:r>
              <a:rPr lang="ru-RU" sz="800"/>
              <a:t>Длительность стадий митоза различна и зависит от типа ткани, физиологического состояния организма, внешних факторов. Наиболее продолжительны первая и последняя.</a:t>
            </a:r>
          </a:p>
          <a:p>
            <a:pPr>
              <a:lnSpc>
                <a:spcPct val="80000"/>
              </a:lnSpc>
            </a:pPr>
            <a:r>
              <a:rPr lang="ru-RU" sz="800"/>
              <a:t>Профаза</a:t>
            </a:r>
            <a:r>
              <a:rPr lang="ru-RU" sz="800" b="1">
                <a:hlinkClick r:id="" action="ppaction://noaction"/>
              </a:rPr>
              <a:t>[5]</a:t>
            </a:r>
            <a:r>
              <a:rPr lang="ru-RU" sz="800"/>
              <a:t>(2</a:t>
            </a:r>
            <a:r>
              <a:rPr lang="en-US" sz="800"/>
              <a:t>n</a:t>
            </a:r>
            <a:r>
              <a:rPr lang="ru-RU" sz="800"/>
              <a:t>4</a:t>
            </a:r>
            <a:r>
              <a:rPr lang="en-US" sz="800"/>
              <a:t>c</a:t>
            </a:r>
            <a:r>
              <a:rPr lang="ru-RU" sz="800"/>
              <a:t>)</a:t>
            </a:r>
          </a:p>
          <a:p>
            <a:pPr>
              <a:lnSpc>
                <a:spcPct val="80000"/>
              </a:lnSpc>
            </a:pPr>
            <a:r>
              <a:rPr lang="ru-RU" sz="800"/>
              <a:t>Первая фаза деления ядра. В начале профазы (ранняя профаза) ядро заметно увеличивается. В результате спирализации хромосомы уплотняются, укорачиваются. В поздней профазе хорошо видно, что каждая хромосома состоит из двух хроматид, соединенных центромерой. Хромосомы начинают передвигаться к клеточному экватору.</a:t>
            </a:r>
          </a:p>
          <a:p>
            <a:pPr>
              <a:lnSpc>
                <a:spcPct val="80000"/>
              </a:lnSpc>
            </a:pPr>
            <a:r>
              <a:rPr lang="ru-RU" sz="800"/>
              <a:t>В поздней профазе из материала цитоплазмы формируется веретено деления. Оно образуется либо с участием центриолей (в клетках животных и некоторых низших растений), либо без них (в клетках высших растений и некоторых простейших). От центриолей, разошедшихся к разным полюсам клетки, начинают образовываться нити веретена деления двух типов: </a:t>
            </a:r>
            <a:endParaRPr lang="ru-RU" sz="800" i="1"/>
          </a:p>
          <a:p>
            <a:pPr>
              <a:lnSpc>
                <a:spcPct val="80000"/>
              </a:lnSpc>
            </a:pPr>
            <a:r>
              <a:rPr lang="ru-RU" sz="800" i="1"/>
              <a:t>опорные</a:t>
            </a:r>
            <a:r>
              <a:rPr lang="ru-RU" sz="800"/>
              <a:t>, соединяющие полюса клетки;</a:t>
            </a:r>
            <a:endParaRPr lang="ru-RU" sz="800" i="1"/>
          </a:p>
          <a:p>
            <a:pPr>
              <a:lnSpc>
                <a:spcPct val="80000"/>
              </a:lnSpc>
            </a:pPr>
            <a:r>
              <a:rPr lang="ru-RU" sz="800" i="1"/>
              <a:t>тянущие</a:t>
            </a:r>
            <a:r>
              <a:rPr lang="ru-RU" sz="800"/>
              <a:t> (хромосомные), прикрепляющиеся в метафазе к центромерам хромосом. </a:t>
            </a:r>
          </a:p>
          <a:p>
            <a:pPr>
              <a:lnSpc>
                <a:spcPct val="80000"/>
              </a:lnSpc>
            </a:pPr>
            <a:r>
              <a:rPr lang="ru-RU" sz="800"/>
              <a:t>К концу профазы ядерная оболочка исчезает, и хромосомы свободно располагаются в цитоплазме. Ядрышко обычно исчезает чуть раньше.</a:t>
            </a:r>
          </a:p>
          <a:p>
            <a:pPr>
              <a:lnSpc>
                <a:spcPct val="80000"/>
              </a:lnSpc>
            </a:pPr>
            <a:r>
              <a:rPr lang="ru-RU" sz="800"/>
              <a:t>Метафаза</a:t>
            </a:r>
            <a:r>
              <a:rPr lang="ru-RU" sz="800" b="1" i="1">
                <a:hlinkClick r:id="" action="ppaction://noaction"/>
              </a:rPr>
              <a:t>[6]</a:t>
            </a:r>
            <a:r>
              <a:rPr lang="ru-RU" sz="800"/>
              <a:t>(2</a:t>
            </a:r>
            <a:r>
              <a:rPr lang="en-US" sz="800"/>
              <a:t>n</a:t>
            </a:r>
            <a:r>
              <a:rPr lang="ru-RU" sz="800"/>
              <a:t>4</a:t>
            </a:r>
            <a:r>
              <a:rPr lang="en-US" sz="800"/>
              <a:t>c</a:t>
            </a:r>
            <a:r>
              <a:rPr lang="ru-RU" sz="800"/>
              <a:t>)</a:t>
            </a:r>
          </a:p>
          <a:p>
            <a:pPr>
              <a:lnSpc>
                <a:spcPct val="80000"/>
              </a:lnSpc>
            </a:pPr>
            <a:r>
              <a:rPr lang="ru-RU" sz="800"/>
              <a:t>Началом метафазы считают тот момент, когда ядерная оболочка полностью исчезла. В начале метафазы хромосомы выстраиваются в плоскости экватора, образуя так называемую </a:t>
            </a:r>
            <a:r>
              <a:rPr lang="ru-RU" sz="800" i="1"/>
              <a:t>метафазную пластинку</a:t>
            </a:r>
            <a:r>
              <a:rPr lang="ru-RU" sz="800"/>
              <a:t>. Причем центромеры хромосом лежат строго в плоскости экватора. Нити веретена прикрепляются к центромерам хромосом, некоторые нити проходят от полюса к полюсу клетки, не прикрепляясь к хромосомам. </a:t>
            </a:r>
          </a:p>
          <a:p>
            <a:pPr>
              <a:lnSpc>
                <a:spcPct val="80000"/>
              </a:lnSpc>
            </a:pPr>
            <a:r>
              <a:rPr lang="ru-RU" sz="800"/>
              <a:t>Рис. 306. Основные стадии митоза:</a:t>
            </a:r>
          </a:p>
          <a:p>
            <a:pPr>
              <a:lnSpc>
                <a:spcPct val="80000"/>
              </a:lnSpc>
            </a:pPr>
            <a:r>
              <a:rPr lang="ru-RU" sz="800"/>
              <a:t>А — профаза; Б — метафаза; В — анафаза; Г — телофаза.</a:t>
            </a:r>
          </a:p>
          <a:p>
            <a:pPr>
              <a:lnSpc>
                <a:spcPct val="80000"/>
              </a:lnSpc>
            </a:pPr>
            <a:r>
              <a:rPr lang="ru-RU" sz="800"/>
              <a:t/>
            </a:r>
            <a:br>
              <a:rPr lang="ru-RU" sz="800"/>
            </a:br>
            <a:r>
              <a:rPr lang="ru-RU" sz="800"/>
              <a:t>Анафаза</a:t>
            </a:r>
            <a:r>
              <a:rPr lang="ru-RU" sz="800" b="1" i="1">
                <a:hlinkClick r:id="" action="ppaction://noaction"/>
              </a:rPr>
              <a:t>[7]</a:t>
            </a:r>
            <a:r>
              <a:rPr lang="ru-RU" sz="800"/>
              <a:t>(4</a:t>
            </a:r>
            <a:r>
              <a:rPr lang="en-US" sz="800"/>
              <a:t>n</a:t>
            </a:r>
            <a:r>
              <a:rPr lang="ru-RU" sz="800"/>
              <a:t>4</a:t>
            </a:r>
            <a:r>
              <a:rPr lang="en-US" sz="800"/>
              <a:t>c</a:t>
            </a:r>
            <a:r>
              <a:rPr lang="ru-RU" sz="800"/>
              <a:t>)</a:t>
            </a:r>
          </a:p>
          <a:p>
            <a:pPr>
              <a:lnSpc>
                <a:spcPct val="80000"/>
              </a:lnSpc>
            </a:pPr>
            <a:r>
              <a:rPr lang="ru-RU" sz="800"/>
              <a:t>Начинается с деления центромер всех хромосом, в результате чего хроматиды превращаются в две совершенно обособленные, самостоятельные дочерние хромосомы. </a:t>
            </a:r>
          </a:p>
          <a:p>
            <a:pPr>
              <a:lnSpc>
                <a:spcPct val="80000"/>
              </a:lnSpc>
            </a:pPr>
            <a:r>
              <a:rPr lang="ru-RU" sz="800"/>
              <a:t>Затем дочерние хромосомы начинают расходиться к полюсам клетки. Во время движения к полюсам они обычно принимают V-образную форму. Расхождение хромосом к полюсам происходит за счет укорачивания нитей веретена. В это же время происходит удлинение опорных нитей веретена, в результате чего полюса еще дальше отодвигаются друг от друга.</a:t>
            </a:r>
          </a:p>
          <a:p>
            <a:pPr>
              <a:lnSpc>
                <a:spcPct val="80000"/>
              </a:lnSpc>
            </a:pPr>
            <a:r>
              <a:rPr lang="ru-RU" sz="800"/>
              <a:t>Телофаза</a:t>
            </a:r>
            <a:r>
              <a:rPr lang="ru-RU" sz="800">
                <a:hlinkClick r:id="" action="ppaction://noaction"/>
              </a:rPr>
              <a:t>[8]</a:t>
            </a:r>
            <a:r>
              <a:rPr lang="ru-RU" sz="800"/>
              <a:t> (2</a:t>
            </a:r>
            <a:r>
              <a:rPr lang="en-US" sz="800"/>
              <a:t>n</a:t>
            </a:r>
            <a:r>
              <a:rPr lang="ru-RU" sz="800"/>
              <a:t>2</a:t>
            </a:r>
            <a:r>
              <a:rPr lang="en-US" sz="800"/>
              <a:t>c</a:t>
            </a:r>
            <a:r>
              <a:rPr lang="ru-RU" sz="800"/>
              <a:t>)</a:t>
            </a:r>
          </a:p>
          <a:p>
            <a:pPr>
              <a:lnSpc>
                <a:spcPct val="80000"/>
              </a:lnSpc>
            </a:pPr>
            <a:r>
              <a:rPr lang="ru-RU" sz="800"/>
              <a:t>В телофазе хромосомы концентрируются на полюсах клетки и деспирализуются. Веретено деления разрушается. Вокруг хромосом формируется оболочка ядер дочерних клеток. На этом завершается деление ядра (кариокинез), затем происходит деление цитоплазмы клетки (или цитокинез). </a:t>
            </a:r>
          </a:p>
          <a:p>
            <a:pPr>
              <a:lnSpc>
                <a:spcPct val="80000"/>
              </a:lnSpc>
            </a:pPr>
            <a:r>
              <a:rPr lang="ru-RU" sz="800"/>
              <a:t>При делении животных клеток, на их поверхности в плоскости экватора появляется борозда, которая, постепенно углубляясь, разделяет материнскую клетку на две дочерние. У растений деление происходит путем образования так называемой клеточной пластинки, разделяющей цитоплазму. Она возникает в экваториальной области веретена, а затем растет во все стороны, достигая клеточной стенки (т.е. растет изнутри кнаружи). Клеточная пластинка формируется из материала, поставляемого эндоплазматической сетью. Затем каждая из дочерних клеток образует на своей стороне клеточную мембрану, и, наконец, на обеих сторонах пластинки образуются целлюлозные клеточные стенки.</a:t>
            </a:r>
          </a:p>
          <a:p>
            <a:pPr>
              <a:lnSpc>
                <a:spcPct val="80000"/>
              </a:lnSpc>
            </a:pPr>
            <a:r>
              <a:rPr lang="ru-RU" sz="800"/>
              <a:t/>
            </a:r>
            <a:br>
              <a:rPr lang="ru-RU" sz="800"/>
            </a:br>
            <a:endParaRPr lang="ru-RU" sz="8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596E6B3-2064-4255-9576-37566223423B}" type="datetimeFigureOut">
              <a:rPr lang="ru-RU" smtClean="0"/>
              <a:pPr/>
              <a:t>31.12.2001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70D358-495F-4487-869E-8B68C3F36B12}" type="slidenum">
              <a:rPr lang="ru-RU" smtClean="0"/>
              <a:pPr/>
              <a:t>‹#›</a:t>
            </a:fld>
            <a:endParaRPr lang="ru-RU"/>
          </a:p>
        </p:txBody>
      </p:sp>
    </p:spTree>
    <p:extLst>
      <p:ext uri="{BB962C8B-B14F-4D97-AF65-F5344CB8AC3E}">
        <p14:creationId xmlns="" xmlns:p14="http://schemas.microsoft.com/office/powerpoint/2010/main" val="1138209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596E6B3-2064-4255-9576-37566223423B}" type="datetimeFigureOut">
              <a:rPr lang="ru-RU" smtClean="0"/>
              <a:pPr/>
              <a:t>31.12.2001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70D358-495F-4487-869E-8B68C3F36B12}" type="slidenum">
              <a:rPr lang="ru-RU" smtClean="0"/>
              <a:pPr/>
              <a:t>‹#›</a:t>
            </a:fld>
            <a:endParaRPr lang="ru-RU"/>
          </a:p>
        </p:txBody>
      </p:sp>
    </p:spTree>
    <p:extLst>
      <p:ext uri="{BB962C8B-B14F-4D97-AF65-F5344CB8AC3E}">
        <p14:creationId xmlns="" xmlns:p14="http://schemas.microsoft.com/office/powerpoint/2010/main" val="2908214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596E6B3-2064-4255-9576-37566223423B}" type="datetimeFigureOut">
              <a:rPr lang="ru-RU" smtClean="0"/>
              <a:pPr/>
              <a:t>31.12.2001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70D358-495F-4487-869E-8B68C3F36B12}" type="slidenum">
              <a:rPr lang="ru-RU" smtClean="0"/>
              <a:pPr/>
              <a:t>‹#›</a:t>
            </a:fld>
            <a:endParaRPr lang="ru-RU"/>
          </a:p>
        </p:txBody>
      </p:sp>
    </p:spTree>
    <p:extLst>
      <p:ext uri="{BB962C8B-B14F-4D97-AF65-F5344CB8AC3E}">
        <p14:creationId xmlns="" xmlns:p14="http://schemas.microsoft.com/office/powerpoint/2010/main" val="3967648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596E6B3-2064-4255-9576-37566223423B}" type="datetimeFigureOut">
              <a:rPr lang="ru-RU" smtClean="0"/>
              <a:pPr/>
              <a:t>31.12.2001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70D358-495F-4487-869E-8B68C3F36B12}" type="slidenum">
              <a:rPr lang="ru-RU" smtClean="0"/>
              <a:pPr/>
              <a:t>‹#›</a:t>
            </a:fld>
            <a:endParaRPr lang="ru-RU"/>
          </a:p>
        </p:txBody>
      </p:sp>
    </p:spTree>
    <p:extLst>
      <p:ext uri="{BB962C8B-B14F-4D97-AF65-F5344CB8AC3E}">
        <p14:creationId xmlns="" xmlns:p14="http://schemas.microsoft.com/office/powerpoint/2010/main" val="3723320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596E6B3-2064-4255-9576-37566223423B}" type="datetimeFigureOut">
              <a:rPr lang="ru-RU" smtClean="0"/>
              <a:pPr/>
              <a:t>31.12.2001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70D358-495F-4487-869E-8B68C3F36B12}" type="slidenum">
              <a:rPr lang="ru-RU" smtClean="0"/>
              <a:pPr/>
              <a:t>‹#›</a:t>
            </a:fld>
            <a:endParaRPr lang="ru-RU"/>
          </a:p>
        </p:txBody>
      </p:sp>
    </p:spTree>
    <p:extLst>
      <p:ext uri="{BB962C8B-B14F-4D97-AF65-F5344CB8AC3E}">
        <p14:creationId xmlns="" xmlns:p14="http://schemas.microsoft.com/office/powerpoint/2010/main" val="2669074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596E6B3-2064-4255-9576-37566223423B}" type="datetimeFigureOut">
              <a:rPr lang="ru-RU" smtClean="0"/>
              <a:pPr/>
              <a:t>31.12.2001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70D358-495F-4487-869E-8B68C3F36B12}" type="slidenum">
              <a:rPr lang="ru-RU" smtClean="0"/>
              <a:pPr/>
              <a:t>‹#›</a:t>
            </a:fld>
            <a:endParaRPr lang="ru-RU"/>
          </a:p>
        </p:txBody>
      </p:sp>
    </p:spTree>
    <p:extLst>
      <p:ext uri="{BB962C8B-B14F-4D97-AF65-F5344CB8AC3E}">
        <p14:creationId xmlns="" xmlns:p14="http://schemas.microsoft.com/office/powerpoint/2010/main" val="1334491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596E6B3-2064-4255-9576-37566223423B}" type="datetimeFigureOut">
              <a:rPr lang="ru-RU" smtClean="0"/>
              <a:pPr/>
              <a:t>31.12.2001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370D358-495F-4487-869E-8B68C3F36B12}" type="slidenum">
              <a:rPr lang="ru-RU" smtClean="0"/>
              <a:pPr/>
              <a:t>‹#›</a:t>
            </a:fld>
            <a:endParaRPr lang="ru-RU"/>
          </a:p>
        </p:txBody>
      </p:sp>
    </p:spTree>
    <p:extLst>
      <p:ext uri="{BB962C8B-B14F-4D97-AF65-F5344CB8AC3E}">
        <p14:creationId xmlns="" xmlns:p14="http://schemas.microsoft.com/office/powerpoint/2010/main" val="3637877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596E6B3-2064-4255-9576-37566223423B}" type="datetimeFigureOut">
              <a:rPr lang="ru-RU" smtClean="0"/>
              <a:pPr/>
              <a:t>31.12.2001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370D358-495F-4487-869E-8B68C3F36B12}" type="slidenum">
              <a:rPr lang="ru-RU" smtClean="0"/>
              <a:pPr/>
              <a:t>‹#›</a:t>
            </a:fld>
            <a:endParaRPr lang="ru-RU"/>
          </a:p>
        </p:txBody>
      </p:sp>
    </p:spTree>
    <p:extLst>
      <p:ext uri="{BB962C8B-B14F-4D97-AF65-F5344CB8AC3E}">
        <p14:creationId xmlns="" xmlns:p14="http://schemas.microsoft.com/office/powerpoint/2010/main" val="2825367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596E6B3-2064-4255-9576-37566223423B}" type="datetimeFigureOut">
              <a:rPr lang="ru-RU" smtClean="0"/>
              <a:pPr/>
              <a:t>31.12.2001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370D358-495F-4487-869E-8B68C3F36B12}" type="slidenum">
              <a:rPr lang="ru-RU" smtClean="0"/>
              <a:pPr/>
              <a:t>‹#›</a:t>
            </a:fld>
            <a:endParaRPr lang="ru-RU"/>
          </a:p>
        </p:txBody>
      </p:sp>
    </p:spTree>
    <p:extLst>
      <p:ext uri="{BB962C8B-B14F-4D97-AF65-F5344CB8AC3E}">
        <p14:creationId xmlns="" xmlns:p14="http://schemas.microsoft.com/office/powerpoint/2010/main" val="1133522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596E6B3-2064-4255-9576-37566223423B}" type="datetimeFigureOut">
              <a:rPr lang="ru-RU" smtClean="0"/>
              <a:pPr/>
              <a:t>31.12.2001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70D358-495F-4487-869E-8B68C3F36B12}" type="slidenum">
              <a:rPr lang="ru-RU" smtClean="0"/>
              <a:pPr/>
              <a:t>‹#›</a:t>
            </a:fld>
            <a:endParaRPr lang="ru-RU"/>
          </a:p>
        </p:txBody>
      </p:sp>
    </p:spTree>
    <p:extLst>
      <p:ext uri="{BB962C8B-B14F-4D97-AF65-F5344CB8AC3E}">
        <p14:creationId xmlns="" xmlns:p14="http://schemas.microsoft.com/office/powerpoint/2010/main" val="3812351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596E6B3-2064-4255-9576-37566223423B}" type="datetimeFigureOut">
              <a:rPr lang="ru-RU" smtClean="0"/>
              <a:pPr/>
              <a:t>31.12.2001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70D358-495F-4487-869E-8B68C3F36B12}" type="slidenum">
              <a:rPr lang="ru-RU" smtClean="0"/>
              <a:pPr/>
              <a:t>‹#›</a:t>
            </a:fld>
            <a:endParaRPr lang="ru-RU"/>
          </a:p>
        </p:txBody>
      </p:sp>
    </p:spTree>
    <p:extLst>
      <p:ext uri="{BB962C8B-B14F-4D97-AF65-F5344CB8AC3E}">
        <p14:creationId xmlns="" xmlns:p14="http://schemas.microsoft.com/office/powerpoint/2010/main" val="608461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96E6B3-2064-4255-9576-37566223423B}" type="datetimeFigureOut">
              <a:rPr lang="ru-RU" smtClean="0"/>
              <a:pPr/>
              <a:t>31.12.2001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70D358-495F-4487-869E-8B68C3F36B12}" type="slidenum">
              <a:rPr lang="ru-RU" smtClean="0"/>
              <a:pPr/>
              <a:t>‹#›</a:t>
            </a:fld>
            <a:endParaRPr lang="ru-RU"/>
          </a:p>
        </p:txBody>
      </p:sp>
    </p:spTree>
    <p:extLst>
      <p:ext uri="{BB962C8B-B14F-4D97-AF65-F5344CB8AC3E}">
        <p14:creationId xmlns="" xmlns:p14="http://schemas.microsoft.com/office/powerpoint/2010/main" val="500004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 xmlns:p14="http://schemas.microsoft.com/office/powerpoint/2010/main" val="1057836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nvGraphicFramePr>
        <p:xfrm>
          <a:off x="292912" y="764704"/>
          <a:ext cx="8351838" cy="5256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05813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476375" y="188913"/>
            <a:ext cx="619283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sz="2400">
                <a:solidFill>
                  <a:srgbClr val="FF3300"/>
                </a:solidFill>
              </a:rPr>
              <a:t>Деление клеток</a:t>
            </a:r>
          </a:p>
        </p:txBody>
      </p:sp>
      <p:sp>
        <p:nvSpPr>
          <p:cNvPr id="39939" name="Text Box 3"/>
          <p:cNvSpPr txBox="1">
            <a:spLocks noChangeArrowheads="1"/>
          </p:cNvSpPr>
          <p:nvPr/>
        </p:nvSpPr>
        <p:spPr bwMode="auto">
          <a:xfrm>
            <a:off x="323850" y="692150"/>
            <a:ext cx="83518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ru-RU"/>
              <a:t>Различают три типа деления клеток:</a:t>
            </a:r>
          </a:p>
        </p:txBody>
      </p:sp>
      <p:sp>
        <p:nvSpPr>
          <p:cNvPr id="39940" name="Text Box 4"/>
          <p:cNvSpPr txBox="1">
            <a:spLocks noChangeArrowheads="1"/>
          </p:cNvSpPr>
          <p:nvPr/>
        </p:nvSpPr>
        <p:spPr bwMode="auto">
          <a:xfrm>
            <a:off x="395288" y="2133600"/>
            <a:ext cx="2268537" cy="3444875"/>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ru-RU" i="1">
                <a:solidFill>
                  <a:srgbClr val="3333FF"/>
                </a:solidFill>
              </a:rPr>
              <a:t>Амитоз</a:t>
            </a:r>
          </a:p>
          <a:p>
            <a:pPr algn="ctr"/>
            <a:endParaRPr lang="ru-RU"/>
          </a:p>
          <a:p>
            <a:pPr algn="ctr"/>
            <a:r>
              <a:rPr lang="ru-RU"/>
              <a:t>Прямое деление, при ядро делится перетяжкой, но дочерние клетки получают различный генетический материал.</a:t>
            </a:r>
          </a:p>
        </p:txBody>
      </p:sp>
      <p:sp>
        <p:nvSpPr>
          <p:cNvPr id="39941" name="Text Box 5"/>
          <p:cNvSpPr txBox="1">
            <a:spLocks noChangeArrowheads="1"/>
          </p:cNvSpPr>
          <p:nvPr/>
        </p:nvSpPr>
        <p:spPr bwMode="auto">
          <a:xfrm>
            <a:off x="2987675" y="2133600"/>
            <a:ext cx="2447925" cy="2378075"/>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i="1">
                <a:solidFill>
                  <a:srgbClr val="3333FF"/>
                </a:solidFill>
              </a:rPr>
              <a:t>Митоз</a:t>
            </a:r>
            <a:endParaRPr lang="en-US" i="1">
              <a:solidFill>
                <a:srgbClr val="3333FF"/>
              </a:solidFill>
            </a:endParaRPr>
          </a:p>
          <a:p>
            <a:pPr algn="ctr">
              <a:spcBef>
                <a:spcPct val="50000"/>
              </a:spcBef>
            </a:pPr>
            <a:r>
              <a:rPr lang="ru-RU"/>
              <a:t>Непрямое деление, при котором дочерние клетки генетически идентичны материнской.</a:t>
            </a:r>
          </a:p>
        </p:txBody>
      </p:sp>
      <p:sp>
        <p:nvSpPr>
          <p:cNvPr id="39942" name="Text Box 6"/>
          <p:cNvSpPr txBox="1">
            <a:spLocks noChangeArrowheads="1"/>
          </p:cNvSpPr>
          <p:nvPr/>
        </p:nvSpPr>
        <p:spPr bwMode="auto">
          <a:xfrm>
            <a:off x="5724525" y="2130425"/>
            <a:ext cx="3097213" cy="2378075"/>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i="1">
                <a:solidFill>
                  <a:srgbClr val="3333FF"/>
                </a:solidFill>
              </a:rPr>
              <a:t>Мейоз</a:t>
            </a:r>
            <a:endParaRPr lang="en-US" i="1">
              <a:solidFill>
                <a:srgbClr val="3333FF"/>
              </a:solidFill>
            </a:endParaRPr>
          </a:p>
          <a:p>
            <a:pPr algn="ctr">
              <a:spcBef>
                <a:spcPct val="50000"/>
              </a:spcBef>
            </a:pPr>
            <a:r>
              <a:rPr lang="ru-RU"/>
              <a:t>Деление, в результате которого дочерние клетки получают уменьшенный в два раза генетический материал.</a:t>
            </a:r>
          </a:p>
        </p:txBody>
      </p:sp>
      <p:sp>
        <p:nvSpPr>
          <p:cNvPr id="39943" name="Line 7"/>
          <p:cNvSpPr>
            <a:spLocks noChangeShapeType="1"/>
          </p:cNvSpPr>
          <p:nvPr/>
        </p:nvSpPr>
        <p:spPr bwMode="auto">
          <a:xfrm flipH="1">
            <a:off x="1692275" y="1125538"/>
            <a:ext cx="2303463" cy="935037"/>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9944" name="Line 8"/>
          <p:cNvSpPr>
            <a:spLocks noChangeShapeType="1"/>
          </p:cNvSpPr>
          <p:nvPr/>
        </p:nvSpPr>
        <p:spPr bwMode="auto">
          <a:xfrm>
            <a:off x="4211638" y="1125538"/>
            <a:ext cx="0" cy="935037"/>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9945" name="Line 9"/>
          <p:cNvSpPr>
            <a:spLocks noChangeShapeType="1"/>
          </p:cNvSpPr>
          <p:nvPr/>
        </p:nvSpPr>
        <p:spPr bwMode="auto">
          <a:xfrm>
            <a:off x="4427538" y="1125538"/>
            <a:ext cx="2808287" cy="8636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ru-RU"/>
          </a:p>
        </p:txBody>
      </p:sp>
    </p:spTree>
    <p:extLst>
      <p:ext uri="{BB962C8B-B14F-4D97-AF65-F5344CB8AC3E}">
        <p14:creationId xmlns="" xmlns:p14="http://schemas.microsoft.com/office/powerpoint/2010/main" val="247038758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32656"/>
            <a:ext cx="2736304" cy="6032421"/>
          </a:xfrm>
          <a:prstGeom prst="rect">
            <a:avLst/>
          </a:prstGeom>
        </p:spPr>
        <p:txBody>
          <a:bodyPr wrap="square">
            <a:spAutoFit/>
          </a:bodyPr>
          <a:lstStyle/>
          <a:p>
            <a:r>
              <a:rPr lang="ru-RU" i="1" dirty="0" smtClean="0">
                <a:solidFill>
                  <a:srgbClr val="3333FF"/>
                </a:solidFill>
              </a:rPr>
              <a:t>Митоз</a:t>
            </a:r>
            <a:r>
              <a:rPr lang="ru-RU" dirty="0" smtClean="0"/>
              <a:t> — непрямое деление клеток, представляющее собой непрерывный процесс, в результате которого происходит равномерное распределение наследственного материала между дочерними клетками.</a:t>
            </a:r>
          </a:p>
          <a:p>
            <a:endParaRPr lang="ru-RU" dirty="0" smtClean="0"/>
          </a:p>
          <a:p>
            <a:r>
              <a:rPr lang="ru-RU" dirty="0" smtClean="0"/>
              <a:t>В результате митоза образуется две клетки, каждая из которых содержит столько же хромосом, сколько их было в материнской. </a:t>
            </a:r>
            <a:r>
              <a:rPr lang="ru-RU" sz="2000" dirty="0" smtClean="0">
                <a:solidFill>
                  <a:srgbClr val="3333FF"/>
                </a:solidFill>
              </a:rPr>
              <a:t>Дочерние клетки генетически идентичны родительской.</a:t>
            </a:r>
            <a:r>
              <a:rPr lang="ru-RU" sz="2000" dirty="0" smtClean="0"/>
              <a:t> </a:t>
            </a:r>
            <a:endParaRPr lang="ru-RU" sz="2000" dirty="0"/>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203848" y="691637"/>
            <a:ext cx="5328592" cy="4609571"/>
          </a:xfrm>
          <a:prstGeom prst="rect">
            <a:avLst/>
          </a:prstGeom>
        </p:spPr>
      </p:pic>
    </p:spTree>
    <p:extLst>
      <p:ext uri="{BB962C8B-B14F-4D97-AF65-F5344CB8AC3E}">
        <p14:creationId xmlns="" xmlns:p14="http://schemas.microsoft.com/office/powerpoint/2010/main" val="2064967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76672"/>
            <a:ext cx="2736304" cy="5909310"/>
          </a:xfrm>
          <a:prstGeom prst="rect">
            <a:avLst/>
          </a:prstGeom>
        </p:spPr>
        <p:txBody>
          <a:bodyPr wrap="square">
            <a:spAutoFit/>
          </a:bodyPr>
          <a:lstStyle/>
          <a:p>
            <a:pPr algn="ctr"/>
            <a:r>
              <a:rPr lang="ru-RU" dirty="0" smtClean="0">
                <a:solidFill>
                  <a:srgbClr val="FF3300"/>
                </a:solidFill>
              </a:rPr>
              <a:t>Профаза (2</a:t>
            </a:r>
            <a:r>
              <a:rPr lang="en-US" dirty="0" smtClean="0">
                <a:solidFill>
                  <a:srgbClr val="FF3300"/>
                </a:solidFill>
              </a:rPr>
              <a:t>n4c)</a:t>
            </a:r>
            <a:r>
              <a:rPr lang="ru-RU" dirty="0" smtClean="0">
                <a:solidFill>
                  <a:srgbClr val="FF3300"/>
                </a:solidFill>
              </a:rPr>
              <a:t>.</a:t>
            </a:r>
            <a:r>
              <a:rPr lang="ru-RU" dirty="0" smtClean="0"/>
              <a:t> Первая фаза деления ядра.</a:t>
            </a:r>
          </a:p>
          <a:p>
            <a:r>
              <a:rPr lang="ru-RU" dirty="0" smtClean="0">
                <a:solidFill>
                  <a:srgbClr val="0000FF"/>
                </a:solidFill>
              </a:rPr>
              <a:t>Происходит </a:t>
            </a:r>
            <a:r>
              <a:rPr lang="ru-RU" dirty="0" err="1" smtClean="0">
                <a:solidFill>
                  <a:srgbClr val="0000FF"/>
                </a:solidFill>
              </a:rPr>
              <a:t>спирализация</a:t>
            </a:r>
            <a:r>
              <a:rPr lang="ru-RU" dirty="0" smtClean="0">
                <a:solidFill>
                  <a:srgbClr val="0000FF"/>
                </a:solidFill>
              </a:rPr>
              <a:t> хромосом.</a:t>
            </a:r>
            <a:r>
              <a:rPr lang="ru-RU" dirty="0" smtClean="0"/>
              <a:t> В поздней профазе хорошо видно, что каждая хромосома состоит из двух хроматид, соединенных </a:t>
            </a:r>
            <a:r>
              <a:rPr lang="ru-RU" dirty="0" err="1" smtClean="0"/>
              <a:t>центромерой</a:t>
            </a:r>
            <a:r>
              <a:rPr lang="ru-RU" dirty="0" smtClean="0"/>
              <a:t>.</a:t>
            </a:r>
          </a:p>
          <a:p>
            <a:r>
              <a:rPr lang="ru-RU" dirty="0" smtClean="0">
                <a:solidFill>
                  <a:srgbClr val="0000FF"/>
                </a:solidFill>
              </a:rPr>
              <a:t>Формируется веретено деления.</a:t>
            </a:r>
            <a:r>
              <a:rPr lang="ru-RU" dirty="0" smtClean="0"/>
              <a:t> Оно образуется либо с участием центриолей (в клетках животных и некоторых низших растений), либо без них (в клетках высших растений и некоторых простейших).</a:t>
            </a:r>
          </a:p>
          <a:p>
            <a:r>
              <a:rPr lang="ru-RU" dirty="0" smtClean="0">
                <a:solidFill>
                  <a:srgbClr val="0000FF"/>
                </a:solidFill>
              </a:rPr>
              <a:t>Начинает растворяться ядерная оболочка.</a:t>
            </a:r>
            <a:endParaRPr lang="ru-RU" dirty="0">
              <a:solidFill>
                <a:srgbClr val="0000FF"/>
              </a:solidFill>
            </a:endParaRPr>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347864" y="980728"/>
            <a:ext cx="5149924" cy="4634932"/>
          </a:xfrm>
          <a:prstGeom prst="rect">
            <a:avLst/>
          </a:prstGeom>
        </p:spPr>
      </p:pic>
      <p:sp>
        <p:nvSpPr>
          <p:cNvPr id="6" name="Стрелка вправо 5"/>
          <p:cNvSpPr/>
          <p:nvPr/>
        </p:nvSpPr>
        <p:spPr>
          <a:xfrm>
            <a:off x="3059832" y="3431327"/>
            <a:ext cx="1656184" cy="2857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Выгнутая вниз стрелка 6"/>
          <p:cNvSpPr/>
          <p:nvPr/>
        </p:nvSpPr>
        <p:spPr>
          <a:xfrm>
            <a:off x="2771800" y="5877272"/>
            <a:ext cx="45719" cy="4571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 name="Стрелка углом вверх 7"/>
          <p:cNvSpPr/>
          <p:nvPr/>
        </p:nvSpPr>
        <p:spPr>
          <a:xfrm>
            <a:off x="2915816" y="4581128"/>
            <a:ext cx="3600400" cy="1512168"/>
          </a:xfrm>
          <a:prstGeom prst="bentUpArrow">
            <a:avLst>
              <a:gd name="adj1" fmla="val 10631"/>
              <a:gd name="adj2" fmla="val 25000"/>
              <a:gd name="adj3" fmla="val 405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0" name="Прямая со стрелкой 9"/>
          <p:cNvCxnSpPr/>
          <p:nvPr/>
        </p:nvCxnSpPr>
        <p:spPr>
          <a:xfrm>
            <a:off x="2915816" y="1556792"/>
            <a:ext cx="3168352" cy="18745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9903732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332656"/>
            <a:ext cx="2808312" cy="5909310"/>
          </a:xfrm>
          <a:prstGeom prst="rect">
            <a:avLst/>
          </a:prstGeom>
        </p:spPr>
        <p:txBody>
          <a:bodyPr wrap="square">
            <a:spAutoFit/>
          </a:bodyPr>
          <a:lstStyle/>
          <a:p>
            <a:r>
              <a:rPr lang="ru-RU" dirty="0" smtClean="0">
                <a:solidFill>
                  <a:srgbClr val="FF3300"/>
                </a:solidFill>
              </a:rPr>
              <a:t>Метафаза (2</a:t>
            </a:r>
            <a:r>
              <a:rPr lang="en-US" dirty="0" smtClean="0">
                <a:solidFill>
                  <a:srgbClr val="FF3300"/>
                </a:solidFill>
              </a:rPr>
              <a:t>n</a:t>
            </a:r>
            <a:r>
              <a:rPr lang="ru-RU" dirty="0" smtClean="0">
                <a:solidFill>
                  <a:srgbClr val="FF3300"/>
                </a:solidFill>
              </a:rPr>
              <a:t>4</a:t>
            </a:r>
            <a:r>
              <a:rPr lang="en-US" dirty="0" smtClean="0">
                <a:solidFill>
                  <a:srgbClr val="FF3300"/>
                </a:solidFill>
              </a:rPr>
              <a:t>c</a:t>
            </a:r>
            <a:r>
              <a:rPr lang="ru-RU" dirty="0" smtClean="0">
                <a:solidFill>
                  <a:srgbClr val="FF3300"/>
                </a:solidFill>
              </a:rPr>
              <a:t>).</a:t>
            </a:r>
            <a:r>
              <a:rPr lang="ru-RU" dirty="0" smtClean="0"/>
              <a:t> Началом метафазы считают тот момент, когда ядерная оболочка полностью исчезла. В начале метафазы хромосомы выстраиваются в плоскости экватора, образуя так называемую </a:t>
            </a:r>
            <a:r>
              <a:rPr lang="ru-RU" i="1" dirty="0" smtClean="0">
                <a:solidFill>
                  <a:srgbClr val="3333FF"/>
                </a:solidFill>
              </a:rPr>
              <a:t>метафазную пластинку</a:t>
            </a:r>
            <a:r>
              <a:rPr lang="ru-RU" dirty="0" smtClean="0"/>
              <a:t>. Причем </a:t>
            </a:r>
            <a:r>
              <a:rPr lang="ru-RU" dirty="0" err="1" smtClean="0"/>
              <a:t>центромеры</a:t>
            </a:r>
            <a:r>
              <a:rPr lang="ru-RU" dirty="0" smtClean="0"/>
              <a:t> хромосом лежат строго в плоскости экватора.</a:t>
            </a:r>
          </a:p>
          <a:p>
            <a:endParaRPr lang="ru-RU" dirty="0" smtClean="0"/>
          </a:p>
          <a:p>
            <a:r>
              <a:rPr lang="ru-RU" dirty="0" smtClean="0"/>
              <a:t>Нити веретена прикрепляются к </a:t>
            </a:r>
            <a:r>
              <a:rPr lang="ru-RU" dirty="0" err="1" smtClean="0"/>
              <a:t>центромерам</a:t>
            </a:r>
            <a:r>
              <a:rPr lang="ru-RU" dirty="0" smtClean="0"/>
              <a:t> хромосом, некоторые нити проходят от полюса к полюсу клетки, не прикрепляясь к хромосомам. </a:t>
            </a:r>
            <a:endParaRPr lang="ru-RU" dirty="0"/>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131839" y="476672"/>
            <a:ext cx="5832649" cy="5765294"/>
          </a:xfrm>
          <a:prstGeom prst="rect">
            <a:avLst/>
          </a:prstGeom>
        </p:spPr>
      </p:pic>
    </p:spTree>
    <p:extLst>
      <p:ext uri="{BB962C8B-B14F-4D97-AF65-F5344CB8AC3E}">
        <p14:creationId xmlns="" xmlns:p14="http://schemas.microsoft.com/office/powerpoint/2010/main" val="30937697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2376264" cy="6186309"/>
          </a:xfrm>
          <a:prstGeom prst="rect">
            <a:avLst/>
          </a:prstGeom>
        </p:spPr>
        <p:txBody>
          <a:bodyPr wrap="square">
            <a:spAutoFit/>
          </a:bodyPr>
          <a:lstStyle/>
          <a:p>
            <a:r>
              <a:rPr lang="ru-RU" dirty="0" smtClean="0">
                <a:solidFill>
                  <a:srgbClr val="FF3300"/>
                </a:solidFill>
              </a:rPr>
              <a:t>Анафаза (4</a:t>
            </a:r>
            <a:r>
              <a:rPr lang="en-US" dirty="0" smtClean="0">
                <a:solidFill>
                  <a:srgbClr val="FF3300"/>
                </a:solidFill>
              </a:rPr>
              <a:t>n</a:t>
            </a:r>
            <a:r>
              <a:rPr lang="ru-RU" dirty="0" smtClean="0">
                <a:solidFill>
                  <a:srgbClr val="FF3300"/>
                </a:solidFill>
              </a:rPr>
              <a:t>4</a:t>
            </a:r>
            <a:r>
              <a:rPr lang="en-US" dirty="0" smtClean="0">
                <a:solidFill>
                  <a:srgbClr val="FF3300"/>
                </a:solidFill>
              </a:rPr>
              <a:t>c</a:t>
            </a:r>
            <a:r>
              <a:rPr lang="ru-RU" dirty="0" smtClean="0">
                <a:solidFill>
                  <a:srgbClr val="FF3300"/>
                </a:solidFill>
              </a:rPr>
              <a:t>).</a:t>
            </a:r>
            <a:r>
              <a:rPr lang="ru-RU" dirty="0" smtClean="0"/>
              <a:t> Делятся </a:t>
            </a:r>
            <a:r>
              <a:rPr lang="ru-RU" dirty="0" err="1" smtClean="0"/>
              <a:t>центромеры</a:t>
            </a:r>
            <a:r>
              <a:rPr lang="ru-RU" dirty="0" smtClean="0"/>
              <a:t> хромосом и у каждой хроматиды появляется своя </a:t>
            </a:r>
            <a:r>
              <a:rPr lang="ru-RU" dirty="0" err="1" smtClean="0"/>
              <a:t>центромера</a:t>
            </a:r>
            <a:r>
              <a:rPr lang="ru-RU" dirty="0" smtClean="0"/>
              <a:t>. </a:t>
            </a:r>
          </a:p>
          <a:p>
            <a:endParaRPr lang="ru-RU" dirty="0" smtClean="0"/>
          </a:p>
          <a:p>
            <a:r>
              <a:rPr lang="ru-RU" dirty="0" smtClean="0"/>
              <a:t>Затем </a:t>
            </a:r>
            <a:r>
              <a:rPr lang="ru-RU" dirty="0" smtClean="0">
                <a:solidFill>
                  <a:srgbClr val="0000FF"/>
                </a:solidFill>
              </a:rPr>
              <a:t>нити веретена растаскивают за </a:t>
            </a:r>
            <a:r>
              <a:rPr lang="ru-RU" dirty="0" err="1" smtClean="0">
                <a:solidFill>
                  <a:srgbClr val="0000FF"/>
                </a:solidFill>
              </a:rPr>
              <a:t>центромеры</a:t>
            </a:r>
            <a:r>
              <a:rPr lang="ru-RU" dirty="0" smtClean="0">
                <a:solidFill>
                  <a:srgbClr val="0000FF"/>
                </a:solidFill>
              </a:rPr>
              <a:t> дочерние хромосомы к полюсам клетки.</a:t>
            </a:r>
            <a:r>
              <a:rPr lang="ru-RU" dirty="0" smtClean="0"/>
              <a:t> Во время движения к полюсам они обычно принимают V-образную форму.</a:t>
            </a:r>
          </a:p>
          <a:p>
            <a:endParaRPr lang="ru-RU" dirty="0" smtClean="0"/>
          </a:p>
          <a:p>
            <a:r>
              <a:rPr lang="ru-RU" dirty="0" smtClean="0"/>
              <a:t>Расхождение хромосом к полюсам происходит за счет укорачивания нитей веретена. </a:t>
            </a:r>
            <a:endParaRPr lang="ru-RU" dirty="0"/>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771800" y="836712"/>
            <a:ext cx="6300192" cy="4725144"/>
          </a:xfrm>
          <a:prstGeom prst="rect">
            <a:avLst/>
          </a:prstGeom>
        </p:spPr>
      </p:pic>
    </p:spTree>
    <p:extLst>
      <p:ext uri="{BB962C8B-B14F-4D97-AF65-F5344CB8AC3E}">
        <p14:creationId xmlns="" xmlns:p14="http://schemas.microsoft.com/office/powerpoint/2010/main" val="572922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3312368" cy="6186309"/>
          </a:xfrm>
          <a:prstGeom prst="rect">
            <a:avLst/>
          </a:prstGeom>
        </p:spPr>
        <p:txBody>
          <a:bodyPr wrap="square">
            <a:spAutoFit/>
          </a:bodyPr>
          <a:lstStyle/>
          <a:p>
            <a:r>
              <a:rPr lang="ru-RU" dirty="0" smtClean="0">
                <a:solidFill>
                  <a:srgbClr val="FF3300"/>
                </a:solidFill>
              </a:rPr>
              <a:t>Телофаза (2</a:t>
            </a:r>
            <a:r>
              <a:rPr lang="en-US" dirty="0" smtClean="0">
                <a:solidFill>
                  <a:srgbClr val="FF3300"/>
                </a:solidFill>
              </a:rPr>
              <a:t>n</a:t>
            </a:r>
            <a:r>
              <a:rPr lang="ru-RU" dirty="0" smtClean="0">
                <a:solidFill>
                  <a:srgbClr val="FF3300"/>
                </a:solidFill>
              </a:rPr>
              <a:t>2</a:t>
            </a:r>
            <a:r>
              <a:rPr lang="en-US" dirty="0" smtClean="0">
                <a:solidFill>
                  <a:srgbClr val="FF3300"/>
                </a:solidFill>
              </a:rPr>
              <a:t>c</a:t>
            </a:r>
            <a:r>
              <a:rPr lang="ru-RU" dirty="0" smtClean="0">
                <a:solidFill>
                  <a:srgbClr val="FF3300"/>
                </a:solidFill>
              </a:rPr>
              <a:t>).</a:t>
            </a:r>
            <a:endParaRPr lang="en-US" dirty="0" smtClean="0"/>
          </a:p>
          <a:p>
            <a:r>
              <a:rPr lang="ru-RU" dirty="0" smtClean="0"/>
              <a:t>В телофазе хромосомы </a:t>
            </a:r>
            <a:r>
              <a:rPr lang="ru-RU" dirty="0" err="1" smtClean="0">
                <a:solidFill>
                  <a:srgbClr val="0000FF"/>
                </a:solidFill>
              </a:rPr>
              <a:t>деспирализуются</a:t>
            </a:r>
            <a:r>
              <a:rPr lang="ru-RU" dirty="0" smtClean="0"/>
              <a:t>.</a:t>
            </a:r>
            <a:endParaRPr lang="en-US" dirty="0" smtClean="0"/>
          </a:p>
          <a:p>
            <a:r>
              <a:rPr lang="ru-RU" dirty="0" smtClean="0">
                <a:solidFill>
                  <a:srgbClr val="0000FF"/>
                </a:solidFill>
              </a:rPr>
              <a:t>Веретено деления разрушается.</a:t>
            </a:r>
            <a:endParaRPr lang="en-US" dirty="0" smtClean="0">
              <a:solidFill>
                <a:srgbClr val="0000FF"/>
              </a:solidFill>
            </a:endParaRPr>
          </a:p>
          <a:p>
            <a:r>
              <a:rPr lang="ru-RU" dirty="0" smtClean="0">
                <a:solidFill>
                  <a:srgbClr val="0000FF"/>
                </a:solidFill>
              </a:rPr>
              <a:t>Вокруг хромосом формируется оболочка ядер дочерних клеток.</a:t>
            </a:r>
            <a:endParaRPr lang="en-US" dirty="0" smtClean="0">
              <a:solidFill>
                <a:srgbClr val="0000FF"/>
              </a:solidFill>
            </a:endParaRPr>
          </a:p>
          <a:p>
            <a:r>
              <a:rPr lang="ru-RU" dirty="0" smtClean="0"/>
              <a:t>На этом завершается деление ядра </a:t>
            </a:r>
            <a:r>
              <a:rPr lang="ru-RU" dirty="0" smtClean="0">
                <a:solidFill>
                  <a:srgbClr val="3333FF"/>
                </a:solidFill>
              </a:rPr>
              <a:t>(кариокинез),</a:t>
            </a:r>
            <a:r>
              <a:rPr lang="ru-RU" dirty="0" smtClean="0"/>
              <a:t> затем происходит деление цитоплазмы клетки </a:t>
            </a:r>
            <a:r>
              <a:rPr lang="ru-RU" dirty="0" smtClean="0">
                <a:solidFill>
                  <a:srgbClr val="3333FF"/>
                </a:solidFill>
              </a:rPr>
              <a:t>(или цитокинез).</a:t>
            </a:r>
            <a:endParaRPr lang="en-US" dirty="0" smtClean="0">
              <a:solidFill>
                <a:srgbClr val="3333FF"/>
              </a:solidFill>
            </a:endParaRPr>
          </a:p>
          <a:p>
            <a:r>
              <a:rPr lang="ru-RU" dirty="0" smtClean="0">
                <a:solidFill>
                  <a:srgbClr val="FF3300"/>
                </a:solidFill>
              </a:rPr>
              <a:t>При делении животных клеток в плоскости экватора появляется борозда, которая, постепенно углубляясь, разделяет материнскую клетку на две дочерние. У растений деление происходит путем образования так называемой клеточной пластинки, разделяющей цитоплазму.</a:t>
            </a:r>
            <a:endParaRPr lang="ru-RU" dirty="0">
              <a:solidFill>
                <a:srgbClr val="FF3300"/>
              </a:solidFill>
            </a:endParaRPr>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131840" y="1136705"/>
            <a:ext cx="6012160" cy="4584589"/>
          </a:xfrm>
          <a:prstGeom prst="rect">
            <a:avLst/>
          </a:prstGeom>
        </p:spPr>
      </p:pic>
    </p:spTree>
    <p:extLst>
      <p:ext uri="{BB962C8B-B14F-4D97-AF65-F5344CB8AC3E}">
        <p14:creationId xmlns="" xmlns:p14="http://schemas.microsoft.com/office/powerpoint/2010/main" val="11856138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6632"/>
            <a:ext cx="4572000" cy="5078313"/>
          </a:xfrm>
          <a:prstGeom prst="rect">
            <a:avLst/>
          </a:prstGeom>
        </p:spPr>
        <p:txBody>
          <a:bodyPr>
            <a:spAutoFit/>
          </a:bodyPr>
          <a:lstStyle/>
          <a:p>
            <a:pPr>
              <a:spcBef>
                <a:spcPct val="50000"/>
              </a:spcBef>
            </a:pPr>
            <a:r>
              <a:rPr lang="ru-RU" dirty="0" smtClean="0">
                <a:solidFill>
                  <a:srgbClr val="FF3300"/>
                </a:solidFill>
              </a:rPr>
              <a:t>В профазу происходят процессы:</a:t>
            </a:r>
          </a:p>
          <a:p>
            <a:r>
              <a:rPr lang="ru-RU" dirty="0" smtClean="0">
                <a:solidFill>
                  <a:srgbClr val="0000FF"/>
                </a:solidFill>
              </a:rPr>
              <a:t>Происходит </a:t>
            </a:r>
            <a:r>
              <a:rPr lang="ru-RU" dirty="0" err="1" smtClean="0">
                <a:solidFill>
                  <a:srgbClr val="0000FF"/>
                </a:solidFill>
              </a:rPr>
              <a:t>спирализация</a:t>
            </a:r>
            <a:r>
              <a:rPr lang="ru-RU" dirty="0" smtClean="0">
                <a:solidFill>
                  <a:srgbClr val="0000FF"/>
                </a:solidFill>
              </a:rPr>
              <a:t> хромосом.</a:t>
            </a:r>
            <a:r>
              <a:rPr lang="ru-RU" dirty="0" smtClean="0"/>
              <a:t> </a:t>
            </a:r>
            <a:r>
              <a:rPr lang="ru-RU" dirty="0" smtClean="0">
                <a:solidFill>
                  <a:srgbClr val="0000FF"/>
                </a:solidFill>
              </a:rPr>
              <a:t>Формируется веретено деления.</a:t>
            </a:r>
            <a:r>
              <a:rPr lang="ru-RU" dirty="0" smtClean="0"/>
              <a:t> </a:t>
            </a:r>
            <a:r>
              <a:rPr lang="ru-RU" dirty="0" smtClean="0">
                <a:solidFill>
                  <a:srgbClr val="0000FF"/>
                </a:solidFill>
              </a:rPr>
              <a:t>Начинает растворяться ядерная оболочка. (2</a:t>
            </a:r>
            <a:r>
              <a:rPr lang="en-US" dirty="0" smtClean="0">
                <a:solidFill>
                  <a:srgbClr val="0000FF"/>
                </a:solidFill>
              </a:rPr>
              <a:t>n4c)</a:t>
            </a:r>
            <a:endParaRPr lang="ru-RU" dirty="0" smtClean="0">
              <a:solidFill>
                <a:srgbClr val="0000FF"/>
              </a:solidFill>
            </a:endParaRPr>
          </a:p>
          <a:p>
            <a:endParaRPr lang="ru-RU" dirty="0" smtClean="0">
              <a:solidFill>
                <a:srgbClr val="0000FF"/>
              </a:solidFill>
            </a:endParaRPr>
          </a:p>
          <a:p>
            <a:r>
              <a:rPr lang="ru-RU" dirty="0" smtClean="0">
                <a:solidFill>
                  <a:srgbClr val="FF3300"/>
                </a:solidFill>
              </a:rPr>
              <a:t>В метафазу происходят процессы:</a:t>
            </a:r>
          </a:p>
          <a:p>
            <a:r>
              <a:rPr lang="ru-RU" dirty="0" smtClean="0">
                <a:solidFill>
                  <a:srgbClr val="0000FF"/>
                </a:solidFill>
              </a:rPr>
              <a:t>Хромосомы выстраиваются в плоскости экватора.</a:t>
            </a:r>
          </a:p>
          <a:p>
            <a:r>
              <a:rPr lang="ru-RU" dirty="0" smtClean="0">
                <a:solidFill>
                  <a:srgbClr val="0000FF"/>
                </a:solidFill>
              </a:rPr>
              <a:t>Нити веретена прикрепляются к </a:t>
            </a:r>
            <a:r>
              <a:rPr lang="ru-RU" dirty="0" err="1" smtClean="0">
                <a:solidFill>
                  <a:srgbClr val="0000FF"/>
                </a:solidFill>
              </a:rPr>
              <a:t>центромерам</a:t>
            </a:r>
            <a:r>
              <a:rPr lang="ru-RU" dirty="0" smtClean="0">
                <a:solidFill>
                  <a:srgbClr val="0000FF"/>
                </a:solidFill>
              </a:rPr>
              <a:t> хромосом. </a:t>
            </a:r>
            <a:r>
              <a:rPr lang="en-US" dirty="0" smtClean="0">
                <a:solidFill>
                  <a:srgbClr val="0000FF"/>
                </a:solidFill>
              </a:rPr>
              <a:t>(2n4c)</a:t>
            </a:r>
            <a:endParaRPr lang="ru-RU" dirty="0" smtClean="0">
              <a:solidFill>
                <a:srgbClr val="0000FF"/>
              </a:solidFill>
            </a:endParaRPr>
          </a:p>
          <a:p>
            <a:endParaRPr lang="ru-RU" dirty="0" smtClean="0">
              <a:solidFill>
                <a:srgbClr val="0000FF"/>
              </a:solidFill>
            </a:endParaRPr>
          </a:p>
          <a:p>
            <a:r>
              <a:rPr lang="ru-RU" dirty="0" smtClean="0">
                <a:solidFill>
                  <a:srgbClr val="FF3300"/>
                </a:solidFill>
              </a:rPr>
              <a:t>В анафазу происходят процессы:</a:t>
            </a:r>
          </a:p>
          <a:p>
            <a:r>
              <a:rPr lang="ru-RU" dirty="0" smtClean="0">
                <a:solidFill>
                  <a:srgbClr val="0000FF"/>
                </a:solidFill>
              </a:rPr>
              <a:t>Делятся </a:t>
            </a:r>
            <a:r>
              <a:rPr lang="ru-RU" dirty="0" err="1" smtClean="0">
                <a:solidFill>
                  <a:srgbClr val="0000FF"/>
                </a:solidFill>
              </a:rPr>
              <a:t>центромеры</a:t>
            </a:r>
            <a:r>
              <a:rPr lang="ru-RU" dirty="0" smtClean="0">
                <a:solidFill>
                  <a:srgbClr val="0000FF"/>
                </a:solidFill>
              </a:rPr>
              <a:t> хромосом. </a:t>
            </a:r>
          </a:p>
          <a:p>
            <a:r>
              <a:rPr lang="ru-RU" dirty="0" smtClean="0">
                <a:solidFill>
                  <a:srgbClr val="0000FF"/>
                </a:solidFill>
              </a:rPr>
              <a:t>Нити веретена растаскивают за </a:t>
            </a:r>
            <a:r>
              <a:rPr lang="ru-RU" dirty="0" err="1" smtClean="0">
                <a:solidFill>
                  <a:srgbClr val="0000FF"/>
                </a:solidFill>
              </a:rPr>
              <a:t>центромеры</a:t>
            </a:r>
            <a:r>
              <a:rPr lang="ru-RU" dirty="0" smtClean="0">
                <a:solidFill>
                  <a:srgbClr val="0000FF"/>
                </a:solidFill>
              </a:rPr>
              <a:t> дочерние хромосомы к полюсам клетки.</a:t>
            </a:r>
            <a:r>
              <a:rPr lang="en-US" dirty="0" smtClean="0">
                <a:solidFill>
                  <a:srgbClr val="0000FF"/>
                </a:solidFill>
              </a:rPr>
              <a:t> (4n4c)</a:t>
            </a:r>
            <a:endParaRPr lang="ru-RU" dirty="0" smtClean="0">
              <a:solidFill>
                <a:srgbClr val="0000FF"/>
              </a:solidFill>
            </a:endParaRPr>
          </a:p>
          <a:p>
            <a:endParaRPr lang="ru-RU" dirty="0">
              <a:solidFill>
                <a:srgbClr val="0000FF"/>
              </a:solidFill>
            </a:endParaRPr>
          </a:p>
          <a:p>
            <a:endParaRPr lang="ru-RU" dirty="0"/>
          </a:p>
        </p:txBody>
      </p:sp>
      <p:sp>
        <p:nvSpPr>
          <p:cNvPr id="4" name="Прямоугольник 3"/>
          <p:cNvSpPr/>
          <p:nvPr/>
        </p:nvSpPr>
        <p:spPr>
          <a:xfrm>
            <a:off x="184039" y="4149080"/>
            <a:ext cx="4572000" cy="2446824"/>
          </a:xfrm>
          <a:prstGeom prst="rect">
            <a:avLst/>
          </a:prstGeom>
        </p:spPr>
        <p:txBody>
          <a:bodyPr>
            <a:spAutoFit/>
          </a:bodyPr>
          <a:lstStyle/>
          <a:p>
            <a:pPr>
              <a:spcBef>
                <a:spcPct val="50000"/>
              </a:spcBef>
            </a:pPr>
            <a:endParaRPr lang="ru-RU" dirty="0" smtClean="0">
              <a:solidFill>
                <a:srgbClr val="FF3300"/>
              </a:solidFill>
            </a:endParaRPr>
          </a:p>
          <a:p>
            <a:pPr>
              <a:spcBef>
                <a:spcPct val="50000"/>
              </a:spcBef>
            </a:pPr>
            <a:r>
              <a:rPr lang="ru-RU" dirty="0" smtClean="0">
                <a:solidFill>
                  <a:srgbClr val="FF3300"/>
                </a:solidFill>
              </a:rPr>
              <a:t>В телофазу происходят процессы:</a:t>
            </a:r>
          </a:p>
          <a:p>
            <a:r>
              <a:rPr lang="ru-RU" dirty="0" smtClean="0">
                <a:solidFill>
                  <a:srgbClr val="0000FF"/>
                </a:solidFill>
              </a:rPr>
              <a:t>Хромосомы </a:t>
            </a:r>
            <a:r>
              <a:rPr lang="ru-RU" dirty="0" err="1" smtClean="0">
                <a:solidFill>
                  <a:srgbClr val="0000FF"/>
                </a:solidFill>
              </a:rPr>
              <a:t>деспирализуются</a:t>
            </a:r>
            <a:r>
              <a:rPr lang="ru-RU" dirty="0" smtClean="0">
                <a:solidFill>
                  <a:srgbClr val="0000FF"/>
                </a:solidFill>
              </a:rPr>
              <a:t>;</a:t>
            </a:r>
          </a:p>
          <a:p>
            <a:r>
              <a:rPr lang="ru-RU" dirty="0" smtClean="0">
                <a:solidFill>
                  <a:srgbClr val="0000FF"/>
                </a:solidFill>
              </a:rPr>
              <a:t>Образуется ядерная оболочка;</a:t>
            </a:r>
          </a:p>
          <a:p>
            <a:r>
              <a:rPr lang="ru-RU" dirty="0" smtClean="0">
                <a:solidFill>
                  <a:srgbClr val="0000FF"/>
                </a:solidFill>
              </a:rPr>
              <a:t>У растений формируется клеточная стенка между дочерними клетками, у животных – перетяжка, которая углубляется и делит материнскую клетку.</a:t>
            </a:r>
            <a:endParaRPr lang="ru-RU" dirty="0"/>
          </a:p>
        </p:txBody>
      </p:sp>
      <p:pic>
        <p:nvPicPr>
          <p:cNvPr id="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5400000">
            <a:off x="3244167" y="1874685"/>
            <a:ext cx="6481100" cy="296133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2652755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1527</Words>
  <Application>Microsoft Office PowerPoint</Application>
  <PresentationFormat>Экран (4:3)</PresentationFormat>
  <Paragraphs>254</Paragraphs>
  <Slides>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Северина</dc:creator>
  <cp:lastModifiedBy>Лейсан</cp:lastModifiedBy>
  <cp:revision>7</cp:revision>
  <dcterms:created xsi:type="dcterms:W3CDTF">2012-02-08T16:55:19Z</dcterms:created>
  <dcterms:modified xsi:type="dcterms:W3CDTF">2001-12-31T20:47:09Z</dcterms:modified>
</cp:coreProperties>
</file>