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65" r:id="rId4"/>
    <p:sldId id="258" r:id="rId5"/>
    <p:sldId id="267" r:id="rId6"/>
    <p:sldId id="266" r:id="rId7"/>
    <p:sldId id="259" r:id="rId8"/>
    <p:sldId id="260" r:id="rId9"/>
    <p:sldId id="261" r:id="rId10"/>
    <p:sldId id="262" r:id="rId11"/>
    <p:sldId id="264" r:id="rId12"/>
    <p:sldId id="269" r:id="rId1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FFFF"/>
    <a:srgbClr val="CCE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9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739C36-5584-4879-B1B0-FE5B61A7E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16096-32D9-43DB-9B48-A9F426ECBB89}" type="slidenum">
              <a:rPr lang="ru-RU"/>
              <a:pPr/>
              <a:t>2</a:t>
            </a:fld>
            <a:endParaRPr 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Повторение.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4296A-806B-4D12-A76E-55B234E4BC39}" type="slidenum">
              <a:rPr lang="ru-RU"/>
              <a:pPr/>
              <a:t>3</a:t>
            </a:fld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947DC-B131-4EED-861E-62AE11017BA2}" type="slidenum">
              <a:rPr lang="ru-RU"/>
              <a:pPr/>
              <a:t>4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3C02E-178D-48EE-AB72-EB8B08E616D5}" type="slidenum">
              <a:rPr lang="ru-RU"/>
              <a:pPr/>
              <a:t>5</a:t>
            </a:fld>
            <a:endParaRPr lang="ru-RU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Стволы пальм достигают большой высоты и толщины, но не ветвятся.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BE32A-2718-4D6C-8BA7-918F852B1366}" type="slidenum">
              <a:rPr lang="ru-RU"/>
              <a:pPr/>
              <a:t>7</a:t>
            </a:fld>
            <a:endParaRPr 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	</a:t>
            </a:r>
            <a:r>
              <a:rPr lang="ru-RU" sz="1400" b="1" smtClean="0"/>
              <a:t>Стебель нужен растению прежде всего для того, чтобы проводить воду от корня к органам фотосинтеза — листьям, а также для того, чтобы удерживать и располагать листья необходимым образом. Но кроме этого он может служить для запасания воды и растворов сахаров, и для размножения. Иногда стебель вместо листа служит фотосинтезирующим органом. Разнообразие стеблей растений очень велико.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A667E-54B4-4F53-B12D-9DBDD9126361}" type="slidenum">
              <a:rPr lang="ru-RU"/>
              <a:pPr/>
              <a:t>8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Поперечный срез стебля трехлетней липы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EF6EE-32E2-4299-8AEF-533FA0388A33}" type="slidenum">
              <a:rPr lang="ru-RU"/>
              <a:pPr/>
              <a:t>9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На срезе дерева видны слои древесины. Каждый образовался из камбия за один летний сезон.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CA9DC-F5BC-4E31-9175-4B8A47DFF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07B17-FAAE-4220-9FBB-A7BDCFE31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83C1-7A35-4548-B76B-97586177E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2DB48-904F-450F-BB16-E7BC33FE8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75197-0B80-4761-9658-51965332F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E0DDC-9F39-4A3D-8BD1-2AE1BF181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09FEF-C064-44A5-873D-CF83CF795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5790-FD07-4C54-98B2-85D583BA2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B2787-FAB7-4C6C-8E24-B3636AAB9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ADF0C-5118-440E-BF86-37D8F9AAD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6DE8B-7315-4636-B135-8F9895E1F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65D67-DDC7-433E-B10C-F9F987BBB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100000">
              <a:srgbClr val="99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F16EAC-7B11-4445-9569-E90040676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rings/FLASH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7772400" cy="6400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Тема:</a:t>
            </a:r>
            <a:r>
              <a:rPr lang="ru-RU" sz="2800" dirty="0" smtClean="0"/>
              <a:t> </a:t>
            </a:r>
            <a:r>
              <a:rPr lang="ru-RU" sz="4400" b="1" dirty="0" smtClean="0">
                <a:solidFill>
                  <a:srgbClr val="FFFF00"/>
                </a:solidFill>
              </a:rPr>
              <a:t>Стебель.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4400" b="1" dirty="0" smtClean="0">
                <a:solidFill>
                  <a:srgbClr val="FFFF00"/>
                </a:solidFill>
              </a:rPr>
              <a:t>Внешнее и внутреннее строение стебля</a:t>
            </a:r>
          </a:p>
        </p:txBody>
      </p:sp>
      <p:pic>
        <p:nvPicPr>
          <p:cNvPr id="3" name="Picture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786174"/>
            <a:ext cx="2183559" cy="30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 bwMode="auto">
          <a:xfrm>
            <a:off x="3786182" y="785794"/>
            <a:ext cx="2071702" cy="428628"/>
          </a:xfrm>
          <a:prstGeom prst="fram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rPr>
              <a:t>Prezentacii.com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FFFF00"/>
                </a:solidFill>
              </a:rPr>
              <a:t>По годичным кольцам можно: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4000" b="1" smtClean="0">
                <a:solidFill>
                  <a:schemeClr val="bg1"/>
                </a:solidFill>
              </a:rPr>
              <a:t>1.Подсчитать возраст дерева или побега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4000" b="1" smtClean="0">
                <a:solidFill>
                  <a:schemeClr val="bg1"/>
                </a:solidFill>
              </a:rPr>
              <a:t>2.Определить в каких условиях жило растение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4000" b="1" smtClean="0">
                <a:solidFill>
                  <a:schemeClr val="bg1"/>
                </a:solidFill>
              </a:rPr>
              <a:t>3.</a:t>
            </a:r>
            <a:r>
              <a:rPr lang="ru-RU" sz="4000" b="1" smtClean="0">
                <a:solidFill>
                  <a:srgbClr val="CCECFF"/>
                </a:solidFill>
              </a:rPr>
              <a:t>Установить колебания погодных условий за многие годы</a:t>
            </a:r>
          </a:p>
        </p:txBody>
      </p:sp>
      <p:sp>
        <p:nvSpPr>
          <p:cNvPr id="11268" name="Rectangle 4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533400" y="4495800"/>
            <a:ext cx="716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7463"/>
            <a:ext cx="7772400" cy="1143001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00"/>
                </a:solidFill>
              </a:rPr>
              <a:t>Выводы: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41400"/>
            <a:ext cx="7850187" cy="5411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bg1"/>
                </a:solidFill>
              </a:rPr>
              <a:t>Стебель важная часть побега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bg1"/>
                </a:solidFill>
              </a:rPr>
              <a:t>Выполняет различные функции: проводящую, опорную, запасающую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bg1"/>
                </a:solidFill>
              </a:rPr>
              <a:t>Внешнее и внутреннее строение обусловлено функциями, которые выполняет стебель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bg1"/>
                </a:solidFill>
              </a:rPr>
              <a:t>По древесине идет восходящий ток, по лубу-нисходящий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bg1"/>
                </a:solidFill>
              </a:rPr>
              <a:t>Стебель растет в толщину посредством деления клеток камбия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chemeClr val="bg1"/>
                </a:solidFill>
              </a:rPr>
              <a:t>По годичным кольцам можно определит возраст растения и условия, в которых оно произрастало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838200" y="1981200"/>
            <a:ext cx="7162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Благодарю  за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3333CC"/>
            </a:gs>
            <a:gs pos="100000">
              <a:schemeClr val="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Органы цветкового растения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62200"/>
            <a:ext cx="4267200" cy="3733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200" b="1" smtClean="0">
                <a:solidFill>
                  <a:schemeClr val="bg1"/>
                </a:solidFill>
              </a:rPr>
              <a:t>Вегетативные</a:t>
            </a:r>
          </a:p>
          <a:p>
            <a:pPr eaLnBrk="1" hangingPunct="1">
              <a:buFontTx/>
              <a:buNone/>
            </a:pPr>
            <a:endParaRPr lang="ru-RU" sz="3200" b="1" smtClean="0"/>
          </a:p>
          <a:p>
            <a:pPr eaLnBrk="1" hangingPunct="1">
              <a:buFontTx/>
              <a:buNone/>
            </a:pPr>
            <a:r>
              <a:rPr lang="ru-RU" sz="3200" b="1" smtClean="0">
                <a:solidFill>
                  <a:schemeClr val="bg1"/>
                </a:solidFill>
              </a:rPr>
              <a:t>корень        побег</a:t>
            </a: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CCECFF"/>
                </a:solidFill>
              </a:rPr>
              <a:t>стебель   </a:t>
            </a:r>
            <a:r>
              <a:rPr lang="ru-RU" b="1" smtClean="0">
                <a:solidFill>
                  <a:schemeClr val="bg1"/>
                </a:solidFill>
              </a:rPr>
              <a:t>листья   почки</a:t>
            </a:r>
          </a:p>
          <a:p>
            <a:pPr eaLnBrk="1" hangingPunct="1">
              <a:buFontTx/>
              <a:buNone/>
            </a:pP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2362200"/>
            <a:ext cx="3810000" cy="3733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</a:t>
            </a:r>
            <a:r>
              <a:rPr lang="ru-RU" b="1" smtClean="0">
                <a:solidFill>
                  <a:schemeClr val="bg1"/>
                </a:solidFill>
              </a:rPr>
              <a:t>Генеративные</a:t>
            </a:r>
          </a:p>
          <a:p>
            <a:pPr eaLnBrk="1" hangingPunct="1">
              <a:buFontTx/>
              <a:buNone/>
            </a:pPr>
            <a:endParaRPr lang="ru-RU" b="1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Цветок   плод   семена</a:t>
            </a: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1295400" y="1676400"/>
            <a:ext cx="6324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1295400" y="1676400"/>
            <a:ext cx="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7620000" y="1676400"/>
            <a:ext cx="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04" name="Line 14"/>
          <p:cNvSpPr>
            <a:spLocks noChangeShapeType="1"/>
          </p:cNvSpPr>
          <p:nvPr/>
        </p:nvSpPr>
        <p:spPr bwMode="auto">
          <a:xfrm>
            <a:off x="685800" y="3048000"/>
            <a:ext cx="1981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05" name="Line 15"/>
          <p:cNvSpPr>
            <a:spLocks noChangeShapeType="1"/>
          </p:cNvSpPr>
          <p:nvPr/>
        </p:nvSpPr>
        <p:spPr bwMode="auto">
          <a:xfrm>
            <a:off x="685800" y="3048000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06" name="Line 16"/>
          <p:cNvSpPr>
            <a:spLocks noChangeShapeType="1"/>
          </p:cNvSpPr>
          <p:nvPr/>
        </p:nvSpPr>
        <p:spPr bwMode="auto">
          <a:xfrm>
            <a:off x="2667000" y="3048000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>
            <a:off x="5943600" y="2895600"/>
            <a:ext cx="2667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>
            <a:off x="8610600" y="2895600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>
            <a:off x="7162800" y="2971800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10" name="Line 20"/>
          <p:cNvSpPr>
            <a:spLocks noChangeShapeType="1"/>
          </p:cNvSpPr>
          <p:nvPr/>
        </p:nvSpPr>
        <p:spPr bwMode="auto">
          <a:xfrm>
            <a:off x="5943600" y="2971800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11" name="Line 21"/>
          <p:cNvSpPr>
            <a:spLocks noChangeShapeType="1"/>
          </p:cNvSpPr>
          <p:nvPr/>
        </p:nvSpPr>
        <p:spPr bwMode="auto">
          <a:xfrm flipH="1">
            <a:off x="1143000" y="4038600"/>
            <a:ext cx="1371600" cy="609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12" name="Line 23"/>
          <p:cNvSpPr>
            <a:spLocks noChangeShapeType="1"/>
          </p:cNvSpPr>
          <p:nvPr/>
        </p:nvSpPr>
        <p:spPr bwMode="auto">
          <a:xfrm>
            <a:off x="1066800" y="4572000"/>
            <a:ext cx="2667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13" name="Line 28"/>
          <p:cNvSpPr>
            <a:spLocks noChangeShapeType="1"/>
          </p:cNvSpPr>
          <p:nvPr/>
        </p:nvSpPr>
        <p:spPr bwMode="auto">
          <a:xfrm>
            <a:off x="3733800" y="4572000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14" name="Line 29"/>
          <p:cNvSpPr>
            <a:spLocks noChangeShapeType="1"/>
          </p:cNvSpPr>
          <p:nvPr/>
        </p:nvSpPr>
        <p:spPr bwMode="auto">
          <a:xfrm>
            <a:off x="2286000" y="4648200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15" name="Line 30"/>
          <p:cNvSpPr>
            <a:spLocks noChangeShapeType="1"/>
          </p:cNvSpPr>
          <p:nvPr/>
        </p:nvSpPr>
        <p:spPr bwMode="auto">
          <a:xfrm>
            <a:off x="1066800" y="4572000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16" name="Line 31"/>
          <p:cNvSpPr>
            <a:spLocks noChangeShapeType="1"/>
          </p:cNvSpPr>
          <p:nvPr/>
        </p:nvSpPr>
        <p:spPr bwMode="auto">
          <a:xfrm>
            <a:off x="2819400" y="4038600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117" name="Rectangle 3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51816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CCE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8" grpId="0" autoUpdateAnimBg="0"/>
      <p:bldP spid="205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Стебель- это осевая часть растения</a:t>
            </a:r>
          </a:p>
        </p:txBody>
      </p:sp>
      <p:sp>
        <p:nvSpPr>
          <p:cNvPr id="5123" name="AutoShape 9" descr="06_2ques_little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AutoShape 11" descr="06_2ques_little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AutoShape 13" descr="06_2ques_little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AutoShape 15" descr="06_2ques_little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7" name="AutoShape 17" descr="06_2ques_little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8" name="AutoShape 19" descr="06_2ques_little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AutoShape 25" descr="06_2ques_little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130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0"/>
            <a:ext cx="2989263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3716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FFFF00"/>
                </a:solidFill>
              </a:rPr>
              <a:t>Внешнее строение стебля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581400"/>
            <a:ext cx="8991600" cy="25146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400" b="1" smtClean="0">
                <a:solidFill>
                  <a:srgbClr val="CCECFF"/>
                </a:solidFill>
              </a:rPr>
              <a:t>удлиненные</a:t>
            </a:r>
            <a:r>
              <a:rPr lang="ru-RU" sz="4400" b="1" smtClean="0">
                <a:solidFill>
                  <a:schemeClr val="bg1"/>
                </a:solidFill>
              </a:rPr>
              <a:t>                </a:t>
            </a:r>
            <a:r>
              <a:rPr lang="ru-RU" sz="4400" b="1" smtClean="0">
                <a:solidFill>
                  <a:srgbClr val="CCECFF"/>
                </a:solidFill>
              </a:rPr>
              <a:t>укороченные</a:t>
            </a:r>
          </a:p>
        </p:txBody>
      </p:sp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1676400" y="2362200"/>
            <a:ext cx="6172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149" name="Line 8"/>
          <p:cNvSpPr>
            <a:spLocks noChangeShapeType="1"/>
          </p:cNvSpPr>
          <p:nvPr/>
        </p:nvSpPr>
        <p:spPr bwMode="auto">
          <a:xfrm>
            <a:off x="1676400" y="236220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>
            <a:off x="7848600" y="2438400"/>
            <a:ext cx="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6151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37338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34000" y="38100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457200" y="4724400"/>
            <a:ext cx="2743200" cy="1676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2400" b="1" i="1"/>
              <a:t>подсолнечник</a:t>
            </a:r>
          </a:p>
          <a:p>
            <a:pPr algn="l"/>
            <a:r>
              <a:rPr lang="ru-RU" sz="2400" b="1" i="1"/>
              <a:t>кукуруза</a:t>
            </a:r>
          </a:p>
          <a:p>
            <a:pPr algn="l"/>
            <a:r>
              <a:rPr lang="ru-RU" sz="2400" b="1" i="1"/>
              <a:t>астра</a:t>
            </a:r>
          </a:p>
          <a:p>
            <a:pPr algn="l"/>
            <a:r>
              <a:rPr lang="ru-RU" sz="2400" b="1" i="1"/>
              <a:t>гладиолус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5638800" y="4648200"/>
            <a:ext cx="2743200" cy="1676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2400" b="1" i="1"/>
              <a:t>подорожник</a:t>
            </a:r>
          </a:p>
          <a:p>
            <a:pPr algn="l"/>
            <a:r>
              <a:rPr lang="ru-RU" sz="2400" b="1" i="1"/>
              <a:t>одуванчик</a:t>
            </a:r>
          </a:p>
          <a:p>
            <a:pPr algn="l"/>
            <a:r>
              <a:rPr lang="ru-RU" sz="2400" b="1" i="1"/>
              <a:t>маргаритки</a:t>
            </a:r>
          </a:p>
          <a:p>
            <a:pPr algn="l"/>
            <a:r>
              <a:rPr lang="ru-RU" sz="2400" b="1" i="1"/>
              <a:t>примулы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  <p:bldP spid="4109" grpId="0" animBg="1" autoUpdateAnimBg="0"/>
      <p:bldP spid="411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bg1"/>
                </a:solidFill>
              </a:rPr>
              <a:t>Удлиненные стебли</a:t>
            </a:r>
          </a:p>
        </p:txBody>
      </p:sp>
      <p:pic>
        <p:nvPicPr>
          <p:cNvPr id="7171" name="Picture 3">
            <a:hlinkClick r:id="rId3" action="ppaction://hlinksldjump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94" r="45097" b="5063"/>
          <a:stretch>
            <a:fillRect/>
          </a:stretch>
        </p:blipFill>
        <p:spPr>
          <a:xfrm>
            <a:off x="0" y="1600200"/>
            <a:ext cx="4267200" cy="5257800"/>
          </a:xfrm>
        </p:spPr>
      </p:pic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514600" y="5334000"/>
            <a:ext cx="1981200" cy="457200"/>
          </a:xfrm>
          <a:prstGeom prst="wedgeRoundRectCallout">
            <a:avLst>
              <a:gd name="adj1" fmla="val -62500"/>
              <a:gd name="adj2" fmla="val 92014"/>
              <a:gd name="adj3" fmla="val 16667"/>
            </a:avLst>
          </a:prstGeom>
          <a:gradFill rotWithShape="0">
            <a:gsLst>
              <a:gs pos="0">
                <a:schemeClr val="hlink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4419600" y="2133600"/>
            <a:ext cx="1981200" cy="457200"/>
          </a:xfrm>
          <a:prstGeom prst="wedgeRoundRectCallout">
            <a:avLst>
              <a:gd name="adj1" fmla="val 66588"/>
              <a:gd name="adj2" fmla="val 170139"/>
              <a:gd name="adj3" fmla="val 16667"/>
            </a:avLst>
          </a:prstGeom>
          <a:gradFill rotWithShape="0">
            <a:gsLst>
              <a:gs pos="0">
                <a:schemeClr val="hlink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3" t="8333" r="67969" b="6250"/>
          <a:stretch>
            <a:fillRect/>
          </a:stretch>
        </p:blipFill>
        <p:spPr bwMode="auto">
          <a:xfrm>
            <a:off x="6400800" y="1752600"/>
            <a:ext cx="23193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3048000" y="5334000"/>
            <a:ext cx="110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пальма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4791075" y="2084388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крапива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chemeClr val="bg1"/>
                </a:solidFill>
              </a:rPr>
              <a:t>Укороченные стебли</a:t>
            </a:r>
          </a:p>
        </p:txBody>
      </p:sp>
      <p:pic>
        <p:nvPicPr>
          <p:cNvPr id="8195" name="Picture 3">
            <a:hlinkClick r:id="rId2" action="ppaction://hlinksldjump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61" t="7408" r="53922" b="18518"/>
          <a:stretch>
            <a:fillRect/>
          </a:stretch>
        </p:blipFill>
        <p:spPr>
          <a:xfrm>
            <a:off x="381000" y="1828800"/>
            <a:ext cx="3429000" cy="3048000"/>
          </a:xfrm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895600" y="2362200"/>
            <a:ext cx="2590800" cy="533400"/>
          </a:xfrm>
          <a:prstGeom prst="wedgeRoundRectCallout">
            <a:avLst>
              <a:gd name="adj1" fmla="val -43750"/>
              <a:gd name="adj2" fmla="val 107144"/>
              <a:gd name="adj3" fmla="val 16667"/>
            </a:avLst>
          </a:prstGeom>
          <a:gradFill rotWithShape="0">
            <a:gsLst>
              <a:gs pos="0">
                <a:schemeClr val="hlink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chemeClr val="bg1"/>
                </a:solidFill>
              </a:rPr>
              <a:t>Подорожник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44" t="7246" r="13954" b="28986"/>
          <a:stretch>
            <a:fillRect/>
          </a:stretch>
        </p:blipFill>
        <p:spPr bwMode="auto">
          <a:xfrm>
            <a:off x="4648200" y="3124200"/>
            <a:ext cx="388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AutoShape 9"/>
          <p:cNvSpPr>
            <a:spLocks noChangeArrowheads="1"/>
          </p:cNvSpPr>
          <p:nvPr/>
        </p:nvSpPr>
        <p:spPr bwMode="auto">
          <a:xfrm>
            <a:off x="6172200" y="2286000"/>
            <a:ext cx="2590800" cy="533400"/>
          </a:xfrm>
          <a:prstGeom prst="wedgeRoundRectCallout">
            <a:avLst>
              <a:gd name="adj1" fmla="val -39889"/>
              <a:gd name="adj2" fmla="val 104463"/>
              <a:gd name="adj3" fmla="val 16667"/>
            </a:avLst>
          </a:prstGeom>
          <a:gradFill rotWithShape="0">
            <a:gsLst>
              <a:gs pos="0">
                <a:schemeClr val="hlink"/>
              </a:gs>
              <a:gs pos="100000">
                <a:schemeClr val="accent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chemeClr val="bg1"/>
                </a:solidFill>
              </a:rPr>
              <a:t>Одуванчик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FFFF00"/>
                </a:solidFill>
              </a:rPr>
              <a:t>Функции стебля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14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4800" b="1" smtClean="0">
                <a:solidFill>
                  <a:schemeClr val="bg1"/>
                </a:solidFill>
              </a:rPr>
              <a:t>Проводящая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4800" b="1" smtClean="0">
                <a:solidFill>
                  <a:schemeClr val="bg1"/>
                </a:solidFill>
              </a:rPr>
              <a:t>Опорная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4800" b="1" smtClean="0">
                <a:solidFill>
                  <a:schemeClr val="bg1"/>
                </a:solidFill>
              </a:rPr>
              <a:t>Запасающая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00"/>
                </a:solidFill>
              </a:rPr>
              <a:t>Внутреннее строение стебля</a:t>
            </a:r>
          </a:p>
        </p:txBody>
      </p:sp>
      <p:pic>
        <p:nvPicPr>
          <p:cNvPr id="10243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619250"/>
            <a:ext cx="5357813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6600"/>
                </a:solidFill>
              </a:rPr>
              <a:t>Годичное кольцо-</a:t>
            </a:r>
            <a:br>
              <a:rPr lang="ru-RU" b="1" smtClean="0">
                <a:solidFill>
                  <a:srgbClr val="FF6600"/>
                </a:solidFill>
              </a:rPr>
            </a:br>
            <a:r>
              <a:rPr lang="ru-RU" b="1" smtClean="0">
                <a:solidFill>
                  <a:srgbClr val="FF6600"/>
                </a:solidFill>
              </a:rPr>
              <a:t>прирост древесины за год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219200" y="2057400"/>
          <a:ext cx="6808788" cy="4265613"/>
        </p:xfrm>
        <a:graphic>
          <a:graphicData uri="http://schemas.openxmlformats.org/presentationml/2006/ole">
            <p:oleObj spid="_x0000_s1026" name="Image" r:id="rId4" imgW="4320508" imgH="27066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Designs\Тетрадь.pot</Template>
  <TotalTime>291</TotalTime>
  <Words>184</Words>
  <Application>Microsoft Office PowerPoint</Application>
  <PresentationFormat>Экран (4:3)</PresentationFormat>
  <Paragraphs>63</Paragraphs>
  <Slides>12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Оформление по умолчанию</vt:lpstr>
      <vt:lpstr>Image</vt:lpstr>
      <vt:lpstr>Слайд 1</vt:lpstr>
      <vt:lpstr>Органы цветкового растения</vt:lpstr>
      <vt:lpstr>Стебель- это осевая часть растения</vt:lpstr>
      <vt:lpstr>Внешнее строение стебля</vt:lpstr>
      <vt:lpstr>Удлиненные стебли</vt:lpstr>
      <vt:lpstr>Укороченные стебли</vt:lpstr>
      <vt:lpstr>Функции стебля</vt:lpstr>
      <vt:lpstr>Внутреннее строение стебля</vt:lpstr>
      <vt:lpstr>Годичное кольцо- прирост древесины за год</vt:lpstr>
      <vt:lpstr>По годичным кольцам можно:</vt:lpstr>
      <vt:lpstr>Выводы: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ПОИПКРО</dc:title>
  <dc:creator>Лейсан</dc:creator>
  <cp:lastModifiedBy>Лейсан</cp:lastModifiedBy>
  <cp:revision>15</cp:revision>
  <dcterms:modified xsi:type="dcterms:W3CDTF">2002-01-01T07:55:55Z</dcterms:modified>
</cp:coreProperties>
</file>