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9" r:id="rId8"/>
    <p:sldId id="264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7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3" autoAdjust="0"/>
    <p:restoredTop sz="95370" autoAdjust="0"/>
  </p:normalViewPr>
  <p:slideViewPr>
    <p:cSldViewPr>
      <p:cViewPr varScale="1">
        <p:scale>
          <a:sx n="71" d="100"/>
          <a:sy n="71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AE0AE8-9571-41D3-B910-4B82A4D70A7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0FFC44-E534-4D62-A04F-AEEFB80D2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mseeds.hypermart.net/seeds/yellowdatura-b.jpg" TargetMode="External"/><Relationship Id="rId2" Type="http://schemas.openxmlformats.org/officeDocument/2006/relationships/hyperlink" Target="http://zartnm.narod.ru/flowers/vasile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nikkelebek.files.wordpress.com/2008/04/passiflore_passiflora-caerulea-_fleur-de-la-passion.jpg" TargetMode="External"/><Relationship Id="rId4" Type="http://schemas.openxmlformats.org/officeDocument/2006/relationships/hyperlink" Target="http://www.maliburoses.ro/images/big/floritaiate/pics0012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>«Строение цветка»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28256" cy="4353347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биологии первой квалификационной категории ГБОУ школы №568 Красносельского района Санкт-Петербурга  </a:t>
            </a:r>
          </a:p>
          <a:p>
            <a:r>
              <a:rPr lang="ru-RU" dirty="0" smtClean="0"/>
              <a:t>Бывшева Александра </a:t>
            </a:r>
          </a:p>
          <a:p>
            <a:pPr>
              <a:buNone/>
            </a:pPr>
            <a:r>
              <a:rPr lang="ru-RU" dirty="0" smtClean="0"/>
              <a:t>      Ивановна</a:t>
            </a:r>
            <a:endParaRPr lang="ru-RU" dirty="0"/>
          </a:p>
        </p:txBody>
      </p:sp>
      <p:pic>
        <p:nvPicPr>
          <p:cNvPr id="5" name="Рисунок 5" descr="view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4082">
            <a:off x="223130" y="1564360"/>
            <a:ext cx="4576101" cy="457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68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цветка. Околоцветник.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 Цветки</a:t>
            </a:r>
            <a:r>
              <a:rPr lang="ru-RU" sz="3200" dirty="0" smtClean="0"/>
              <a:t>, через которые можно провести одну плоскость симметрии, называют </a:t>
            </a:r>
            <a:r>
              <a:rPr lang="ru-RU" sz="3200" b="1" dirty="0" smtClean="0"/>
              <a:t>неправильными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5344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Строение цветка.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59832" y="1340768"/>
            <a:ext cx="302433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цветки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276872"/>
            <a:ext cx="3071812" cy="7143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обоеполые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076056" y="2348880"/>
            <a:ext cx="3857625" cy="71437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раздельнополые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771800" y="3356992"/>
            <a:ext cx="2952328" cy="7143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тычиночные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084168" y="3645024"/>
            <a:ext cx="2782640" cy="64293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пестичные</a:t>
            </a:r>
          </a:p>
        </p:txBody>
      </p:sp>
      <p:pic>
        <p:nvPicPr>
          <p:cNvPr id="13" name="Рисунок 17" descr="1275332858_rrrrr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6"/>
            <a:ext cx="157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4" descr="1275332858_rrrrr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09119"/>
            <a:ext cx="1457845" cy="208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_b0b8_ce94bbc1_X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223294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>
            <a:off x="6012160" y="2060848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627784" y="191683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076056" y="3068960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24328" y="3068960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9712" y="1628800"/>
            <a:ext cx="252028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Растения, </a:t>
            </a:r>
            <a:r>
              <a:rPr lang="ru-RU" sz="2400" dirty="0" smtClean="0"/>
              <a:t>на которых развиваются и пестичные, и тычиночные </a:t>
            </a:r>
            <a:r>
              <a:rPr lang="ru-RU" sz="2400" dirty="0" smtClean="0"/>
              <a:t>цветки, </a:t>
            </a:r>
            <a:r>
              <a:rPr lang="ru-RU" sz="2400" dirty="0" smtClean="0"/>
              <a:t>называют </a:t>
            </a:r>
            <a:r>
              <a:rPr lang="ru-RU" sz="2400" dirty="0" smtClean="0"/>
              <a:t>однодомными.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 Растения </a:t>
            </a:r>
            <a:r>
              <a:rPr lang="ru-RU" sz="2400" dirty="0" smtClean="0"/>
              <a:t>на которых развиваются только пестичные или только тычиночные цветки называют </a:t>
            </a:r>
            <a:r>
              <a:rPr lang="ru-RU" sz="2400" b="1" dirty="0" smtClean="0"/>
              <a:t>двудомными </a:t>
            </a:r>
            <a:r>
              <a:rPr lang="ru-RU" sz="2400" b="1" dirty="0" smtClean="0"/>
              <a:t>растениями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1800820" cy="428793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5076056" y="4077072"/>
            <a:ext cx="3456384" cy="2135709"/>
            <a:chOff x="3143240" y="2786058"/>
            <a:chExt cx="3929090" cy="264320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3240" y="2786058"/>
              <a:ext cx="3929090" cy="264320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786182" y="4929198"/>
              <a:ext cx="2428892" cy="42862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ясень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цветка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3826768" cy="4709160"/>
          </a:xfrm>
          <a:prstGeom prst="roundRect">
            <a:avLst/>
          </a:prstGeom>
          <a:solidFill>
            <a:srgbClr val="EFE6C7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Ч – </a:t>
            </a:r>
            <a:r>
              <a:rPr lang="ru-RU" sz="2400" dirty="0" smtClean="0">
                <a:solidFill>
                  <a:schemeClr val="bg1"/>
                </a:solidFill>
              </a:rPr>
              <a:t>чашечка</a:t>
            </a:r>
            <a:endParaRPr lang="ru-RU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Л – </a:t>
            </a:r>
            <a:r>
              <a:rPr lang="ru-RU" sz="2400" dirty="0" smtClean="0">
                <a:solidFill>
                  <a:schemeClr val="bg1"/>
                </a:solidFill>
              </a:rPr>
              <a:t>лепестки</a:t>
            </a:r>
            <a:endParaRPr lang="ru-RU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Т – </a:t>
            </a:r>
            <a:r>
              <a:rPr lang="ru-RU" sz="2400" dirty="0" smtClean="0">
                <a:solidFill>
                  <a:schemeClr val="bg1"/>
                </a:solidFill>
              </a:rPr>
              <a:t>тычинка</a:t>
            </a:r>
            <a:endParaRPr lang="ru-RU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П – </a:t>
            </a:r>
            <a:r>
              <a:rPr lang="ru-RU" sz="2400" dirty="0" smtClean="0">
                <a:solidFill>
                  <a:schemeClr val="bg1"/>
                </a:solidFill>
              </a:rPr>
              <a:t>пестик</a:t>
            </a:r>
            <a:endParaRPr lang="ru-RU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О – простой околоцветник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   </a:t>
            </a:r>
            <a:r>
              <a:rPr lang="ru-RU" sz="2400" dirty="0" smtClean="0">
                <a:solidFill>
                  <a:schemeClr val="bg1"/>
                </a:solidFill>
              </a:rPr>
              <a:t> – </a:t>
            </a:r>
            <a:r>
              <a:rPr lang="ru-RU" sz="2400" dirty="0">
                <a:solidFill>
                  <a:schemeClr val="bg1"/>
                </a:solidFill>
              </a:rPr>
              <a:t>неправильный </a:t>
            </a:r>
            <a:r>
              <a:rPr lang="ru-RU" sz="2400" dirty="0" smtClean="0">
                <a:solidFill>
                  <a:schemeClr val="bg1"/>
                </a:solidFill>
              </a:rPr>
              <a:t>цветок</a:t>
            </a:r>
            <a:endParaRPr lang="ru-RU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* - </a:t>
            </a:r>
            <a:r>
              <a:rPr lang="ru-RU" sz="2400" dirty="0">
                <a:solidFill>
                  <a:schemeClr val="bg1"/>
                </a:solidFill>
              </a:rPr>
              <a:t>правильный </a:t>
            </a:r>
            <a:r>
              <a:rPr lang="ru-RU" sz="2400" dirty="0" smtClean="0">
                <a:solidFill>
                  <a:schemeClr val="bg1"/>
                </a:solidFill>
              </a:rPr>
              <a:t>цветок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♀- </a:t>
            </a:r>
            <a:r>
              <a:rPr lang="ru-RU" sz="2400" dirty="0">
                <a:solidFill>
                  <a:schemeClr val="bg1"/>
                </a:solidFill>
              </a:rPr>
              <a:t>пестичные (женские) </a:t>
            </a:r>
            <a:r>
              <a:rPr lang="ru-RU" sz="2400" dirty="0" smtClean="0">
                <a:solidFill>
                  <a:schemeClr val="bg1"/>
                </a:solidFill>
              </a:rPr>
              <a:t>цветки</a:t>
            </a:r>
            <a:endParaRPr lang="ru-RU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♂ - </a:t>
            </a:r>
            <a:r>
              <a:rPr lang="ru-RU" sz="2400" dirty="0">
                <a:solidFill>
                  <a:schemeClr val="bg1"/>
                </a:solidFill>
              </a:rPr>
              <a:t>тычиночные (мужские)    </a:t>
            </a:r>
            <a:r>
              <a:rPr lang="ru-RU" sz="2400" dirty="0" smtClean="0">
                <a:solidFill>
                  <a:schemeClr val="bg1"/>
                </a:solidFill>
              </a:rPr>
              <a:t>цветки</a:t>
            </a:r>
            <a:endParaRPr lang="ru-RU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♀  </a:t>
            </a:r>
            <a:r>
              <a:rPr lang="ru-RU" sz="2400" dirty="0">
                <a:solidFill>
                  <a:schemeClr val="bg1"/>
                </a:solidFill>
              </a:rPr>
              <a:t>- обоеполые </a:t>
            </a:r>
            <a:r>
              <a:rPr lang="ru-RU" sz="2400" dirty="0" smtClean="0">
                <a:solidFill>
                  <a:schemeClr val="bg1"/>
                </a:solidFill>
              </a:rPr>
              <a:t>цветки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( </a:t>
            </a:r>
            <a:r>
              <a:rPr lang="ru-RU" sz="2400" dirty="0">
                <a:solidFill>
                  <a:schemeClr val="bg1"/>
                </a:solidFill>
              </a:rPr>
              <a:t>) – сросшиеся </a:t>
            </a:r>
            <a:r>
              <a:rPr lang="ru-RU" sz="2400" dirty="0" smtClean="0">
                <a:solidFill>
                  <a:schemeClr val="bg1"/>
                </a:solidFill>
              </a:rPr>
              <a:t>части цветка,</a:t>
            </a:r>
            <a:endParaRPr lang="ru-RU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цифры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количество </a:t>
            </a:r>
            <a:r>
              <a:rPr lang="ru-RU" sz="2400" dirty="0" smtClean="0">
                <a:solidFill>
                  <a:schemeClr val="bg1"/>
                </a:solidFill>
              </a:rPr>
              <a:t>частей цветка</a:t>
            </a:r>
            <a:endParaRPr lang="ru-RU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/>
              <a:t> </a:t>
            </a:r>
          </a:p>
        </p:txBody>
      </p:sp>
      <p:cxnSp>
        <p:nvCxnSpPr>
          <p:cNvPr id="8" name="AutoShape 85"/>
          <p:cNvCxnSpPr>
            <a:cxnSpLocks noChangeShapeType="1"/>
          </p:cNvCxnSpPr>
          <p:nvPr/>
        </p:nvCxnSpPr>
        <p:spPr bwMode="auto">
          <a:xfrm flipV="1">
            <a:off x="899592" y="2996952"/>
            <a:ext cx="144016" cy="22643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" name="Прямая со стрелкой 11"/>
          <p:cNvCxnSpPr/>
          <p:nvPr/>
        </p:nvCxnSpPr>
        <p:spPr>
          <a:xfrm flipV="1">
            <a:off x="971600" y="4293096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Группа 115"/>
          <p:cNvGrpSpPr>
            <a:grpSpLocks/>
          </p:cNvGrpSpPr>
          <p:nvPr/>
        </p:nvGrpSpPr>
        <p:grpSpPr bwMode="auto">
          <a:xfrm>
            <a:off x="4788024" y="1628800"/>
            <a:ext cx="3744417" cy="4303563"/>
            <a:chOff x="4983619" y="1857364"/>
            <a:chExt cx="3803223" cy="4604547"/>
          </a:xfrm>
        </p:grpSpPr>
        <p:grpSp>
          <p:nvGrpSpPr>
            <p:cNvPr id="17" name="Группа 113"/>
            <p:cNvGrpSpPr>
              <a:grpSpLocks/>
            </p:cNvGrpSpPr>
            <p:nvPr/>
          </p:nvGrpSpPr>
          <p:grpSpPr bwMode="auto">
            <a:xfrm>
              <a:off x="4983619" y="4630952"/>
              <a:ext cx="3803223" cy="1830959"/>
              <a:chOff x="4983619" y="4630952"/>
              <a:chExt cx="3803223" cy="1830959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983619" y="4630952"/>
                <a:ext cx="3803223" cy="1830959"/>
              </a:xfrm>
              <a:prstGeom prst="roundRect">
                <a:avLst/>
              </a:prstGeom>
              <a:solidFill>
                <a:srgbClr val="EFE6C7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bg1"/>
                    </a:solidFill>
                  </a:rPr>
                  <a:t>Цветок вишни</a:t>
                </a:r>
                <a:endParaRPr lang="ru-RU" sz="1600" dirty="0">
                  <a:solidFill>
                    <a:schemeClr val="bg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bg1"/>
                    </a:solidFill>
                  </a:rPr>
                  <a:t>*       </a:t>
                </a:r>
                <a:r>
                  <a:rPr lang="ru-RU" sz="3200" dirty="0">
                    <a:solidFill>
                      <a:schemeClr val="bg1"/>
                    </a:solidFill>
                  </a:rPr>
                  <a:t>Ч</a:t>
                </a:r>
                <a:r>
                  <a:rPr lang="ru-RU" sz="2000" dirty="0">
                    <a:solidFill>
                      <a:schemeClr val="bg1"/>
                    </a:solidFill>
                  </a:rPr>
                  <a:t>5</a:t>
                </a:r>
                <a:r>
                  <a:rPr lang="ru-RU" sz="3200" dirty="0">
                    <a:solidFill>
                      <a:schemeClr val="bg1"/>
                    </a:solidFill>
                  </a:rPr>
                  <a:t> Л</a:t>
                </a:r>
                <a:r>
                  <a:rPr lang="ru-RU" sz="2000" dirty="0">
                    <a:solidFill>
                      <a:schemeClr val="bg1"/>
                    </a:solidFill>
                  </a:rPr>
                  <a:t>5</a:t>
                </a:r>
                <a:r>
                  <a:rPr lang="ru-RU" sz="3200" dirty="0">
                    <a:solidFill>
                      <a:schemeClr val="bg1"/>
                    </a:solidFill>
                  </a:rPr>
                  <a:t> Т   П</a:t>
                </a:r>
                <a:r>
                  <a:rPr lang="ru-RU" sz="2000" dirty="0">
                    <a:solidFill>
                      <a:schemeClr val="bg1"/>
                    </a:solidFill>
                  </a:rPr>
                  <a:t>1</a:t>
                </a:r>
                <a:endParaRPr lang="ru-RU" sz="28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99"/>
              <p:cNvGrpSpPr>
                <a:grpSpLocks/>
              </p:cNvGrpSpPr>
              <p:nvPr/>
            </p:nvGrpSpPr>
            <p:grpSpPr bwMode="auto">
              <a:xfrm>
                <a:off x="5787742" y="5555532"/>
                <a:ext cx="542495" cy="567773"/>
                <a:chOff x="1068" y="12084"/>
                <a:chExt cx="358" cy="761"/>
              </a:xfrm>
            </p:grpSpPr>
            <p:grpSp>
              <p:nvGrpSpPr>
                <p:cNvPr id="22" name="Group 100"/>
                <p:cNvGrpSpPr>
                  <a:grpSpLocks/>
                </p:cNvGrpSpPr>
                <p:nvPr/>
              </p:nvGrpSpPr>
              <p:grpSpPr bwMode="auto">
                <a:xfrm>
                  <a:off x="1068" y="12274"/>
                  <a:ext cx="290" cy="571"/>
                  <a:chOff x="740" y="13203"/>
                  <a:chExt cx="336" cy="862"/>
                </a:xfrm>
              </p:grpSpPr>
              <p:cxnSp>
                <p:nvCxnSpPr>
                  <p:cNvPr id="24" name="AutoShape 1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08" y="13539"/>
                    <a:ext cx="1" cy="52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5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740" y="13203"/>
                    <a:ext cx="330" cy="40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6" name="AutoShape 1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40" y="13851"/>
                    <a:ext cx="33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3" name="AutoShape 10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61" y="12084"/>
                  <a:ext cx="165" cy="21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21" name="Прямоугольник 20"/>
              <p:cNvSpPr/>
              <p:nvPr/>
            </p:nvSpPr>
            <p:spPr>
              <a:xfrm rot="5400000">
                <a:off x="7499100" y="5842710"/>
                <a:ext cx="308177" cy="6582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  <p:pic>
          <p:nvPicPr>
            <p:cNvPr id="18" name="Picture 1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1869" y="1857364"/>
              <a:ext cx="2428892" cy="248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Лабораторная работа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Тема: «Строение цветка»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844824"/>
            <a:ext cx="3744416" cy="428133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/>
              <a:t>     Цель</a:t>
            </a:r>
            <a:r>
              <a:rPr lang="ru-RU" sz="2800" dirty="0" smtClean="0"/>
              <a:t>: закрепить знания о строении цветка, как органа размножения растений.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/>
              <a:t> </a:t>
            </a:r>
            <a:r>
              <a:rPr lang="ru-RU" sz="2800" dirty="0" smtClean="0"/>
              <a:t>    Оборудование</a:t>
            </a:r>
            <a:r>
              <a:rPr lang="ru-RU" sz="2800" dirty="0" smtClean="0"/>
              <a:t>: муляжи цветов растений.</a:t>
            </a:r>
          </a:p>
          <a:p>
            <a:endParaRPr lang="ru-RU" dirty="0"/>
          </a:p>
        </p:txBody>
      </p:sp>
      <p:pic>
        <p:nvPicPr>
          <p:cNvPr id="6" name="Рисунок 3" descr="img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43525" y="1648619"/>
            <a:ext cx="2647950" cy="4429125"/>
          </a:xfrm>
          <a:prstGeom prst="rect">
            <a:avLst/>
          </a:prstGeom>
          <a:noFill/>
          <a:ln w="28575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Лабораторная работа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55576" y="1600200"/>
            <a:ext cx="7488832" cy="35569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                                       Ход работы:</a:t>
            </a: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Рассмотреть в учебнике строение цветка (страница 135, рисунок 97)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Зарисовать рисунок в тетрадь. Подписать все части цветка.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На муляже цветка, на гербарных экземплярах найти: венчик, лепестки, чашелистики, цветоложе, чашечку, цветоножку. Обратить внимание на то, что цветоложе и чашелистики образуют чашечку, а лепестки образуют венчик </a:t>
            </a:r>
            <a:r>
              <a:rPr lang="ru-RU" sz="2000" dirty="0" smtClean="0"/>
              <a:t> </a:t>
            </a:r>
            <a:r>
              <a:rPr lang="ru-RU" sz="2000" dirty="0"/>
              <a:t>(3 примера)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Подсчитать количество лепестков, чашелистиков, тычинок, пестиков; составить формулу цветка и заполнить таблицу: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5301208"/>
          <a:ext cx="8176993" cy="12962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15911"/>
                <a:gridCol w="1314328"/>
                <a:gridCol w="1315911"/>
                <a:gridCol w="1314329"/>
                <a:gridCol w="1315911"/>
                <a:gridCol w="1600603"/>
              </a:tblGrid>
              <a:tr h="684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растения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чашелистик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лепестков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тычинок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пестиков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Формула цветка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12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Итог урока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Цветок – орган семенного размножения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Цветок состоит их цветоложа, околоцветника, пестика и тычинок. Околоцветник бывает простым и двойным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Лепестки </a:t>
            </a:r>
            <a:r>
              <a:rPr lang="ru-RU" sz="2600" dirty="0">
                <a:solidFill>
                  <a:schemeClr val="bg1"/>
                </a:solidFill>
              </a:rPr>
              <a:t>цветка образуют венчик, а чашелистики – чашечку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bg1"/>
                </a:solidFill>
              </a:rPr>
              <a:t> Цветки </a:t>
            </a:r>
            <a:r>
              <a:rPr lang="ru-RU" sz="2600" dirty="0">
                <a:solidFill>
                  <a:schemeClr val="bg1"/>
                </a:solidFill>
              </a:rPr>
              <a:t>бывают однополые (содержат и пестики и тычинки) и раздельнополые (содержат только тычинки или только пестики)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Растения </a:t>
            </a:r>
            <a:r>
              <a:rPr lang="ru-RU" sz="2600" dirty="0">
                <a:solidFill>
                  <a:schemeClr val="bg1"/>
                </a:solidFill>
              </a:rPr>
              <a:t>на которых развиваются и тычиночные и пестичные цветки, называется однодомным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Растения на которых цветут только пестичные или только тычиночные цветы, называется двудомным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49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Домашнее задание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248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 smtClean="0"/>
              <a:t> </a:t>
            </a:r>
            <a:r>
              <a:rPr lang="ru-RU" sz="3200" dirty="0" smtClean="0"/>
              <a:t>     </a:t>
            </a:r>
            <a:r>
              <a:rPr lang="ru-RU" sz="3200" dirty="0" smtClean="0">
                <a:solidFill>
                  <a:schemeClr val="bg1"/>
                </a:solidFill>
              </a:rPr>
              <a:t>1. </a:t>
            </a:r>
            <a:r>
              <a:rPr lang="ru-RU" sz="3200" dirty="0" smtClean="0">
                <a:solidFill>
                  <a:schemeClr val="bg1"/>
                </a:solidFill>
              </a:rPr>
              <a:t>Изучить </a:t>
            </a:r>
            <a:r>
              <a:rPr lang="ru-RU" sz="3200" dirty="0">
                <a:solidFill>
                  <a:schemeClr val="bg1"/>
                </a:solidFill>
              </a:rPr>
              <a:t>п. 28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    2. Оформить </a:t>
            </a:r>
            <a:r>
              <a:rPr lang="ru-RU" sz="3200" dirty="0">
                <a:solidFill>
                  <a:schemeClr val="bg1"/>
                </a:solidFill>
              </a:rPr>
              <a:t>лабораторную работу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    3. Подготовить </a:t>
            </a:r>
            <a:r>
              <a:rPr lang="ru-RU" sz="3200" dirty="0">
                <a:solidFill>
                  <a:schemeClr val="bg1"/>
                </a:solidFill>
              </a:rPr>
              <a:t>сообщение об удивительных цветках (цветки раффлезии, орхидей, </a:t>
            </a:r>
            <a:r>
              <a:rPr lang="ru-RU" sz="3200" dirty="0" err="1">
                <a:solidFill>
                  <a:schemeClr val="bg1"/>
                </a:solidFill>
              </a:rPr>
              <a:t>аморфофалуса</a:t>
            </a:r>
            <a:r>
              <a:rPr lang="ru-RU" sz="3200" dirty="0">
                <a:solidFill>
                  <a:schemeClr val="bg1"/>
                </a:solidFill>
              </a:rPr>
              <a:t>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ртин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6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143000"/>
            <a:ext cx="5544616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28625" y="2286000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2071688"/>
            <a:ext cx="571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500062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00750" y="1500188"/>
            <a:ext cx="642938" cy="1500187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1928813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7839" y="1948905"/>
            <a:ext cx="785813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99792" y="1484784"/>
            <a:ext cx="1428750" cy="365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83768" y="2564904"/>
            <a:ext cx="1357313" cy="714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64088" y="5085184"/>
            <a:ext cx="928687" cy="2857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95936" y="5445224"/>
            <a:ext cx="642938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286000" y="3571875"/>
            <a:ext cx="1785938" cy="1428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1563" cy="1428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072063"/>
            <a:ext cx="714375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642938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428875"/>
            <a:ext cx="57150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1571625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500062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57813" y="3429000"/>
            <a:ext cx="714375" cy="1079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851920" y="2636912"/>
            <a:ext cx="357187" cy="2857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500188" y="1071563"/>
            <a:ext cx="200025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рыльце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Gautami" panose="02000500000000000000" pitchFamily="2"/>
              </a:rPr>
              <a:t/>
            </a:r>
            <a:br>
              <a:rPr lang="ru-RU" dirty="0" smtClean="0">
                <a:cs typeface="Gautami" panose="02000500000000000000" pitchFamily="2"/>
              </a:rPr>
            </a:br>
            <a:endParaRPr lang="ru-RU" dirty="0">
              <a:cs typeface="Gautami" panose="02000500000000000000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4888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 урока: Сформировать понятие о строении цветка , функциях , и значении в природе.</a:t>
            </a:r>
          </a:p>
          <a:p>
            <a:endParaRPr lang="ru-RU" sz="2800" dirty="0" smtClean="0"/>
          </a:p>
          <a:p>
            <a:r>
              <a:rPr lang="ru-RU" sz="2800" dirty="0" smtClean="0"/>
              <a:t>Задачи:</a:t>
            </a:r>
          </a:p>
          <a:p>
            <a:r>
              <a:rPr lang="ru-RU" sz="2800" dirty="0" smtClean="0"/>
              <a:t>1</a:t>
            </a:r>
            <a:r>
              <a:rPr lang="ru-RU" sz="2800" dirty="0" smtClean="0"/>
              <a:t>. Расширить </a:t>
            </a:r>
            <a:r>
              <a:rPr lang="ru-RU" sz="2800" dirty="0" smtClean="0"/>
              <a:t>кругозор знаний у учащихся о строении цветка.</a:t>
            </a:r>
          </a:p>
          <a:p>
            <a:r>
              <a:rPr lang="ru-RU" sz="2800" dirty="0" smtClean="0"/>
              <a:t>2</a:t>
            </a:r>
            <a:r>
              <a:rPr lang="ru-RU" sz="2800" dirty="0" smtClean="0"/>
              <a:t>. Закрепить </a:t>
            </a:r>
            <a:r>
              <a:rPr lang="ru-RU" sz="2800" dirty="0" smtClean="0"/>
              <a:t>знания об основных частях цветка, и функциях.</a:t>
            </a:r>
          </a:p>
          <a:p>
            <a:r>
              <a:rPr lang="ru-RU" sz="2800" dirty="0" smtClean="0"/>
              <a:t>3</a:t>
            </a:r>
            <a:r>
              <a:rPr lang="ru-RU" sz="2800" dirty="0" smtClean="0"/>
              <a:t>. Выработать </a:t>
            </a:r>
            <a:r>
              <a:rPr lang="ru-RU" sz="2800" dirty="0" smtClean="0"/>
              <a:t>логическое мышление о биологическом значении цветка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33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143000"/>
            <a:ext cx="5465762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25" y="1143000"/>
            <a:ext cx="5715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2286000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500062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00750" y="1500188"/>
            <a:ext cx="642938" cy="1500187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1928813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7839" y="1948905"/>
            <a:ext cx="785813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699792" y="1465263"/>
            <a:ext cx="1443583" cy="195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28875" y="2500313"/>
            <a:ext cx="1357313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57813" y="5143500"/>
            <a:ext cx="928687" cy="2857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95936" y="5445224"/>
            <a:ext cx="642938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286000" y="3571875"/>
            <a:ext cx="1785938" cy="1428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1563" cy="1428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072063"/>
            <a:ext cx="714375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642938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428875"/>
            <a:ext cx="57150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1571625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500062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57813" y="3429000"/>
            <a:ext cx="714375" cy="1079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86188" y="2571750"/>
            <a:ext cx="357187" cy="2857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714500" y="2071688"/>
            <a:ext cx="2071688" cy="642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столбик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143000"/>
            <a:ext cx="5465762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25" y="1143000"/>
            <a:ext cx="5715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2286000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2071688"/>
            <a:ext cx="571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00750" y="1500188"/>
            <a:ext cx="642938" cy="1500187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1928813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9675" y="1820863"/>
            <a:ext cx="785813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25" y="1428750"/>
            <a:ext cx="1428750" cy="3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28875" y="2500313"/>
            <a:ext cx="1357313" cy="714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92080" y="5085184"/>
            <a:ext cx="9286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95936" y="5373216"/>
            <a:ext cx="64293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286000" y="3571875"/>
            <a:ext cx="1785938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1563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072063"/>
            <a:ext cx="714375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642938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428875"/>
            <a:ext cx="57150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1571625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500062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57813" y="3429000"/>
            <a:ext cx="714375" cy="107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86188" y="2571750"/>
            <a:ext cx="3571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1857375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завязь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071563"/>
            <a:ext cx="5465762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25" y="1143000"/>
            <a:ext cx="5715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2071688"/>
            <a:ext cx="571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500062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12160" y="1484784"/>
            <a:ext cx="642938" cy="1424756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1928813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9675" y="1820863"/>
            <a:ext cx="785813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25" y="1428750"/>
            <a:ext cx="1428750" cy="3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28875" y="2500313"/>
            <a:ext cx="1357313" cy="714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64088" y="5085184"/>
            <a:ext cx="9286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95936" y="5373216"/>
            <a:ext cx="64293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339752" y="3573016"/>
            <a:ext cx="1732186" cy="1417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6697" cy="7999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072063"/>
            <a:ext cx="714375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642938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428875"/>
            <a:ext cx="57150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1571625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500062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57813" y="3429000"/>
            <a:ext cx="714375" cy="107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86188" y="2571750"/>
            <a:ext cx="3571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0" y="2132856"/>
            <a:ext cx="1403649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пестик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071563"/>
            <a:ext cx="5465762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25" y="1143000"/>
            <a:ext cx="5715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2286000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2071688"/>
            <a:ext cx="571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500062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00750" y="1500188"/>
            <a:ext cx="642938" cy="1500187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208" y="2132856"/>
            <a:ext cx="5715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9675" y="1820863"/>
            <a:ext cx="785813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25" y="1428750"/>
            <a:ext cx="1428750" cy="3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28875" y="2500313"/>
            <a:ext cx="1357313" cy="714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64088" y="5085184"/>
            <a:ext cx="1008112" cy="2880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95936" y="5373216"/>
            <a:ext cx="64293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0" idx="3"/>
          </p:cNvCxnSpPr>
          <p:nvPr/>
        </p:nvCxnSpPr>
        <p:spPr>
          <a:xfrm flipH="1" flipV="1">
            <a:off x="2286000" y="3464719"/>
            <a:ext cx="1785938" cy="2500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6697" cy="7999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072063"/>
            <a:ext cx="714375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642938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428875"/>
            <a:ext cx="57150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6136" y="1484784"/>
            <a:ext cx="200025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пыльник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500062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57813" y="3429000"/>
            <a:ext cx="714375" cy="107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86188" y="2571750"/>
            <a:ext cx="3571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071563"/>
            <a:ext cx="5465762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25" y="1143000"/>
            <a:ext cx="571500" cy="623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2286000"/>
            <a:ext cx="500063" cy="623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2071687"/>
            <a:ext cx="571500" cy="7126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500062" cy="6235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00750" y="1500188"/>
            <a:ext cx="642938" cy="1500187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1928813"/>
            <a:ext cx="571500" cy="6235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9675" y="1820863"/>
            <a:ext cx="785813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25" y="1428750"/>
            <a:ext cx="1428750" cy="3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28875" y="2500313"/>
            <a:ext cx="1357313" cy="714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57813" y="5143500"/>
            <a:ext cx="1014387" cy="2297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95936" y="5373216"/>
            <a:ext cx="64293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286000" y="3571875"/>
            <a:ext cx="1785938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1563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072063"/>
            <a:ext cx="714375" cy="6235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642938" cy="6235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500312"/>
            <a:ext cx="3071812" cy="7126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тычиночная нить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1571625"/>
            <a:ext cx="500063" cy="623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571500" cy="6235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500062" cy="623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57813" y="3429000"/>
            <a:ext cx="714375" cy="107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86188" y="2571750"/>
            <a:ext cx="3571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071563"/>
            <a:ext cx="5465762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25" y="1143000"/>
            <a:ext cx="5715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2286000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2071688"/>
            <a:ext cx="571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500062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00750" y="1500188"/>
            <a:ext cx="642938" cy="1500187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1928813"/>
            <a:ext cx="2000250" cy="642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тычинка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9675" y="1820863"/>
            <a:ext cx="785813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25" y="1428750"/>
            <a:ext cx="1428750" cy="3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28875" y="2500313"/>
            <a:ext cx="1357313" cy="714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36096" y="5085184"/>
            <a:ext cx="9286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95936" y="5373216"/>
            <a:ext cx="64293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286000" y="3571875"/>
            <a:ext cx="1785938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1563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072063"/>
            <a:ext cx="714375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642938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428875"/>
            <a:ext cx="57150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1571625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500062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57813" y="3429000"/>
            <a:ext cx="714375" cy="107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86188" y="2571750"/>
            <a:ext cx="3571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071563"/>
            <a:ext cx="54657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25" y="1143000"/>
            <a:ext cx="5715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2286000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2071688"/>
            <a:ext cx="571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500062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00750" y="1500188"/>
            <a:ext cx="642938" cy="1500187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1928813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9675" y="1820863"/>
            <a:ext cx="785813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25" y="1428750"/>
            <a:ext cx="1428750" cy="3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28875" y="2500313"/>
            <a:ext cx="1357313" cy="714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57813" y="5143500"/>
            <a:ext cx="9286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00500" y="5500688"/>
            <a:ext cx="64293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286000" y="3571875"/>
            <a:ext cx="1785938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1563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072063"/>
            <a:ext cx="714375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642938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428875"/>
            <a:ext cx="57150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1571625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500062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57813" y="3429000"/>
            <a:ext cx="714375" cy="107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86188" y="2571750"/>
            <a:ext cx="3571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200025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лепестки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9324528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071563"/>
            <a:ext cx="54657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25" y="1143000"/>
            <a:ext cx="5715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2286000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2071688"/>
            <a:ext cx="571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500062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00750" y="1500188"/>
            <a:ext cx="642938" cy="1500187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1928813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7839" y="1876897"/>
            <a:ext cx="785813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25" y="1428750"/>
            <a:ext cx="1428750" cy="3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28875" y="2500313"/>
            <a:ext cx="1357313" cy="714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57813" y="5143500"/>
            <a:ext cx="9286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00500" y="5500688"/>
            <a:ext cx="64293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286000" y="3571875"/>
            <a:ext cx="1785938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1563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072063"/>
            <a:ext cx="714375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642938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428875"/>
            <a:ext cx="57150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1571625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2357437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цветоложе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57813" y="3429000"/>
            <a:ext cx="714375" cy="107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86188" y="2571750"/>
            <a:ext cx="3571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071563"/>
            <a:ext cx="54657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25" y="1143000"/>
            <a:ext cx="5715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2286000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2071688"/>
            <a:ext cx="571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500062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00750" y="1500188"/>
            <a:ext cx="642938" cy="1500187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1928813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7839" y="1876897"/>
            <a:ext cx="785813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99792" y="1412776"/>
            <a:ext cx="1428750" cy="3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28875" y="2500313"/>
            <a:ext cx="1357313" cy="714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57813" y="5143500"/>
            <a:ext cx="9286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00500" y="5500688"/>
            <a:ext cx="64293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286000" y="3571875"/>
            <a:ext cx="1785938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1563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214938"/>
            <a:ext cx="714375" cy="500062"/>
          </a:xfrm>
          <a:prstGeom prst="roundRect">
            <a:avLst/>
          </a:prstGeom>
          <a:solidFill>
            <a:srgbClr val="B9FF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3071813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цветоножка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428875"/>
            <a:ext cx="57150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1571625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500062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292080" y="3429000"/>
            <a:ext cx="714375" cy="107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86188" y="2571750"/>
            <a:ext cx="3571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Рисунок 2" descr="flow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071563"/>
            <a:ext cx="5465762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25" y="1143000"/>
            <a:ext cx="5715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2286000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28688" y="1143000"/>
            <a:ext cx="1285875" cy="278606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2071688"/>
            <a:ext cx="571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38" y="3214688"/>
            <a:ext cx="500062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188640"/>
            <a:ext cx="6429375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6000750" y="1500188"/>
            <a:ext cx="642938" cy="1500187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1928813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877272"/>
            <a:ext cx="6572250" cy="78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Проверка знаний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749675" y="1820863"/>
            <a:ext cx="785813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25" y="1428750"/>
            <a:ext cx="1428750" cy="3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28875" y="2500313"/>
            <a:ext cx="1357313" cy="714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57813" y="5143500"/>
            <a:ext cx="9286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00500" y="5500688"/>
            <a:ext cx="64293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286000" y="3571875"/>
            <a:ext cx="1785938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0" y="2643188"/>
            <a:ext cx="357188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2000250"/>
            <a:ext cx="3571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43375" y="4429125"/>
            <a:ext cx="1071563" cy="142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00750" y="5072063"/>
            <a:ext cx="2357438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чашелистик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214938"/>
            <a:ext cx="642938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63" y="2428875"/>
            <a:ext cx="57150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1571625"/>
            <a:ext cx="500063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29250" y="3429000"/>
            <a:ext cx="714375" cy="10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61025" y="3768726"/>
            <a:ext cx="465137" cy="2143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00750" y="3214688"/>
            <a:ext cx="571500" cy="50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2063" y="4286250"/>
            <a:ext cx="500062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57813" y="3429000"/>
            <a:ext cx="714375" cy="107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86188" y="2571750"/>
            <a:ext cx="357187" cy="285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роматовле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9795">
            <a:off x="236271" y="285601"/>
            <a:ext cx="3402393" cy="29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Ирина\Мои документы\Мои рисунки\биология, экология\Растения\цветок\гербер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9046">
            <a:off x="5430766" y="238351"/>
            <a:ext cx="33306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G_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3852">
            <a:off x="490193" y="3633347"/>
            <a:ext cx="3339480" cy="279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2202">
            <a:off x="5282221" y="3667403"/>
            <a:ext cx="3491880" cy="287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Z:\Бывшева АИ\картинки\фото цветка.jpe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689847" cy="3102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89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/>
              <a:t>  </a:t>
            </a:r>
            <a:r>
              <a:rPr lang="ru-RU" b="1" dirty="0" smtClean="0"/>
              <a:t>Учебник: </a:t>
            </a:r>
            <a:r>
              <a:rPr lang="ru-RU" dirty="0" smtClean="0"/>
              <a:t>Биология. Бактерии, грибы, растения. 6 класс: учебник  </a:t>
            </a:r>
            <a:r>
              <a:rPr lang="ru-RU" dirty="0" smtClean="0"/>
              <a:t>  для </a:t>
            </a:r>
            <a:r>
              <a:rPr lang="ru-RU" dirty="0" smtClean="0"/>
              <a:t>общеобразовательных учреждений/  В.В. Пасечник. – М.: Дрофа, 2011г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dirty="0" smtClean="0"/>
              <a:t>Тетрадь для оценки качества знаний по биологии к учебнику В.В. Пасечника «Биология. Бактерии, грибы, растения»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dirty="0" smtClean="0"/>
              <a:t>В.В. Пасечник Тематическое и поурочное планирование к учебнику «Дрофа» 2006г</a:t>
            </a:r>
            <a:r>
              <a:rPr lang="ru-RU" i="1" dirty="0" smtClean="0"/>
              <a:t>Уроки биологии Кирилла и </a:t>
            </a:r>
            <a:r>
              <a:rPr lang="ru-RU" i="1" dirty="0" err="1" smtClean="0"/>
              <a:t>Мефодия</a:t>
            </a:r>
            <a:r>
              <a:rPr lang="ru-RU" i="1" dirty="0" smtClean="0"/>
              <a:t>. Растения. Бактерии. Грибы. 6 </a:t>
            </a:r>
            <a:r>
              <a:rPr lang="ru-RU" i="1" dirty="0" err="1" smtClean="0"/>
              <a:t>кл</a:t>
            </a:r>
            <a:r>
              <a:rPr lang="ru-RU" i="1" dirty="0" smtClean="0"/>
              <a:t>.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i="1" dirty="0" smtClean="0"/>
              <a:t>CD-</a:t>
            </a:r>
            <a:r>
              <a:rPr lang="ru-RU" i="1" dirty="0" smtClean="0"/>
              <a:t>диск.  Уроки биологии Кирилла и </a:t>
            </a:r>
            <a:r>
              <a:rPr lang="ru-RU" i="1" dirty="0" err="1" smtClean="0"/>
              <a:t>Мефодия</a:t>
            </a:r>
            <a:r>
              <a:rPr lang="ru-RU" i="1" dirty="0" smtClean="0"/>
              <a:t>. Растения. Бактерии. Грибы. 6 </a:t>
            </a:r>
            <a:r>
              <a:rPr lang="ru-RU" i="1" dirty="0" err="1" smtClean="0"/>
              <a:t>кл</a:t>
            </a:r>
            <a:r>
              <a:rPr lang="ru-RU" i="1" dirty="0" smtClean="0"/>
              <a:t>.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dirty="0" smtClean="0"/>
              <a:t>Цветки: васильки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http://zartnm.narod.ru/flowers/vasilek.jpg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dirty="0" smtClean="0"/>
              <a:t>Цветки: дурман  </a:t>
            </a:r>
            <a:r>
              <a:rPr lang="en-US" dirty="0" smtClean="0">
                <a:hlinkClick r:id="rId3"/>
              </a:rPr>
              <a:t>http://mmseeds.hypermart.net/seeds/yellowdatura-b.jpg</a:t>
            </a:r>
            <a:endParaRPr lang="ru-RU" dirty="0" smtClean="0"/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dirty="0" smtClean="0"/>
              <a:t>Гербера </a:t>
            </a:r>
            <a:r>
              <a:rPr lang="en-US" dirty="0" smtClean="0">
                <a:hlinkClick r:id="rId4"/>
              </a:rPr>
              <a:t>http://www.maliburoses.ro/images/big/floritaiate/pics0012.JPG</a:t>
            </a:r>
            <a:endParaRPr lang="ru-RU" dirty="0" smtClean="0"/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dirty="0" smtClean="0"/>
              <a:t>Пассифлора </a:t>
            </a:r>
            <a:r>
              <a:rPr lang="en-US" dirty="0" smtClean="0">
                <a:hlinkClick r:id="rId5"/>
              </a:rPr>
              <a:t>http://minikkelebek.files.wordpress.com/2008/04/passiflore_passiflora-caerulea-_fleur-de-la-passion.jpg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1200"/>
            <a:ext cx="8229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Бывшева АИ\картинки\какие бывают цв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67" y="-69875"/>
            <a:ext cx="9237167" cy="692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67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5976664" cy="5616664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Цветок - 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это видоизмененный укороченный 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побег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служащий для семенного размножения. </a:t>
            </a:r>
          </a:p>
          <a:p>
            <a:endParaRPr lang="ru-RU" dirty="0"/>
          </a:p>
        </p:txBody>
      </p:sp>
      <p:pic>
        <p:nvPicPr>
          <p:cNvPr id="4" name="Рисунок 3" descr="Sorbus_aucuparia_kpjas_19082005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2996952"/>
            <a:ext cx="4320480" cy="3580683"/>
          </a:xfrm>
          <a:prstGeom prst="ellipse">
            <a:avLst/>
          </a:prstGeom>
        </p:spPr>
      </p:pic>
      <p:pic>
        <p:nvPicPr>
          <p:cNvPr id="5" name="Рисунок 4" descr="Безимени-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130311">
            <a:off x="4932040" y="1700808"/>
            <a:ext cx="4006513" cy="32241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Z:\Бывшева АИ\картинки\строение цветка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0312" y="6381328"/>
            <a:ext cx="1763688" cy="4766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4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цветка</a:t>
            </a:r>
            <a:endParaRPr lang="ru-RU" dirty="0"/>
          </a:p>
        </p:txBody>
      </p:sp>
      <p:pic>
        <p:nvPicPr>
          <p:cNvPr id="1028" name="Picture 4" descr="http://festival.1september.ru/articles/593527/presentation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55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Околоцветник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507288" cy="17282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Околоцветник бывает: простым (когда имеет только чашелистик, или лепестки венчика.) Околоцветник бывает </a:t>
            </a:r>
            <a:r>
              <a:rPr lang="ru-RU" dirty="0" smtClean="0"/>
              <a:t>двойным (когда </a:t>
            </a:r>
            <a:r>
              <a:rPr lang="ru-RU" dirty="0" smtClean="0"/>
              <a:t>имеет и чашечку и венчик).</a:t>
            </a:r>
          </a:p>
          <a:p>
            <a:r>
              <a:rPr lang="ru-RU" dirty="0" smtClean="0"/>
              <a:t>Голый цветок не </a:t>
            </a:r>
            <a:r>
              <a:rPr lang="ru-RU" dirty="0" smtClean="0"/>
              <a:t>имеет ни </a:t>
            </a:r>
            <a:r>
              <a:rPr lang="ru-RU" dirty="0" smtClean="0"/>
              <a:t>чашечки, ни венчика.</a:t>
            </a:r>
            <a:endParaRPr lang="ru-RU" dirty="0"/>
          </a:p>
        </p:txBody>
      </p:sp>
      <p:pic>
        <p:nvPicPr>
          <p:cNvPr id="10242" name="Picture 2" descr="Z:\Бывшева АИ\картинки\типы околоцветников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12568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76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Строение цветка. Околоцветник.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/>
              <a:t>Если цветки не имеют околоцветника, то их называют </a:t>
            </a:r>
            <a:r>
              <a:rPr lang="ru-RU" sz="2800" b="1" dirty="0" smtClean="0"/>
              <a:t>голыми.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Calibri" pitchFamily="34" charset="0"/>
              </a:rPr>
              <a:t>Если через листочки околоцветника можно провести несколько плоскостей симметрии, то такие цветки называют </a:t>
            </a:r>
            <a:r>
              <a:rPr lang="ru-RU" sz="2400" b="1" dirty="0" smtClean="0">
                <a:latin typeface="Calibri" pitchFamily="34" charset="0"/>
              </a:rPr>
              <a:t>правильными</a:t>
            </a:r>
            <a:r>
              <a:rPr lang="ru-RU" sz="2400" dirty="0" smtClean="0">
                <a:latin typeface="Calibri" pitchFamily="34" charset="0"/>
              </a:rPr>
              <a:t> </a:t>
            </a:r>
          </a:p>
          <a:p>
            <a:endParaRPr lang="ru-RU" dirty="0"/>
          </a:p>
        </p:txBody>
      </p: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1187624" y="3645024"/>
            <a:ext cx="2552607" cy="2530791"/>
            <a:chOff x="1550236" y="2112508"/>
            <a:chExt cx="3980350" cy="3539108"/>
          </a:xfrm>
        </p:grpSpPr>
        <p:pic>
          <p:nvPicPr>
            <p:cNvPr id="8" name="Рисунок 4" descr="йй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D9DBD8"/>
                </a:clrFrom>
                <a:clrTo>
                  <a:srgbClr val="D9DBD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0236" y="2112508"/>
              <a:ext cx="1536903" cy="353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3009928" y="3421574"/>
              <a:ext cx="2520658" cy="863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solidFill>
                    <a:schemeClr val="tx1"/>
                  </a:solidFill>
                </a:rPr>
                <a:t>Цветок ивы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2375693" cy="237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flipH="1" flipV="1">
            <a:off x="6228184" y="4149080"/>
            <a:ext cx="936105" cy="20162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012160" y="4365104"/>
            <a:ext cx="1372715" cy="178365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796136" y="5157192"/>
            <a:ext cx="1840260" cy="1417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431</TotalTime>
  <Words>794</Words>
  <Application>Microsoft Office PowerPoint</Application>
  <PresentationFormat>Экран (4:3)</PresentationFormat>
  <Paragraphs>234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Тема урока: «Строение цветка»  </vt:lpstr>
      <vt:lpstr> </vt:lpstr>
      <vt:lpstr>Слайд 3</vt:lpstr>
      <vt:lpstr>Слайд 4</vt:lpstr>
      <vt:lpstr>Слайд 5</vt:lpstr>
      <vt:lpstr>Слайд 6</vt:lpstr>
      <vt:lpstr>Строение цветка</vt:lpstr>
      <vt:lpstr>Околоцветник</vt:lpstr>
      <vt:lpstr>Строение цветка. Околоцветник.</vt:lpstr>
      <vt:lpstr>Строение цветка. Околоцветник.</vt:lpstr>
      <vt:lpstr>Строение цветка. </vt:lpstr>
      <vt:lpstr>Виды растений</vt:lpstr>
      <vt:lpstr>Формулы цветка</vt:lpstr>
      <vt:lpstr>Лабораторная работа Тема: «Строение цветка»</vt:lpstr>
      <vt:lpstr>Лабораторная работа</vt:lpstr>
      <vt:lpstr>Итог урока</vt:lpstr>
      <vt:lpstr>Домашнее задание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Источники</vt:lpstr>
    </vt:vector>
  </TitlesOfParts>
  <Company>RCOKOiIT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на тему:</dc:title>
  <dc:creator>13.36.22</dc:creator>
  <cp:lastModifiedBy>Учитель</cp:lastModifiedBy>
  <cp:revision>42</cp:revision>
  <dcterms:created xsi:type="dcterms:W3CDTF">2014-02-11T12:55:38Z</dcterms:created>
  <dcterms:modified xsi:type="dcterms:W3CDTF">2014-02-25T09:56:18Z</dcterms:modified>
</cp:coreProperties>
</file>