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67" r:id="rId2"/>
    <p:sldId id="256" r:id="rId3"/>
    <p:sldId id="257" r:id="rId4"/>
    <p:sldId id="258" r:id="rId5"/>
    <p:sldId id="259" r:id="rId6"/>
    <p:sldId id="260" r:id="rId7"/>
    <p:sldId id="261" r:id="rId8"/>
    <p:sldId id="262" r:id="rId9"/>
    <p:sldId id="263" r:id="rId10"/>
    <p:sldId id="264" r:id="rId11"/>
    <p:sldId id="265" r:id="rId12"/>
    <p:sldId id="266"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sorterViewPr>
    <p:cViewPr>
      <p:scale>
        <a:sx n="100" d="100"/>
        <a:sy n="100" d="100"/>
      </p:scale>
      <p:origin x="0" y="255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ru-RU" smtClean="0"/>
              <a:t>Образец заголовка</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08B08B54-44EE-4F2D-B79F-838281F97BD3}" type="datetimeFigureOut">
              <a:rPr lang="ru-RU" smtClean="0"/>
              <a:pPr/>
              <a:t>02.07.2013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19D968B-A9E3-48EC-97C6-27AF4EF261D2}"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08B08B54-44EE-4F2D-B79F-838281F97BD3}" type="datetimeFigureOut">
              <a:rPr lang="ru-RU" smtClean="0"/>
              <a:pPr/>
              <a:t>02.07.2013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19D968B-A9E3-48EC-97C6-27AF4EF261D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08B08B54-44EE-4F2D-B79F-838281F97BD3}" type="datetimeFigureOut">
              <a:rPr lang="ru-RU" smtClean="0"/>
              <a:pPr/>
              <a:t>02.07.2013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19D968B-A9E3-48EC-97C6-27AF4EF261D2}"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 y="533400"/>
            <a:ext cx="76962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762000" y="1905000"/>
            <a:ext cx="3771900" cy="40386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86300" y="1905000"/>
            <a:ext cx="3771900" cy="40386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150B496C-22D9-41EF-BC41-6861F11C0F29}" type="slidenum">
              <a:rPr lang="ru-RU"/>
              <a:pPr>
                <a:defRPr/>
              </a:pPr>
              <a:t>‹#›</a:t>
            </a:fld>
            <a:endParaRPr lang="ru-RU"/>
          </a:p>
        </p:txBody>
      </p:sp>
    </p:spTree>
    <p:extLst>
      <p:ext uri="{BB962C8B-B14F-4D97-AF65-F5344CB8AC3E}">
        <p14:creationId xmlns:p14="http://schemas.microsoft.com/office/powerpoint/2010/main" val="359926735"/>
      </p:ext>
    </p:extLst>
  </p:cSld>
  <p:clrMapOvr>
    <a:masterClrMapping/>
  </p:clrMapOvr>
  <p:transition>
    <p:newsflash/>
    <p:sndAc>
      <p:stSnd>
        <p:snd r:embed="rId1" name="chimes.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8B08B54-44EE-4F2D-B79F-838281F97BD3}" type="datetimeFigureOut">
              <a:rPr lang="ru-RU" smtClean="0"/>
              <a:pPr/>
              <a:t>02.07.2013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19D968B-A9E3-48EC-97C6-27AF4EF261D2}"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mtClean="0"/>
              <a:t>Образец заголовка</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smtClean="0"/>
              <a:t>Образец текста</a:t>
            </a:r>
          </a:p>
        </p:txBody>
      </p:sp>
      <p:sp>
        <p:nvSpPr>
          <p:cNvPr id="4" name="Date Placeholder 3"/>
          <p:cNvSpPr>
            <a:spLocks noGrp="1"/>
          </p:cNvSpPr>
          <p:nvPr>
            <p:ph type="dt" sz="half" idx="10"/>
          </p:nvPr>
        </p:nvSpPr>
        <p:spPr/>
        <p:txBody>
          <a:bodyPr/>
          <a:lstStyle/>
          <a:p>
            <a:fld id="{08B08B54-44EE-4F2D-B79F-838281F97BD3}" type="datetimeFigureOut">
              <a:rPr lang="ru-RU" smtClean="0"/>
              <a:pPr/>
              <a:t>02.07.2013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19D968B-A9E3-48EC-97C6-27AF4EF261D2}"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8B08B54-44EE-4F2D-B79F-838281F97BD3}" type="datetimeFigureOut">
              <a:rPr lang="ru-RU" smtClean="0"/>
              <a:pPr/>
              <a:t>02.07.2013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19D968B-A9E3-48EC-97C6-27AF4EF261D2}"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smtClean="0"/>
              <a:t>Образец текста</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smtClean="0"/>
              <a:t>Образец текста</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8B08B54-44EE-4F2D-B79F-838281F97BD3}" type="datetimeFigureOut">
              <a:rPr lang="ru-RU" smtClean="0"/>
              <a:pPr/>
              <a:t>02.07.2013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19D968B-A9E3-48EC-97C6-27AF4EF261D2}"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08B08B54-44EE-4F2D-B79F-838281F97BD3}" type="datetimeFigureOut">
              <a:rPr lang="ru-RU" smtClean="0"/>
              <a:pPr/>
              <a:t>02.07.2013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19D968B-A9E3-48EC-97C6-27AF4EF261D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B08B54-44EE-4F2D-B79F-838281F97BD3}" type="datetimeFigureOut">
              <a:rPr lang="ru-RU" smtClean="0"/>
              <a:pPr/>
              <a:t>02.07.2013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19D968B-A9E3-48EC-97C6-27AF4EF261D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mtClean="0"/>
              <a:t>Образец заголовка</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ru-RU" smtClean="0"/>
              <a:t>Образец текста</a:t>
            </a:r>
          </a:p>
        </p:txBody>
      </p:sp>
      <p:sp>
        <p:nvSpPr>
          <p:cNvPr id="5" name="Date Placeholder 4"/>
          <p:cNvSpPr>
            <a:spLocks noGrp="1"/>
          </p:cNvSpPr>
          <p:nvPr>
            <p:ph type="dt" sz="half" idx="10"/>
          </p:nvPr>
        </p:nvSpPr>
        <p:spPr/>
        <p:txBody>
          <a:bodyPr/>
          <a:lstStyle/>
          <a:p>
            <a:fld id="{08B08B54-44EE-4F2D-B79F-838281F97BD3}" type="datetimeFigureOut">
              <a:rPr lang="ru-RU" smtClean="0"/>
              <a:pPr/>
              <a:t>02.07.2013</a:t>
            </a:fld>
            <a:endParaRPr lang="ru-RU"/>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ru-RU"/>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219D968B-A9E3-48EC-97C6-27AF4EF261D2}"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ru-RU" smtClean="0"/>
              <a:t>Вставка рисунка</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8B08B54-44EE-4F2D-B79F-838281F97BD3}" type="datetimeFigureOut">
              <a:rPr lang="ru-RU" smtClean="0"/>
              <a:pPr/>
              <a:t>02.07.2013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19D968B-A9E3-48EC-97C6-27AF4EF261D2}"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08B08B54-44EE-4F2D-B79F-838281F97BD3}" type="datetimeFigureOut">
              <a:rPr lang="ru-RU" smtClean="0"/>
              <a:pPr/>
              <a:t>02.07.2013</a:t>
            </a:fld>
            <a:endParaRPr lang="ru-RU"/>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ru-RU"/>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219D968B-A9E3-48EC-97C6-27AF4EF261D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1.wmf"/><Relationship Id="rId7" Type="http://schemas.openxmlformats.org/officeDocument/2006/relationships/image" Target="../media/image25.wmf"/><Relationship Id="rId2" Type="http://schemas.openxmlformats.org/officeDocument/2006/relationships/image" Target="../media/image20.wmf"/><Relationship Id="rId1" Type="http://schemas.openxmlformats.org/officeDocument/2006/relationships/slideLayout" Target="../slideLayouts/slideLayout2.xml"/><Relationship Id="rId6" Type="http://schemas.openxmlformats.org/officeDocument/2006/relationships/image" Target="../media/image24.wmf"/><Relationship Id="rId5" Type="http://schemas.openxmlformats.org/officeDocument/2006/relationships/image" Target="../media/image23.wmf"/><Relationship Id="rId4" Type="http://schemas.openxmlformats.org/officeDocument/2006/relationships/image" Target="../media/image22.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35696" y="764704"/>
            <a:ext cx="6984776" cy="2308324"/>
          </a:xfrm>
          <a:prstGeom prst="rect">
            <a:avLst/>
          </a:prstGeom>
          <a:noFill/>
        </p:spPr>
        <p:txBody>
          <a:bodyPr wrap="square" rtlCol="0">
            <a:spAutoFit/>
          </a:bodyPr>
          <a:lstStyle/>
          <a:p>
            <a:r>
              <a:rPr lang="ru-RU" sz="3600" dirty="0" smtClean="0"/>
              <a:t>Работа Рыженко Е. В.,</a:t>
            </a:r>
          </a:p>
          <a:p>
            <a:r>
              <a:rPr lang="ru-RU" sz="3600" dirty="0"/>
              <a:t>у</a:t>
            </a:r>
            <a:r>
              <a:rPr lang="ru-RU" sz="3600" dirty="0" smtClean="0"/>
              <a:t>чителя информатики и математики </a:t>
            </a:r>
          </a:p>
          <a:p>
            <a:r>
              <a:rPr lang="ru-RU" sz="3600" dirty="0" smtClean="0"/>
              <a:t>МБОУ г. Астрахани « СОШ № 64»</a:t>
            </a:r>
            <a:endParaRPr lang="ru-RU" sz="3600" dirty="0"/>
          </a:p>
        </p:txBody>
      </p:sp>
    </p:spTree>
    <p:extLst>
      <p:ext uri="{BB962C8B-B14F-4D97-AF65-F5344CB8AC3E}">
        <p14:creationId xmlns:p14="http://schemas.microsoft.com/office/powerpoint/2010/main" val="1605779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767736" y="838925"/>
            <a:ext cx="5061375" cy="1077907"/>
          </a:xfrm>
        </p:spPr>
        <p:txBody>
          <a:bodyPr/>
          <a:lstStyle/>
          <a:p>
            <a:r>
              <a:rPr lang="ru-RU" dirty="0"/>
              <a:t>Вячеслав Владимирович </a:t>
            </a:r>
            <a:r>
              <a:rPr lang="ru-RU" dirty="0" err="1"/>
              <a:t>Атавин</a:t>
            </a:r>
            <a:endParaRPr lang="ru-RU" dirty="0"/>
          </a:p>
        </p:txBody>
      </p:sp>
      <p:sp>
        <p:nvSpPr>
          <p:cNvPr id="5" name="Прямоугольник 4"/>
          <p:cNvSpPr/>
          <p:nvPr/>
        </p:nvSpPr>
        <p:spPr>
          <a:xfrm>
            <a:off x="5076056" y="1916832"/>
            <a:ext cx="3888432" cy="5016758"/>
          </a:xfrm>
          <a:prstGeom prst="rect">
            <a:avLst/>
          </a:prstGeom>
        </p:spPr>
        <p:txBody>
          <a:bodyPr wrap="square">
            <a:spAutoFit/>
          </a:bodyPr>
          <a:lstStyle/>
          <a:p>
            <a:r>
              <a:rPr lang="ru-RU" sz="2000" b="1" dirty="0" smtClean="0"/>
              <a:t>(4 февраля 1967, Красноярск) — советский, российский гандболист. Заслуженный мастер спорта СССР (1988).</a:t>
            </a:r>
          </a:p>
          <a:p>
            <a:r>
              <a:rPr lang="ru-RU" sz="2000" b="1" dirty="0" smtClean="0"/>
              <a:t>Окончил Астраханский институт рыбной промышленности и хозяйства (1990).</a:t>
            </a:r>
          </a:p>
          <a:p>
            <a:r>
              <a:rPr lang="ru-RU" sz="2000" b="1" dirty="0" smtClean="0"/>
              <a:t>Выступал за "Динамо" (Астрахань), "</a:t>
            </a:r>
            <a:r>
              <a:rPr lang="ru-RU" sz="2000" b="1" dirty="0" err="1" smtClean="0"/>
              <a:t>Граноллерс</a:t>
            </a:r>
            <a:r>
              <a:rPr lang="ru-RU" sz="2000" b="1" dirty="0" smtClean="0"/>
              <a:t>" (Испания), с 1997 "Магдебург" (Германия).</a:t>
            </a:r>
          </a:p>
          <a:p>
            <a:r>
              <a:rPr lang="ru-RU" sz="2000" b="1" dirty="0" smtClean="0"/>
              <a:t>В сборную команду СССР входил в 1988—1991, России с сентября 1992.</a:t>
            </a:r>
          </a:p>
          <a:p>
            <a:r>
              <a:rPr lang="ru-RU" sz="2000" b="1" dirty="0" smtClean="0"/>
              <a:t>Чемпион ОИ 1988 (6 игр, 23 мяча)</a:t>
            </a:r>
            <a:endParaRPr lang="ru-RU" sz="2000" b="1"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204864"/>
            <a:ext cx="3016885"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Grp="1" noChangeAspect="1" noChangeArrowheads="1"/>
          </p:cNvPicPr>
          <p:nvPr>
            <p:ph type="pic" sz="quarter" idx="14"/>
          </p:nvPr>
        </p:nvPicPr>
        <p:blipFill>
          <a:blip r:embed="rId3"/>
          <a:srcRect t="14951" b="14951"/>
          <a:stretch>
            <a:fillRect/>
          </a:stretch>
        </p:blipFill>
        <p:spPr bwMode="auto">
          <a:xfrm>
            <a:off x="7513453" y="0"/>
            <a:ext cx="1630547" cy="1571612"/>
          </a:xfrm>
          <a:prstGeom prst="rect">
            <a:avLst/>
          </a:prstGeom>
          <a:noFill/>
          <a:ln w="9525">
            <a:noFill/>
            <a:miter lim="800000"/>
            <a:headEnd/>
            <a:tailEnd/>
          </a:ln>
          <a:effectLst/>
        </p:spPr>
      </p:pic>
    </p:spTree>
    <p:extLst>
      <p:ext uri="{BB962C8B-B14F-4D97-AF65-F5344CB8AC3E}">
        <p14:creationId xmlns:p14="http://schemas.microsoft.com/office/powerpoint/2010/main" val="4103110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1" y="260648"/>
            <a:ext cx="5976664" cy="3528392"/>
          </a:xfrm>
        </p:spPr>
        <p:txBody>
          <a:bodyPr/>
          <a:lstStyle/>
          <a:p>
            <a:r>
              <a:rPr lang="ru-RU" dirty="0"/>
              <a:t> </a:t>
            </a:r>
            <a:r>
              <a:rPr lang="ru-RU" dirty="0" smtClean="0"/>
              <a:t>  </a:t>
            </a:r>
            <a:r>
              <a:rPr lang="ru-RU" sz="2400" dirty="0" smtClean="0"/>
              <a:t>Золото</a:t>
            </a:r>
            <a:r>
              <a:rPr lang="ru-RU" sz="2400" dirty="0"/>
              <a:t>, серебро и бронзу завоевал четырнадцатилетний астраханский </a:t>
            </a:r>
            <a:r>
              <a:rPr lang="ru-RU" sz="2400" u="sng" dirty="0"/>
              <a:t>пловец Валерий </a:t>
            </a:r>
            <a:r>
              <a:rPr lang="ru-RU" sz="2400" u="sng" dirty="0" err="1"/>
              <a:t>Ротанин</a:t>
            </a:r>
            <a:r>
              <a:rPr lang="ru-RU" sz="2400" u="sng" dirty="0"/>
              <a:t> </a:t>
            </a:r>
            <a:r>
              <a:rPr lang="ru-RU" sz="2400" dirty="0"/>
              <a:t>на завершившихся в 2011 году в Афинах Всемирных Летних Специальных Олимпийских Играх для спортсменов с ограниченными возможностями здоровья.</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3406576"/>
            <a:ext cx="3888432" cy="335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3"/>
          <a:srcRect/>
          <a:stretch>
            <a:fillRect/>
          </a:stretch>
        </p:blipFill>
        <p:spPr bwMode="auto">
          <a:xfrm rot="657437">
            <a:off x="276120" y="5109537"/>
            <a:ext cx="1978142" cy="840387"/>
          </a:xfrm>
          <a:prstGeom prst="rect">
            <a:avLst/>
          </a:prstGeom>
          <a:noFill/>
          <a:ln w="9525">
            <a:noFill/>
            <a:miter lim="800000"/>
            <a:headEnd/>
            <a:tailEnd/>
          </a:ln>
          <a:effectLst/>
        </p:spPr>
      </p:pic>
    </p:spTree>
    <p:extLst>
      <p:ext uri="{BB962C8B-B14F-4D97-AF65-F5344CB8AC3E}">
        <p14:creationId xmlns:p14="http://schemas.microsoft.com/office/powerpoint/2010/main" val="31276741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Нам есть кем гордится!!!</a:t>
            </a:r>
            <a:endParaRPr lang="ru-RU" dirty="0"/>
          </a:p>
        </p:txBody>
      </p:sp>
      <p:pic>
        <p:nvPicPr>
          <p:cNvPr id="10242" name="Picture 2" descr="C:\Program Files\Microsoft Office\MEDIA\CAGCAT10\j0183168.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336804">
            <a:off x="521359" y="1000375"/>
            <a:ext cx="1901825" cy="1665287"/>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Program Files\Microsoft Office\MEDIA\CAGCAT10\j0199036.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720" y="3643314"/>
            <a:ext cx="1570776" cy="1730721"/>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C:\Program Files\Microsoft Office\MEDIA\CAGCAT10\j0285698.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6578" y="4143380"/>
            <a:ext cx="1707185" cy="1824228"/>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descr="C:\Program Files\Microsoft Office\MEDIA\CAGCAT10\j0298653.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71934" y="1357298"/>
            <a:ext cx="1781251" cy="105979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C:\Program Files\Microsoft Office\MEDIA\CAGCAT10\j0299763.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57620" y="5143512"/>
            <a:ext cx="1827886" cy="1504188"/>
          </a:xfrm>
          <a:prstGeom prst="rect">
            <a:avLst/>
          </a:prstGeom>
          <a:noFill/>
          <a:extLst>
            <a:ext uri="{909E8E84-426E-40DD-AFC4-6F175D3DCCD1}">
              <a14:hiddenFill xmlns:a14="http://schemas.microsoft.com/office/drawing/2010/main">
                <a:solidFill>
                  <a:srgbClr val="FFFFFF"/>
                </a:solidFill>
              </a14:hiddenFill>
            </a:ext>
          </a:extLst>
        </p:spPr>
      </p:pic>
      <p:pic>
        <p:nvPicPr>
          <p:cNvPr id="10247" name="Picture 7" descr="C:\Program Files\Microsoft Office\MEDIA\CAGCAT10\j0301480.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30535" y="1124744"/>
            <a:ext cx="1798625" cy="13377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8"/>
          <a:srcRect/>
          <a:stretch>
            <a:fillRect/>
          </a:stretch>
        </p:blipFill>
        <p:spPr bwMode="auto">
          <a:xfrm>
            <a:off x="2714612" y="3000372"/>
            <a:ext cx="3187921" cy="1500198"/>
          </a:xfrm>
          <a:prstGeom prst="rect">
            <a:avLst/>
          </a:prstGeom>
          <a:noFill/>
          <a:ln w="9525">
            <a:noFill/>
            <a:miter lim="800000"/>
            <a:headEnd/>
            <a:tailEnd/>
          </a:ln>
          <a:effectLst/>
        </p:spPr>
      </p:pic>
    </p:spTree>
    <p:extLst>
      <p:ext uri="{BB962C8B-B14F-4D97-AF65-F5344CB8AC3E}">
        <p14:creationId xmlns:p14="http://schemas.microsoft.com/office/powerpoint/2010/main" val="15244222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1752600" y="3567113"/>
            <a:ext cx="5867400" cy="1905000"/>
          </a:xfrm>
        </p:spPr>
        <p:txBody>
          <a:bodyPr/>
          <a:lstStyle/>
          <a:p>
            <a:pPr eaLnBrk="1" hangingPunct="1"/>
            <a:r>
              <a:rPr lang="ru-RU" smtClean="0"/>
              <a:t>Тема:</a:t>
            </a:r>
          </a:p>
          <a:p>
            <a:pPr eaLnBrk="1" hangingPunct="1"/>
            <a:r>
              <a:rPr lang="ru-RU" smtClean="0"/>
              <a:t>«История олимпийских игр»</a:t>
            </a:r>
          </a:p>
        </p:txBody>
      </p:sp>
      <p:sp>
        <p:nvSpPr>
          <p:cNvPr id="3075" name="WordArt 4"/>
          <p:cNvSpPr>
            <a:spLocks noChangeArrowheads="1" noChangeShapeType="1" noTextEdit="1"/>
          </p:cNvSpPr>
          <p:nvPr/>
        </p:nvSpPr>
        <p:spPr bwMode="auto">
          <a:xfrm>
            <a:off x="838200" y="1219200"/>
            <a:ext cx="7620000" cy="1371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kern="10">
                <a:solidFill>
                  <a:schemeClr val="tx2"/>
                </a:solidFill>
                <a:effectLst>
                  <a:outerShdw dist="45791" dir="2021404" algn="ctr" rotWithShape="0">
                    <a:srgbClr val="B2B2B2">
                      <a:alpha val="79999"/>
                    </a:srgbClr>
                  </a:outerShdw>
                </a:effectLst>
                <a:latin typeface="Times New Roman"/>
                <a:cs typeface="Times New Roman"/>
              </a:rPr>
              <a:t>ВИКТОРИНА</a:t>
            </a:r>
          </a:p>
        </p:txBody>
      </p:sp>
    </p:spTree>
    <p:extLst>
      <p:ext uri="{BB962C8B-B14F-4D97-AF65-F5344CB8AC3E}">
        <p14:creationId xmlns:p14="http://schemas.microsoft.com/office/powerpoint/2010/main" val="2053662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ru-RU" smtClean="0"/>
              <a:t>Когда состоялись первые Олимпийские игры? </a:t>
            </a:r>
          </a:p>
        </p:txBody>
      </p:sp>
      <p:sp>
        <p:nvSpPr>
          <p:cNvPr id="8195" name="Rectangle 3"/>
          <p:cNvSpPr>
            <a:spLocks noGrp="1" noChangeArrowheads="1"/>
          </p:cNvSpPr>
          <p:nvPr>
            <p:ph type="body" sz="half" idx="1"/>
          </p:nvPr>
        </p:nvSpPr>
        <p:spPr/>
        <p:txBody>
          <a:bodyPr/>
          <a:lstStyle/>
          <a:p>
            <a:pPr eaLnBrk="1" hangingPunct="1"/>
            <a:r>
              <a:rPr lang="ru-RU" sz="2700" smtClean="0"/>
              <a:t>В 776 г. до н.э.</a:t>
            </a:r>
          </a:p>
          <a:p>
            <a:pPr eaLnBrk="1" hangingPunct="1"/>
            <a:r>
              <a:rPr lang="ru-RU" sz="2700" smtClean="0"/>
              <a:t>В 772 г. до н.э.</a:t>
            </a:r>
          </a:p>
          <a:p>
            <a:pPr eaLnBrk="1" hangingPunct="1"/>
            <a:r>
              <a:rPr lang="ru-RU" sz="2700" smtClean="0"/>
              <a:t>В 770 г. до н.э. </a:t>
            </a:r>
          </a:p>
        </p:txBody>
      </p:sp>
      <p:sp>
        <p:nvSpPr>
          <p:cNvPr id="4100" name="AutoShape 5"/>
          <p:cNvSpPr>
            <a:spLocks noChangeArrowheads="1"/>
          </p:cNvSpPr>
          <p:nvPr/>
        </p:nvSpPr>
        <p:spPr bwMode="auto">
          <a:xfrm>
            <a:off x="3429000" y="5486400"/>
            <a:ext cx="2514600" cy="1066800"/>
          </a:xfrm>
          <a:prstGeom prst="bevel">
            <a:avLst>
              <a:gd name="adj" fmla="val 12500"/>
            </a:avLst>
          </a:prstGeom>
          <a:solidFill>
            <a:schemeClr val="accent1"/>
          </a:solidFill>
          <a:ln w="9525">
            <a:solidFill>
              <a:schemeClr val="tx1"/>
            </a:solidFill>
            <a:miter lim="800000"/>
            <a:headEnd/>
            <a:tailEnd/>
          </a:ln>
        </p:spPr>
        <p:txBody>
          <a:bodyPr wrap="none" anchor="ctr"/>
          <a:lstStyle/>
          <a:p>
            <a:pPr algn="ctr"/>
            <a:r>
              <a:rPr lang="ru-RU" sz="2400"/>
              <a:t>Правильный</a:t>
            </a:r>
          </a:p>
          <a:p>
            <a:pPr algn="ctr"/>
            <a:r>
              <a:rPr lang="ru-RU" sz="2400"/>
              <a:t> ответ</a:t>
            </a:r>
          </a:p>
        </p:txBody>
      </p:sp>
      <p:sp>
        <p:nvSpPr>
          <p:cNvPr id="4101" name="AutoShape 6">
            <a:hlinkClick r:id="" action="ppaction://hlinkshowjump?jump=nextslide" highlightClick="1"/>
          </p:cNvPr>
          <p:cNvSpPr>
            <a:spLocks noChangeArrowheads="1"/>
          </p:cNvSpPr>
          <p:nvPr/>
        </p:nvSpPr>
        <p:spPr bwMode="auto">
          <a:xfrm>
            <a:off x="533400" y="5715000"/>
            <a:ext cx="838200" cy="838200"/>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pic>
        <p:nvPicPr>
          <p:cNvPr id="4102" name="Picture 9" descr="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86300" y="2644775"/>
            <a:ext cx="3771900" cy="2559050"/>
          </a:xfrm>
        </p:spPr>
      </p:pic>
    </p:spTree>
    <p:extLst>
      <p:ext uri="{BB962C8B-B14F-4D97-AF65-F5344CB8AC3E}">
        <p14:creationId xmlns:p14="http://schemas.microsoft.com/office/powerpoint/2010/main" val="2100670860"/>
      </p:ext>
    </p:extLst>
  </p:cSld>
  <p:clrMapOvr>
    <a:masterClrMapping/>
  </p:clrMapOvr>
  <p:transition>
    <p:newsflash/>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8195">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ru-RU" smtClean="0"/>
              <a:t>В чью честь проводились Олимпийские Игры? </a:t>
            </a:r>
          </a:p>
        </p:txBody>
      </p:sp>
      <p:sp>
        <p:nvSpPr>
          <p:cNvPr id="9219" name="Rectangle 3"/>
          <p:cNvSpPr>
            <a:spLocks noGrp="1" noChangeArrowheads="1"/>
          </p:cNvSpPr>
          <p:nvPr>
            <p:ph type="body" sz="half" idx="1"/>
          </p:nvPr>
        </p:nvSpPr>
        <p:spPr/>
        <p:txBody>
          <a:bodyPr/>
          <a:lstStyle/>
          <a:p>
            <a:pPr eaLnBrk="1" hangingPunct="1"/>
            <a:r>
              <a:rPr lang="ru-RU" sz="2700" smtClean="0"/>
              <a:t>В честь Аполлона</a:t>
            </a:r>
          </a:p>
          <a:p>
            <a:pPr eaLnBrk="1" hangingPunct="1"/>
            <a:r>
              <a:rPr lang="ru-RU" sz="2700" smtClean="0"/>
              <a:t>В честь Зевса</a:t>
            </a:r>
          </a:p>
          <a:p>
            <a:pPr eaLnBrk="1" hangingPunct="1"/>
            <a:r>
              <a:rPr lang="ru-RU" sz="2700" smtClean="0"/>
              <a:t>В честь Аида </a:t>
            </a:r>
          </a:p>
        </p:txBody>
      </p:sp>
      <p:sp>
        <p:nvSpPr>
          <p:cNvPr id="5124" name="AutoShape 6"/>
          <p:cNvSpPr>
            <a:spLocks noChangeArrowheads="1"/>
          </p:cNvSpPr>
          <p:nvPr/>
        </p:nvSpPr>
        <p:spPr bwMode="auto">
          <a:xfrm>
            <a:off x="2895600" y="5562600"/>
            <a:ext cx="2514600" cy="1066800"/>
          </a:xfrm>
          <a:prstGeom prst="bevel">
            <a:avLst>
              <a:gd name="adj" fmla="val 12500"/>
            </a:avLst>
          </a:prstGeom>
          <a:solidFill>
            <a:schemeClr val="accent1"/>
          </a:solidFill>
          <a:ln w="9525">
            <a:solidFill>
              <a:schemeClr val="tx1"/>
            </a:solidFill>
            <a:miter lim="800000"/>
            <a:headEnd/>
            <a:tailEnd/>
          </a:ln>
        </p:spPr>
        <p:txBody>
          <a:bodyPr wrap="none" anchor="ctr"/>
          <a:lstStyle/>
          <a:p>
            <a:pPr algn="ctr"/>
            <a:r>
              <a:rPr lang="ru-RU" sz="2400"/>
              <a:t>Правильный</a:t>
            </a:r>
          </a:p>
          <a:p>
            <a:pPr algn="ctr"/>
            <a:r>
              <a:rPr lang="ru-RU" sz="2400"/>
              <a:t> ответ</a:t>
            </a:r>
          </a:p>
        </p:txBody>
      </p:sp>
      <p:sp>
        <p:nvSpPr>
          <p:cNvPr id="5125" name="AutoShape 7">
            <a:hlinkClick r:id="" action="ppaction://hlinkshowjump?jump=nextslide" highlightClick="1"/>
          </p:cNvPr>
          <p:cNvSpPr>
            <a:spLocks noChangeArrowheads="1"/>
          </p:cNvSpPr>
          <p:nvPr/>
        </p:nvSpPr>
        <p:spPr bwMode="auto">
          <a:xfrm>
            <a:off x="533400" y="5715000"/>
            <a:ext cx="838200" cy="838200"/>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pic>
        <p:nvPicPr>
          <p:cNvPr id="5126" name="Picture 9" descr="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86300" y="2659063"/>
            <a:ext cx="3771900" cy="2530475"/>
          </a:xfrm>
        </p:spPr>
      </p:pic>
    </p:spTree>
    <p:extLst>
      <p:ext uri="{BB962C8B-B14F-4D97-AF65-F5344CB8AC3E}">
        <p14:creationId xmlns:p14="http://schemas.microsoft.com/office/powerpoint/2010/main" val="139208215"/>
      </p:ext>
    </p:extLst>
  </p:cSld>
  <p:clrMapOvr>
    <a:masterClrMapping/>
  </p:clrMapOvr>
  <p:transition>
    <p:newsflash/>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9219">
                                            <p:txEl>
                                              <p:pRg st="1" end="1"/>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ru-RU" smtClean="0"/>
              <a:t>Чем награждали победителей Олимпийский игр в Древней Греции? </a:t>
            </a:r>
          </a:p>
        </p:txBody>
      </p:sp>
      <p:sp>
        <p:nvSpPr>
          <p:cNvPr id="10243" name="Rectangle 3"/>
          <p:cNvSpPr>
            <a:spLocks noGrp="1" noChangeArrowheads="1"/>
          </p:cNvSpPr>
          <p:nvPr>
            <p:ph type="body" sz="half" idx="1"/>
          </p:nvPr>
        </p:nvSpPr>
        <p:spPr/>
        <p:txBody>
          <a:bodyPr/>
          <a:lstStyle/>
          <a:p>
            <a:pPr eaLnBrk="1" hangingPunct="1"/>
            <a:r>
              <a:rPr lang="ru-RU" sz="2700" smtClean="0"/>
              <a:t>Медалью</a:t>
            </a:r>
          </a:p>
          <a:p>
            <a:pPr eaLnBrk="1" hangingPunct="1"/>
            <a:r>
              <a:rPr lang="ru-RU" sz="2700" smtClean="0"/>
              <a:t>Грамотой </a:t>
            </a:r>
          </a:p>
          <a:p>
            <a:pPr eaLnBrk="1" hangingPunct="1"/>
            <a:r>
              <a:rPr lang="ru-RU" sz="2700" smtClean="0"/>
              <a:t>Венком из листьев лавра</a:t>
            </a:r>
          </a:p>
        </p:txBody>
      </p:sp>
      <p:sp>
        <p:nvSpPr>
          <p:cNvPr id="6148" name="AutoShape 5"/>
          <p:cNvSpPr>
            <a:spLocks noChangeArrowheads="1"/>
          </p:cNvSpPr>
          <p:nvPr/>
        </p:nvSpPr>
        <p:spPr bwMode="auto">
          <a:xfrm>
            <a:off x="3276600" y="5486400"/>
            <a:ext cx="2514600" cy="1066800"/>
          </a:xfrm>
          <a:prstGeom prst="bevel">
            <a:avLst>
              <a:gd name="adj" fmla="val 12500"/>
            </a:avLst>
          </a:prstGeom>
          <a:solidFill>
            <a:schemeClr val="accent1"/>
          </a:solidFill>
          <a:ln w="9525">
            <a:solidFill>
              <a:schemeClr val="tx1"/>
            </a:solidFill>
            <a:miter lim="800000"/>
            <a:headEnd/>
            <a:tailEnd/>
          </a:ln>
        </p:spPr>
        <p:txBody>
          <a:bodyPr wrap="none" anchor="ctr"/>
          <a:lstStyle/>
          <a:p>
            <a:pPr algn="ctr"/>
            <a:r>
              <a:rPr lang="ru-RU" sz="2400"/>
              <a:t>Правильный</a:t>
            </a:r>
          </a:p>
          <a:p>
            <a:pPr algn="ctr"/>
            <a:r>
              <a:rPr lang="ru-RU" sz="2400"/>
              <a:t> ответ</a:t>
            </a:r>
          </a:p>
        </p:txBody>
      </p:sp>
      <p:sp>
        <p:nvSpPr>
          <p:cNvPr id="6149" name="AutoShape 6">
            <a:hlinkClick r:id="" action="ppaction://hlinkshowjump?jump=nextslide" highlightClick="1"/>
          </p:cNvPr>
          <p:cNvSpPr>
            <a:spLocks noChangeArrowheads="1"/>
          </p:cNvSpPr>
          <p:nvPr/>
        </p:nvSpPr>
        <p:spPr bwMode="auto">
          <a:xfrm>
            <a:off x="533400" y="5715000"/>
            <a:ext cx="838200" cy="838200"/>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pic>
        <p:nvPicPr>
          <p:cNvPr id="6150" name="Picture 8" descr="3 и 5"/>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953000" y="2459038"/>
            <a:ext cx="3581400" cy="2635250"/>
          </a:xfrm>
        </p:spPr>
      </p:pic>
    </p:spTree>
    <p:extLst>
      <p:ext uri="{BB962C8B-B14F-4D97-AF65-F5344CB8AC3E}">
        <p14:creationId xmlns:p14="http://schemas.microsoft.com/office/powerpoint/2010/main" val="989497032"/>
      </p:ext>
    </p:extLst>
  </p:cSld>
  <p:clrMapOvr>
    <a:masterClrMapping/>
  </p:clrMapOvr>
  <p:transition>
    <p:newsflash/>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10243">
                                            <p:txEl>
                                              <p:pRg st="2" end="2"/>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ru-RU" smtClean="0"/>
              <a:t>Как называли победителя Олимпийских игр в Древней Греции? </a:t>
            </a:r>
          </a:p>
        </p:txBody>
      </p:sp>
      <p:sp>
        <p:nvSpPr>
          <p:cNvPr id="11267" name="Rectangle 3"/>
          <p:cNvSpPr>
            <a:spLocks noGrp="1" noChangeArrowheads="1"/>
          </p:cNvSpPr>
          <p:nvPr>
            <p:ph type="body" sz="half" idx="1"/>
          </p:nvPr>
        </p:nvSpPr>
        <p:spPr/>
        <p:txBody>
          <a:bodyPr/>
          <a:lstStyle/>
          <a:p>
            <a:pPr eaLnBrk="1" hangingPunct="1"/>
            <a:r>
              <a:rPr lang="ru-RU" sz="2700" smtClean="0"/>
              <a:t>Чемпион</a:t>
            </a:r>
          </a:p>
          <a:p>
            <a:pPr eaLnBrk="1" hangingPunct="1"/>
            <a:r>
              <a:rPr lang="ru-RU" sz="2700" smtClean="0"/>
              <a:t>Олимпионик</a:t>
            </a:r>
          </a:p>
          <a:p>
            <a:pPr eaLnBrk="1" hangingPunct="1"/>
            <a:r>
              <a:rPr lang="ru-RU" sz="2700" smtClean="0"/>
              <a:t>Рекордсмен </a:t>
            </a:r>
          </a:p>
        </p:txBody>
      </p:sp>
      <p:sp>
        <p:nvSpPr>
          <p:cNvPr id="7172" name="AutoShape 5"/>
          <p:cNvSpPr>
            <a:spLocks noChangeArrowheads="1"/>
          </p:cNvSpPr>
          <p:nvPr/>
        </p:nvSpPr>
        <p:spPr bwMode="auto">
          <a:xfrm>
            <a:off x="3352800" y="5486400"/>
            <a:ext cx="2514600" cy="1066800"/>
          </a:xfrm>
          <a:prstGeom prst="bevel">
            <a:avLst>
              <a:gd name="adj" fmla="val 12500"/>
            </a:avLst>
          </a:prstGeom>
          <a:solidFill>
            <a:schemeClr val="accent1"/>
          </a:solidFill>
          <a:ln w="9525">
            <a:solidFill>
              <a:schemeClr val="tx1"/>
            </a:solidFill>
            <a:miter lim="800000"/>
            <a:headEnd/>
            <a:tailEnd/>
          </a:ln>
        </p:spPr>
        <p:txBody>
          <a:bodyPr wrap="none" anchor="ctr"/>
          <a:lstStyle/>
          <a:p>
            <a:pPr algn="ctr"/>
            <a:r>
              <a:rPr lang="ru-RU" sz="2400"/>
              <a:t>Правильный</a:t>
            </a:r>
          </a:p>
          <a:p>
            <a:pPr algn="ctr"/>
            <a:r>
              <a:rPr lang="ru-RU" sz="2400"/>
              <a:t> ответ</a:t>
            </a:r>
          </a:p>
        </p:txBody>
      </p:sp>
      <p:sp>
        <p:nvSpPr>
          <p:cNvPr id="7173" name="AutoShape 6">
            <a:hlinkClick r:id="" action="ppaction://hlinkshowjump?jump=nextslide" highlightClick="1"/>
          </p:cNvPr>
          <p:cNvSpPr>
            <a:spLocks noChangeArrowheads="1"/>
          </p:cNvSpPr>
          <p:nvPr/>
        </p:nvSpPr>
        <p:spPr bwMode="auto">
          <a:xfrm>
            <a:off x="533400" y="5715000"/>
            <a:ext cx="838200" cy="838200"/>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pic>
        <p:nvPicPr>
          <p:cNvPr id="7174" name="Picture 8" descr="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2133600"/>
            <a:ext cx="3771900" cy="2994025"/>
          </a:xfrm>
        </p:spPr>
      </p:pic>
    </p:spTree>
    <p:extLst>
      <p:ext uri="{BB962C8B-B14F-4D97-AF65-F5344CB8AC3E}">
        <p14:creationId xmlns:p14="http://schemas.microsoft.com/office/powerpoint/2010/main" val="2384668735"/>
      </p:ext>
    </p:extLst>
  </p:cSld>
  <p:clrMapOvr>
    <a:masterClrMapping/>
  </p:clrMapOvr>
  <p:transition>
    <p:newsflash/>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11267">
                                            <p:txEl>
                                              <p:pRg st="1" end="1"/>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ru-RU" sz="2400" smtClean="0"/>
              <a:t>Во время Олимпийских игр объявлялось военное перемирие, но однажды в Древней Греции оно было нарушено. Когда это произошло?</a:t>
            </a:r>
            <a:r>
              <a:rPr lang="ru-RU" sz="2900" smtClean="0"/>
              <a:t> </a:t>
            </a:r>
          </a:p>
        </p:txBody>
      </p:sp>
      <p:sp>
        <p:nvSpPr>
          <p:cNvPr id="12291" name="Rectangle 3"/>
          <p:cNvSpPr>
            <a:spLocks noGrp="1" noChangeArrowheads="1"/>
          </p:cNvSpPr>
          <p:nvPr>
            <p:ph type="body" sz="half" idx="1"/>
          </p:nvPr>
        </p:nvSpPr>
        <p:spPr/>
        <p:txBody>
          <a:bodyPr/>
          <a:lstStyle/>
          <a:p>
            <a:pPr eaLnBrk="1" hangingPunct="1"/>
            <a:r>
              <a:rPr lang="ru-RU" sz="2700" smtClean="0"/>
              <a:t>В 40 г. до н.э.</a:t>
            </a:r>
          </a:p>
          <a:p>
            <a:pPr eaLnBrk="1" hangingPunct="1"/>
            <a:r>
              <a:rPr lang="ru-RU" sz="2700" smtClean="0"/>
              <a:t>В 44 г. до н.э. </a:t>
            </a:r>
          </a:p>
          <a:p>
            <a:pPr eaLnBrk="1" hangingPunct="1"/>
            <a:r>
              <a:rPr lang="ru-RU" sz="2700" smtClean="0"/>
              <a:t>В 36 году до н.э.</a:t>
            </a:r>
          </a:p>
          <a:p>
            <a:pPr eaLnBrk="1" hangingPunct="1">
              <a:buFont typeface="Wingdings" pitchFamily="2" charset="2"/>
              <a:buNone/>
            </a:pPr>
            <a:endParaRPr lang="ru-RU" sz="2700" smtClean="0"/>
          </a:p>
        </p:txBody>
      </p:sp>
      <p:sp>
        <p:nvSpPr>
          <p:cNvPr id="8196" name="AutoShape 4"/>
          <p:cNvSpPr>
            <a:spLocks noChangeArrowheads="1"/>
          </p:cNvSpPr>
          <p:nvPr/>
        </p:nvSpPr>
        <p:spPr bwMode="auto">
          <a:xfrm>
            <a:off x="3505200" y="5486400"/>
            <a:ext cx="2514600" cy="1066800"/>
          </a:xfrm>
          <a:prstGeom prst="bevel">
            <a:avLst>
              <a:gd name="adj" fmla="val 12500"/>
            </a:avLst>
          </a:prstGeom>
          <a:solidFill>
            <a:schemeClr val="accent1"/>
          </a:solidFill>
          <a:ln w="9525">
            <a:solidFill>
              <a:schemeClr val="tx1"/>
            </a:solidFill>
            <a:miter lim="800000"/>
            <a:headEnd/>
            <a:tailEnd/>
          </a:ln>
        </p:spPr>
        <p:txBody>
          <a:bodyPr wrap="none" anchor="ctr"/>
          <a:lstStyle/>
          <a:p>
            <a:pPr algn="ctr"/>
            <a:r>
              <a:rPr lang="ru-RU" sz="2400"/>
              <a:t>Правильный</a:t>
            </a:r>
          </a:p>
          <a:p>
            <a:pPr algn="ctr"/>
            <a:r>
              <a:rPr lang="ru-RU" sz="2400"/>
              <a:t> ответ</a:t>
            </a:r>
          </a:p>
        </p:txBody>
      </p:sp>
      <p:sp>
        <p:nvSpPr>
          <p:cNvPr id="8197" name="AutoShape 5">
            <a:hlinkClick r:id="" action="ppaction://hlinkshowjump?jump=nextslide" highlightClick="1"/>
          </p:cNvPr>
          <p:cNvSpPr>
            <a:spLocks noChangeArrowheads="1"/>
          </p:cNvSpPr>
          <p:nvPr/>
        </p:nvSpPr>
        <p:spPr bwMode="auto">
          <a:xfrm>
            <a:off x="533400" y="5715000"/>
            <a:ext cx="838200" cy="838200"/>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pic>
        <p:nvPicPr>
          <p:cNvPr id="8198" name="Picture 7" descr="3 и 5"/>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72000" y="2133600"/>
            <a:ext cx="3810000" cy="2803525"/>
          </a:xfrm>
        </p:spPr>
      </p:pic>
    </p:spTree>
    <p:extLst>
      <p:ext uri="{BB962C8B-B14F-4D97-AF65-F5344CB8AC3E}">
        <p14:creationId xmlns:p14="http://schemas.microsoft.com/office/powerpoint/2010/main" val="1397155433"/>
      </p:ext>
    </p:extLst>
  </p:cSld>
  <p:clrMapOvr>
    <a:masterClrMapping/>
  </p:clrMapOvr>
  <p:transition>
    <p:newsflash/>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12291">
                                            <p:txEl>
                                              <p:pRg st="2" end="2"/>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ru-RU" smtClean="0"/>
              <a:t>Когда и где были проведены первые Олимпийские игры современности? </a:t>
            </a:r>
          </a:p>
        </p:txBody>
      </p:sp>
      <p:sp>
        <p:nvSpPr>
          <p:cNvPr id="13315" name="Rectangle 3"/>
          <p:cNvSpPr>
            <a:spLocks noGrp="1" noChangeArrowheads="1"/>
          </p:cNvSpPr>
          <p:nvPr>
            <p:ph type="body" sz="half" idx="1"/>
          </p:nvPr>
        </p:nvSpPr>
        <p:spPr/>
        <p:txBody>
          <a:bodyPr/>
          <a:lstStyle/>
          <a:p>
            <a:pPr eaLnBrk="1" hangingPunct="1"/>
            <a:r>
              <a:rPr lang="ru-RU" sz="2700" smtClean="0"/>
              <a:t>1896 г., Афины, Греция</a:t>
            </a:r>
          </a:p>
          <a:p>
            <a:pPr eaLnBrk="1" hangingPunct="1"/>
            <a:r>
              <a:rPr lang="ru-RU" sz="2700" smtClean="0"/>
              <a:t>1900 г. Париж, Франция</a:t>
            </a:r>
          </a:p>
          <a:p>
            <a:pPr eaLnBrk="1" hangingPunct="1"/>
            <a:r>
              <a:rPr lang="ru-RU" sz="2700" smtClean="0"/>
              <a:t>1906, Афины, Греция </a:t>
            </a:r>
          </a:p>
        </p:txBody>
      </p:sp>
      <p:sp>
        <p:nvSpPr>
          <p:cNvPr id="9220" name="AutoShape 4"/>
          <p:cNvSpPr>
            <a:spLocks noChangeArrowheads="1"/>
          </p:cNvSpPr>
          <p:nvPr/>
        </p:nvSpPr>
        <p:spPr bwMode="auto">
          <a:xfrm>
            <a:off x="3276600" y="5486400"/>
            <a:ext cx="2514600" cy="1066800"/>
          </a:xfrm>
          <a:prstGeom prst="bevel">
            <a:avLst>
              <a:gd name="adj" fmla="val 12500"/>
            </a:avLst>
          </a:prstGeom>
          <a:solidFill>
            <a:schemeClr val="accent1"/>
          </a:solidFill>
          <a:ln w="9525">
            <a:solidFill>
              <a:schemeClr val="tx1"/>
            </a:solidFill>
            <a:miter lim="800000"/>
            <a:headEnd/>
            <a:tailEnd/>
          </a:ln>
        </p:spPr>
        <p:txBody>
          <a:bodyPr wrap="none" anchor="ctr"/>
          <a:lstStyle/>
          <a:p>
            <a:pPr algn="ctr"/>
            <a:r>
              <a:rPr lang="ru-RU" sz="2400"/>
              <a:t>Правильный</a:t>
            </a:r>
          </a:p>
          <a:p>
            <a:pPr algn="ctr"/>
            <a:r>
              <a:rPr lang="ru-RU" sz="2400"/>
              <a:t> ответ</a:t>
            </a:r>
          </a:p>
        </p:txBody>
      </p:sp>
      <p:sp>
        <p:nvSpPr>
          <p:cNvPr id="9221" name="AutoShape 5">
            <a:hlinkClick r:id="" action="ppaction://hlinkshowjump?jump=nextslide" highlightClick="1"/>
          </p:cNvPr>
          <p:cNvSpPr>
            <a:spLocks noChangeArrowheads="1"/>
          </p:cNvSpPr>
          <p:nvPr/>
        </p:nvSpPr>
        <p:spPr bwMode="auto">
          <a:xfrm>
            <a:off x="533400" y="5715000"/>
            <a:ext cx="838200" cy="838200"/>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pic>
        <p:nvPicPr>
          <p:cNvPr id="9222" name="Picture 7" descr="6"/>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72000" y="2286000"/>
            <a:ext cx="3771900" cy="2593975"/>
          </a:xfrm>
        </p:spPr>
      </p:pic>
    </p:spTree>
    <p:extLst>
      <p:ext uri="{BB962C8B-B14F-4D97-AF65-F5344CB8AC3E}">
        <p14:creationId xmlns:p14="http://schemas.microsoft.com/office/powerpoint/2010/main" val="547635761"/>
      </p:ext>
    </p:extLst>
  </p:cSld>
  <p:clrMapOvr>
    <a:masterClrMapping/>
  </p:clrMapOvr>
  <p:transition>
    <p:newsflash/>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13315">
                                            <p:txEl>
                                              <p:pRg st="0" end="0"/>
                                            </p:txEl>
                                          </p:spTgt>
                                        </p:tgtEl>
                                        <p:attrNameLst>
                                          <p:attrName>style.textDecorationUnderline</p:attrName>
                                        </p:attrNameLst>
                                      </p:cBhvr>
                                      <p:to>
                                        <p:strVal val="tru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8" presetClass="emph" presetSubtype="0" fill="hold" nodeType="clickEffect">
                                  <p:stCondLst>
                                    <p:cond delay="0"/>
                                  </p:stCondLst>
                                  <p:iterate type="lt">
                                    <p:tmPct val="4000"/>
                                  </p:iterate>
                                  <p:childTnLst>
                                    <p:set>
                                      <p:cBhvr override="childStyle">
                                        <p:cTn id="10" dur="500" fill="hold"/>
                                        <p:tgtEl>
                                          <p:spTgt spid="13315">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rot="19140000">
            <a:off x="653260" y="1292162"/>
            <a:ext cx="5648623" cy="1703809"/>
          </a:xfrm>
        </p:spPr>
        <p:txBody>
          <a:bodyPr/>
          <a:lstStyle/>
          <a:p>
            <a:pPr marL="182880" indent="0">
              <a:buNone/>
            </a:pPr>
            <a:r>
              <a:rPr lang="ru-RU" sz="4000" dirty="0" smtClean="0">
                <a:solidFill>
                  <a:srgbClr val="FF0000"/>
                </a:solidFill>
              </a:rPr>
              <a:t>Олимпийский урок!</a:t>
            </a:r>
            <a:endParaRPr lang="ru-RU" sz="4000" dirty="0">
              <a:solidFill>
                <a:srgbClr val="FF0000"/>
              </a:solidFill>
            </a:endParaRPr>
          </a:p>
        </p:txBody>
      </p:sp>
      <p:sp>
        <p:nvSpPr>
          <p:cNvPr id="3" name="Подзаголовок 2"/>
          <p:cNvSpPr>
            <a:spLocks noGrp="1"/>
          </p:cNvSpPr>
          <p:nvPr>
            <p:ph type="subTitle" idx="1"/>
          </p:nvPr>
        </p:nvSpPr>
        <p:spPr>
          <a:xfrm>
            <a:off x="4716016" y="2636912"/>
            <a:ext cx="4176464" cy="3096344"/>
          </a:xfrm>
        </p:spPr>
        <p:txBody>
          <a:bodyPr>
            <a:normAutofit/>
          </a:bodyPr>
          <a:lstStyle/>
          <a:p>
            <a:r>
              <a:rPr lang="ru-RU" sz="3600" dirty="0">
                <a:effectLst>
                  <a:outerShdw blurRad="38100" dist="38100" dir="2700000" algn="tl">
                    <a:srgbClr val="000000">
                      <a:alpha val="43137"/>
                    </a:srgbClr>
                  </a:outerShdw>
                </a:effectLst>
              </a:rPr>
              <a:t>Олимпийские чемпионы – </a:t>
            </a:r>
            <a:r>
              <a:rPr lang="ru-RU" sz="3600" dirty="0" smtClean="0">
                <a:effectLst>
                  <a:outerShdw blurRad="38100" dist="38100" dir="2700000" algn="tl">
                    <a:srgbClr val="000000">
                      <a:alpha val="43137"/>
                    </a:srgbClr>
                  </a:outerShdw>
                </a:effectLst>
              </a:rPr>
              <a:t>астраханцы.</a:t>
            </a:r>
            <a:endParaRPr lang="ru-RU" sz="3600" dirty="0">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2"/>
          <a:srcRect/>
          <a:stretch>
            <a:fillRect/>
          </a:stretch>
        </p:blipFill>
        <p:spPr bwMode="auto">
          <a:xfrm>
            <a:off x="285720" y="500042"/>
            <a:ext cx="3187921" cy="1500198"/>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6429388" y="4929198"/>
            <a:ext cx="2528895" cy="1718987"/>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a:srcRect/>
          <a:stretch>
            <a:fillRect/>
          </a:stretch>
        </p:blipFill>
        <p:spPr bwMode="auto">
          <a:xfrm>
            <a:off x="6643702" y="0"/>
            <a:ext cx="2314581" cy="1800230"/>
          </a:xfrm>
          <a:prstGeom prst="rect">
            <a:avLst/>
          </a:prstGeom>
          <a:noFill/>
          <a:ln w="9525">
            <a:noFill/>
            <a:miter lim="800000"/>
            <a:headEnd/>
            <a:tailEnd/>
          </a:ln>
          <a:effectLst/>
        </p:spPr>
      </p:pic>
    </p:spTree>
    <p:extLst>
      <p:ext uri="{BB962C8B-B14F-4D97-AF65-F5344CB8AC3E}">
        <p14:creationId xmlns:p14="http://schemas.microsoft.com/office/powerpoint/2010/main" val="18233287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ru-RU" smtClean="0"/>
              <a:t>В каком году прошли I Зимние Олимпийские игры? </a:t>
            </a:r>
          </a:p>
        </p:txBody>
      </p:sp>
      <p:sp>
        <p:nvSpPr>
          <p:cNvPr id="14339" name="Rectangle 3"/>
          <p:cNvSpPr>
            <a:spLocks noGrp="1" noChangeArrowheads="1"/>
          </p:cNvSpPr>
          <p:nvPr>
            <p:ph type="body" sz="half" idx="1"/>
          </p:nvPr>
        </p:nvSpPr>
        <p:spPr/>
        <p:txBody>
          <a:bodyPr/>
          <a:lstStyle/>
          <a:p>
            <a:pPr eaLnBrk="1" hangingPunct="1"/>
            <a:r>
              <a:rPr lang="ru-RU" sz="2700" smtClean="0"/>
              <a:t>В 1920 г.</a:t>
            </a:r>
          </a:p>
          <a:p>
            <a:pPr eaLnBrk="1" hangingPunct="1"/>
            <a:r>
              <a:rPr lang="ru-RU" sz="2700" smtClean="0"/>
              <a:t>В 1930 г. </a:t>
            </a:r>
          </a:p>
          <a:p>
            <a:pPr eaLnBrk="1" hangingPunct="1"/>
            <a:r>
              <a:rPr lang="ru-RU" sz="2700" smtClean="0"/>
              <a:t>В 1924 г.</a:t>
            </a:r>
          </a:p>
        </p:txBody>
      </p:sp>
      <p:sp>
        <p:nvSpPr>
          <p:cNvPr id="10244" name="AutoShape 4"/>
          <p:cNvSpPr>
            <a:spLocks noChangeArrowheads="1"/>
          </p:cNvSpPr>
          <p:nvPr/>
        </p:nvSpPr>
        <p:spPr bwMode="auto">
          <a:xfrm>
            <a:off x="3352800" y="5562600"/>
            <a:ext cx="2514600" cy="1066800"/>
          </a:xfrm>
          <a:prstGeom prst="bevel">
            <a:avLst>
              <a:gd name="adj" fmla="val 12500"/>
            </a:avLst>
          </a:prstGeom>
          <a:solidFill>
            <a:schemeClr val="accent1"/>
          </a:solidFill>
          <a:ln w="9525">
            <a:solidFill>
              <a:schemeClr val="tx1"/>
            </a:solidFill>
            <a:miter lim="800000"/>
            <a:headEnd/>
            <a:tailEnd/>
          </a:ln>
        </p:spPr>
        <p:txBody>
          <a:bodyPr wrap="none" anchor="ctr"/>
          <a:lstStyle/>
          <a:p>
            <a:pPr algn="ctr"/>
            <a:r>
              <a:rPr lang="ru-RU" sz="2400"/>
              <a:t>Правильный</a:t>
            </a:r>
          </a:p>
          <a:p>
            <a:pPr algn="ctr"/>
            <a:r>
              <a:rPr lang="ru-RU" sz="2400"/>
              <a:t> ответ</a:t>
            </a:r>
          </a:p>
        </p:txBody>
      </p:sp>
      <p:sp>
        <p:nvSpPr>
          <p:cNvPr id="10245" name="AutoShape 5">
            <a:hlinkClick r:id="" action="ppaction://hlinkshowjump?jump=nextslide" highlightClick="1"/>
          </p:cNvPr>
          <p:cNvSpPr>
            <a:spLocks noChangeArrowheads="1"/>
          </p:cNvSpPr>
          <p:nvPr/>
        </p:nvSpPr>
        <p:spPr bwMode="auto">
          <a:xfrm>
            <a:off x="533400" y="5715000"/>
            <a:ext cx="838200" cy="838200"/>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pic>
        <p:nvPicPr>
          <p:cNvPr id="10246" name="Picture 7" descr="7"/>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86300" y="2532063"/>
            <a:ext cx="3771900" cy="2784475"/>
          </a:xfrm>
        </p:spPr>
      </p:pic>
    </p:spTree>
    <p:extLst>
      <p:ext uri="{BB962C8B-B14F-4D97-AF65-F5344CB8AC3E}">
        <p14:creationId xmlns:p14="http://schemas.microsoft.com/office/powerpoint/2010/main" val="1591332330"/>
      </p:ext>
    </p:extLst>
  </p:cSld>
  <p:clrMapOvr>
    <a:masterClrMapping/>
  </p:clrMapOvr>
  <p:transition>
    <p:newsflash/>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14339">
                                            <p:txEl>
                                              <p:pRg st="2" end="2"/>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ru-RU" smtClean="0"/>
              <a:t>Назовите девиз Олимпийских игр. </a:t>
            </a:r>
          </a:p>
        </p:txBody>
      </p:sp>
      <p:sp>
        <p:nvSpPr>
          <p:cNvPr id="15363" name="Rectangle 3"/>
          <p:cNvSpPr>
            <a:spLocks noGrp="1" noChangeArrowheads="1"/>
          </p:cNvSpPr>
          <p:nvPr>
            <p:ph type="body" sz="half" idx="1"/>
          </p:nvPr>
        </p:nvSpPr>
        <p:spPr/>
        <p:txBody>
          <a:bodyPr/>
          <a:lstStyle/>
          <a:p>
            <a:pPr eaLnBrk="1" hangingPunct="1"/>
            <a:r>
              <a:rPr lang="ru-RU" sz="2700" smtClean="0"/>
              <a:t>«О спорт, ты – мир!» </a:t>
            </a:r>
          </a:p>
          <a:p>
            <a:pPr eaLnBrk="1" hangingPunct="1"/>
            <a:r>
              <a:rPr lang="ru-RU" sz="2700" smtClean="0"/>
              <a:t>«Быстрее, выше, сильнее». </a:t>
            </a:r>
          </a:p>
          <a:p>
            <a:pPr eaLnBrk="1" hangingPunct="1"/>
            <a:r>
              <a:rPr lang="ru-RU" sz="2700" smtClean="0"/>
              <a:t>«Главное не победа, а участие». </a:t>
            </a:r>
          </a:p>
        </p:txBody>
      </p:sp>
      <p:sp>
        <p:nvSpPr>
          <p:cNvPr id="15364" name="AutoShape 4"/>
          <p:cNvSpPr>
            <a:spLocks noChangeArrowheads="1"/>
          </p:cNvSpPr>
          <p:nvPr/>
        </p:nvSpPr>
        <p:spPr bwMode="auto">
          <a:xfrm>
            <a:off x="2895600" y="5562600"/>
            <a:ext cx="2514600" cy="1066800"/>
          </a:xfrm>
          <a:prstGeom prst="bevel">
            <a:avLst>
              <a:gd name="adj" fmla="val 12500"/>
            </a:avLst>
          </a:prstGeom>
          <a:solidFill>
            <a:schemeClr val="accent1"/>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algn="ctr">
              <a:defRPr/>
            </a:pPr>
            <a:r>
              <a:rPr lang="ru-RU" sz="2400"/>
              <a:t>Правильный</a:t>
            </a:r>
          </a:p>
          <a:p>
            <a:pPr algn="ctr">
              <a:defRPr/>
            </a:pPr>
            <a:r>
              <a:rPr lang="ru-RU" sz="2400"/>
              <a:t> ответ</a:t>
            </a:r>
          </a:p>
        </p:txBody>
      </p:sp>
      <p:sp>
        <p:nvSpPr>
          <p:cNvPr id="11269" name="AutoShape 5">
            <a:hlinkClick r:id="" action="ppaction://hlinkshowjump?jump=nextslide" highlightClick="1"/>
          </p:cNvPr>
          <p:cNvSpPr>
            <a:spLocks noChangeArrowheads="1"/>
          </p:cNvSpPr>
          <p:nvPr/>
        </p:nvSpPr>
        <p:spPr bwMode="auto">
          <a:xfrm>
            <a:off x="533400" y="5715000"/>
            <a:ext cx="838200" cy="838200"/>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pic>
        <p:nvPicPr>
          <p:cNvPr id="11270" name="Picture 9" descr="8"/>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24400" y="2286000"/>
            <a:ext cx="3771900" cy="2495550"/>
          </a:xfrm>
        </p:spPr>
      </p:pic>
    </p:spTree>
    <p:extLst>
      <p:ext uri="{BB962C8B-B14F-4D97-AF65-F5344CB8AC3E}">
        <p14:creationId xmlns:p14="http://schemas.microsoft.com/office/powerpoint/2010/main" val="599101800"/>
      </p:ext>
    </p:extLst>
  </p:cSld>
  <p:clrMapOvr>
    <a:masterClrMapping/>
  </p:clrMapOvr>
  <p:transition>
    <p:newsflash/>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15363">
                                            <p:txEl>
                                              <p:pRg st="1" end="1"/>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ru-RU" smtClean="0"/>
              <a:t>Медаль за высшее спортивное достижение </a:t>
            </a:r>
          </a:p>
        </p:txBody>
      </p:sp>
      <p:sp>
        <p:nvSpPr>
          <p:cNvPr id="16387" name="Rectangle 3"/>
          <p:cNvSpPr>
            <a:spLocks noGrp="1" noChangeArrowheads="1"/>
          </p:cNvSpPr>
          <p:nvPr>
            <p:ph type="body" sz="half" idx="1"/>
          </p:nvPr>
        </p:nvSpPr>
        <p:spPr/>
        <p:txBody>
          <a:bodyPr/>
          <a:lstStyle/>
          <a:p>
            <a:pPr eaLnBrk="1" hangingPunct="1"/>
            <a:r>
              <a:rPr lang="ru-RU" sz="2700" smtClean="0"/>
              <a:t>Золотая</a:t>
            </a:r>
          </a:p>
          <a:p>
            <a:pPr eaLnBrk="1" hangingPunct="1"/>
            <a:r>
              <a:rPr lang="ru-RU" sz="2700" smtClean="0"/>
              <a:t>Серебряная</a:t>
            </a:r>
          </a:p>
          <a:p>
            <a:pPr eaLnBrk="1" hangingPunct="1"/>
            <a:r>
              <a:rPr lang="ru-RU" sz="2700" smtClean="0"/>
              <a:t>Бронзовая </a:t>
            </a:r>
          </a:p>
        </p:txBody>
      </p:sp>
      <p:sp>
        <p:nvSpPr>
          <p:cNvPr id="16388" name="AutoShape 4"/>
          <p:cNvSpPr>
            <a:spLocks noChangeArrowheads="1"/>
          </p:cNvSpPr>
          <p:nvPr/>
        </p:nvSpPr>
        <p:spPr bwMode="auto">
          <a:xfrm>
            <a:off x="3276600" y="5638800"/>
            <a:ext cx="2514600" cy="1066800"/>
          </a:xfrm>
          <a:prstGeom prst="bevel">
            <a:avLst>
              <a:gd name="adj" fmla="val 12500"/>
            </a:avLst>
          </a:prstGeom>
          <a:solidFill>
            <a:schemeClr val="accent1"/>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algn="ctr">
              <a:defRPr/>
            </a:pPr>
            <a:r>
              <a:rPr lang="ru-RU" sz="2400"/>
              <a:t>Правильный</a:t>
            </a:r>
          </a:p>
          <a:p>
            <a:pPr algn="ctr">
              <a:defRPr/>
            </a:pPr>
            <a:r>
              <a:rPr lang="ru-RU" sz="2400"/>
              <a:t> ответ</a:t>
            </a:r>
          </a:p>
        </p:txBody>
      </p:sp>
      <p:sp>
        <p:nvSpPr>
          <p:cNvPr id="12293" name="AutoShape 5">
            <a:hlinkClick r:id="" action="ppaction://hlinkshowjump?jump=nextslide" highlightClick="1"/>
          </p:cNvPr>
          <p:cNvSpPr>
            <a:spLocks noChangeArrowheads="1"/>
          </p:cNvSpPr>
          <p:nvPr/>
        </p:nvSpPr>
        <p:spPr bwMode="auto">
          <a:xfrm>
            <a:off x="533400" y="5715000"/>
            <a:ext cx="838200" cy="838200"/>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pic>
        <p:nvPicPr>
          <p:cNvPr id="12294" name="Picture 9" descr="9"/>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495800" y="2057400"/>
            <a:ext cx="4114800" cy="3048000"/>
          </a:xfrm>
        </p:spPr>
      </p:pic>
    </p:spTree>
    <p:extLst>
      <p:ext uri="{BB962C8B-B14F-4D97-AF65-F5344CB8AC3E}">
        <p14:creationId xmlns:p14="http://schemas.microsoft.com/office/powerpoint/2010/main" val="3853241232"/>
      </p:ext>
    </p:extLst>
  </p:cSld>
  <p:clrMapOvr>
    <a:masterClrMapping/>
  </p:clrMapOvr>
  <p:transition>
    <p:newsflash/>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16387">
                                            <p:txEl>
                                              <p:pRg st="0" end="0"/>
                                            </p:txEl>
                                          </p:spTgt>
                                        </p:tgtEl>
                                        <p:attrNameLst>
                                          <p:attrName>style.textDecorationUnderline</p:attrName>
                                        </p:attrNameLst>
                                      </p:cBhvr>
                                      <p:to>
                                        <p:strVal val="tru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8" presetClass="emph" presetSubtype="0" fill="hold" nodeType="clickEffect">
                                  <p:stCondLst>
                                    <p:cond delay="0"/>
                                  </p:stCondLst>
                                  <p:iterate type="lt">
                                    <p:tmPct val="4000"/>
                                  </p:iterate>
                                  <p:childTnLst>
                                    <p:set>
                                      <p:cBhvr override="childStyle">
                                        <p:cTn id="10" dur="500" fill="hold"/>
                                        <p:tgtEl>
                                          <p:spTgt spid="16387">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ru-RU" sz="2900" smtClean="0"/>
              <a:t>В каком году советские спортсмены впервые приняли участие в Олимпийских играх? </a:t>
            </a:r>
          </a:p>
        </p:txBody>
      </p:sp>
      <p:sp>
        <p:nvSpPr>
          <p:cNvPr id="17411" name="Rectangle 3"/>
          <p:cNvSpPr>
            <a:spLocks noGrp="1" noChangeArrowheads="1"/>
          </p:cNvSpPr>
          <p:nvPr>
            <p:ph type="body" sz="half" idx="1"/>
          </p:nvPr>
        </p:nvSpPr>
        <p:spPr/>
        <p:txBody>
          <a:bodyPr/>
          <a:lstStyle/>
          <a:p>
            <a:pPr eaLnBrk="1" hangingPunct="1"/>
            <a:r>
              <a:rPr lang="ru-RU" sz="2700" smtClean="0"/>
              <a:t>В 1948 г., X Олимпийские игры</a:t>
            </a:r>
          </a:p>
          <a:p>
            <a:pPr eaLnBrk="1" hangingPunct="1"/>
            <a:r>
              <a:rPr lang="ru-RU" sz="2700" smtClean="0"/>
              <a:t>В 1956 г., XII Олимпийские игры </a:t>
            </a:r>
          </a:p>
          <a:p>
            <a:pPr eaLnBrk="1" hangingPunct="1"/>
            <a:r>
              <a:rPr lang="ru-RU" sz="2700" smtClean="0"/>
              <a:t>В 1952 г, XI  Олимпийские игры</a:t>
            </a:r>
          </a:p>
          <a:p>
            <a:pPr eaLnBrk="1" hangingPunct="1">
              <a:buFont typeface="Wingdings" pitchFamily="2" charset="2"/>
              <a:buNone/>
            </a:pPr>
            <a:endParaRPr lang="ru-RU" sz="2700" smtClean="0"/>
          </a:p>
        </p:txBody>
      </p:sp>
      <p:sp>
        <p:nvSpPr>
          <p:cNvPr id="17412" name="AutoShape 4"/>
          <p:cNvSpPr>
            <a:spLocks noChangeArrowheads="1"/>
          </p:cNvSpPr>
          <p:nvPr/>
        </p:nvSpPr>
        <p:spPr bwMode="auto">
          <a:xfrm>
            <a:off x="3124200" y="5562600"/>
            <a:ext cx="2514600" cy="1066800"/>
          </a:xfrm>
          <a:prstGeom prst="bevel">
            <a:avLst>
              <a:gd name="adj" fmla="val 12500"/>
            </a:avLst>
          </a:prstGeom>
          <a:solidFill>
            <a:schemeClr val="accent1"/>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algn="ctr">
              <a:defRPr/>
            </a:pPr>
            <a:r>
              <a:rPr lang="ru-RU" sz="2400"/>
              <a:t>Правильный</a:t>
            </a:r>
          </a:p>
          <a:p>
            <a:pPr algn="ctr">
              <a:defRPr/>
            </a:pPr>
            <a:r>
              <a:rPr lang="ru-RU" sz="2400"/>
              <a:t> ответ</a:t>
            </a:r>
          </a:p>
        </p:txBody>
      </p:sp>
      <p:sp>
        <p:nvSpPr>
          <p:cNvPr id="13317" name="AutoShape 5">
            <a:hlinkClick r:id="" action="ppaction://hlinkshowjump?jump=nextslide" highlightClick="1"/>
          </p:cNvPr>
          <p:cNvSpPr>
            <a:spLocks noChangeArrowheads="1"/>
          </p:cNvSpPr>
          <p:nvPr/>
        </p:nvSpPr>
        <p:spPr bwMode="auto">
          <a:xfrm>
            <a:off x="533400" y="5715000"/>
            <a:ext cx="838200" cy="838200"/>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pic>
        <p:nvPicPr>
          <p:cNvPr id="13318" name="Picture 7" descr="10"/>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24400" y="2209800"/>
            <a:ext cx="3771900" cy="2444750"/>
          </a:xfrm>
        </p:spPr>
      </p:pic>
    </p:spTree>
    <p:extLst>
      <p:ext uri="{BB962C8B-B14F-4D97-AF65-F5344CB8AC3E}">
        <p14:creationId xmlns:p14="http://schemas.microsoft.com/office/powerpoint/2010/main" val="765410970"/>
      </p:ext>
    </p:extLst>
  </p:cSld>
  <p:clrMapOvr>
    <a:masterClrMapping/>
  </p:clrMapOvr>
  <p:transition>
    <p:newsflash/>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17411">
                                            <p:txEl>
                                              <p:pRg st="2" end="2"/>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ru-RU" smtClean="0"/>
              <a:t>Когда впервые в Олимпийских играх приняли участие женщины? </a:t>
            </a:r>
          </a:p>
        </p:txBody>
      </p:sp>
      <p:sp>
        <p:nvSpPr>
          <p:cNvPr id="18435" name="Rectangle 3"/>
          <p:cNvSpPr>
            <a:spLocks noGrp="1" noChangeArrowheads="1"/>
          </p:cNvSpPr>
          <p:nvPr>
            <p:ph type="body" sz="half" idx="1"/>
          </p:nvPr>
        </p:nvSpPr>
        <p:spPr/>
        <p:txBody>
          <a:bodyPr/>
          <a:lstStyle/>
          <a:p>
            <a:pPr eaLnBrk="1" hangingPunct="1"/>
            <a:r>
              <a:rPr lang="ru-RU" sz="2700" smtClean="0"/>
              <a:t>В 1952 г, XI  Олимпийские игры</a:t>
            </a:r>
          </a:p>
          <a:p>
            <a:pPr eaLnBrk="1" hangingPunct="1"/>
            <a:r>
              <a:rPr lang="ru-RU" sz="2700" smtClean="0"/>
              <a:t>В 1900 г, II Олимпийские игры</a:t>
            </a:r>
          </a:p>
          <a:p>
            <a:pPr eaLnBrk="1" hangingPunct="1"/>
            <a:r>
              <a:rPr lang="ru-RU" sz="2700" smtClean="0"/>
              <a:t>В 1948 г., X Олимпийские игры</a:t>
            </a:r>
          </a:p>
        </p:txBody>
      </p:sp>
      <p:sp>
        <p:nvSpPr>
          <p:cNvPr id="18436" name="AutoShape 4"/>
          <p:cNvSpPr>
            <a:spLocks noChangeArrowheads="1"/>
          </p:cNvSpPr>
          <p:nvPr/>
        </p:nvSpPr>
        <p:spPr bwMode="auto">
          <a:xfrm>
            <a:off x="3429000" y="5562600"/>
            <a:ext cx="2514600" cy="1066800"/>
          </a:xfrm>
          <a:prstGeom prst="bevel">
            <a:avLst>
              <a:gd name="adj" fmla="val 12500"/>
            </a:avLst>
          </a:prstGeom>
          <a:solidFill>
            <a:schemeClr val="accent1"/>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algn="ctr">
              <a:defRPr/>
            </a:pPr>
            <a:r>
              <a:rPr lang="ru-RU" sz="2400"/>
              <a:t>Правильный</a:t>
            </a:r>
          </a:p>
          <a:p>
            <a:pPr algn="ctr">
              <a:defRPr/>
            </a:pPr>
            <a:r>
              <a:rPr lang="ru-RU" sz="2400"/>
              <a:t> ответ</a:t>
            </a:r>
          </a:p>
        </p:txBody>
      </p:sp>
      <p:sp>
        <p:nvSpPr>
          <p:cNvPr id="14341" name="AutoShape 5">
            <a:hlinkClick r:id="" action="ppaction://hlinkshowjump?jump=nextslide" highlightClick="1"/>
          </p:cNvPr>
          <p:cNvSpPr>
            <a:spLocks noChangeArrowheads="1"/>
          </p:cNvSpPr>
          <p:nvPr/>
        </p:nvSpPr>
        <p:spPr bwMode="auto">
          <a:xfrm>
            <a:off x="533400" y="5715000"/>
            <a:ext cx="838200" cy="838200"/>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pic>
        <p:nvPicPr>
          <p:cNvPr id="14342" name="Picture 7" descr="1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24400" y="2362200"/>
            <a:ext cx="3771900" cy="2286000"/>
          </a:xfrm>
        </p:spPr>
      </p:pic>
    </p:spTree>
    <p:extLst>
      <p:ext uri="{BB962C8B-B14F-4D97-AF65-F5344CB8AC3E}">
        <p14:creationId xmlns:p14="http://schemas.microsoft.com/office/powerpoint/2010/main" val="2466298053"/>
      </p:ext>
    </p:extLst>
  </p:cSld>
  <p:clrMapOvr>
    <a:masterClrMapping/>
  </p:clrMapOvr>
  <p:transition>
    <p:newsflash/>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18435">
                                            <p:txEl>
                                              <p:pRg st="1" end="1"/>
                                            </p:txEl>
                                          </p:spTgt>
                                        </p:tgtEl>
                                        <p:attrNameLst>
                                          <p:attrName>style.textDecorationUnderline</p:attrName>
                                        </p:attrNameLst>
                                      </p:cBhvr>
                                      <p:to>
                                        <p:strVal val="tru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8" presetClass="emph" presetSubtype="0" fill="hold" nodeType="clickEffect">
                                  <p:stCondLst>
                                    <p:cond delay="0"/>
                                  </p:stCondLst>
                                  <p:iterate type="lt">
                                    <p:tmPct val="4000"/>
                                  </p:iterate>
                                  <p:childTnLst>
                                    <p:set>
                                      <p:cBhvr override="childStyle">
                                        <p:cTn id="10" dur="500" fill="hold"/>
                                        <p:tgtEl>
                                          <p:spTgt spid="18435">
                                            <p:txEl>
                                              <p:pRg st="1" end="1"/>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ru-RU" sz="2900" smtClean="0"/>
              <a:t>Когда в честь побед Россиян впервые на Олимпийских играх поднялось трёхцветное знамя? </a:t>
            </a:r>
          </a:p>
        </p:txBody>
      </p:sp>
      <p:sp>
        <p:nvSpPr>
          <p:cNvPr id="19459" name="Rectangle 3"/>
          <p:cNvSpPr>
            <a:spLocks noGrp="1" noChangeArrowheads="1"/>
          </p:cNvSpPr>
          <p:nvPr>
            <p:ph type="body" sz="half" idx="1"/>
          </p:nvPr>
        </p:nvSpPr>
        <p:spPr/>
        <p:txBody>
          <a:bodyPr/>
          <a:lstStyle/>
          <a:p>
            <a:pPr eaLnBrk="1" hangingPunct="1"/>
            <a:r>
              <a:rPr lang="ru-RU" sz="2700" smtClean="0"/>
              <a:t>1992 г., Барселона, Испания</a:t>
            </a:r>
          </a:p>
          <a:p>
            <a:pPr eaLnBrk="1" hangingPunct="1"/>
            <a:r>
              <a:rPr lang="ru-RU" sz="2700" smtClean="0"/>
              <a:t>1984 г., Лос-Анжелес, США</a:t>
            </a:r>
          </a:p>
          <a:p>
            <a:pPr eaLnBrk="1" hangingPunct="1"/>
            <a:r>
              <a:rPr lang="ru-RU" sz="2700" smtClean="0"/>
              <a:t>1972 г., Мюнхен, Германия </a:t>
            </a:r>
          </a:p>
        </p:txBody>
      </p:sp>
      <p:sp>
        <p:nvSpPr>
          <p:cNvPr id="19460" name="AutoShape 4"/>
          <p:cNvSpPr>
            <a:spLocks noChangeArrowheads="1"/>
          </p:cNvSpPr>
          <p:nvPr/>
        </p:nvSpPr>
        <p:spPr bwMode="auto">
          <a:xfrm>
            <a:off x="3200400" y="5638800"/>
            <a:ext cx="2514600" cy="1066800"/>
          </a:xfrm>
          <a:prstGeom prst="bevel">
            <a:avLst>
              <a:gd name="adj" fmla="val 12500"/>
            </a:avLst>
          </a:prstGeom>
          <a:solidFill>
            <a:schemeClr val="accent1"/>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algn="ctr">
              <a:defRPr/>
            </a:pPr>
            <a:r>
              <a:rPr lang="ru-RU" sz="2400"/>
              <a:t>Правильный</a:t>
            </a:r>
          </a:p>
          <a:p>
            <a:pPr algn="ctr">
              <a:defRPr/>
            </a:pPr>
            <a:r>
              <a:rPr lang="ru-RU" sz="2400"/>
              <a:t> ответ</a:t>
            </a:r>
          </a:p>
        </p:txBody>
      </p:sp>
      <p:sp>
        <p:nvSpPr>
          <p:cNvPr id="15365" name="AutoShape 5">
            <a:hlinkClick r:id="" action="ppaction://hlinkshowjump?jump=nextslide" highlightClick="1"/>
          </p:cNvPr>
          <p:cNvSpPr>
            <a:spLocks noChangeArrowheads="1"/>
          </p:cNvSpPr>
          <p:nvPr/>
        </p:nvSpPr>
        <p:spPr bwMode="auto">
          <a:xfrm>
            <a:off x="533400" y="5715000"/>
            <a:ext cx="838200" cy="838200"/>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pic>
        <p:nvPicPr>
          <p:cNvPr id="15366" name="Picture 7" descr="1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24400" y="2362200"/>
            <a:ext cx="3771900" cy="2122488"/>
          </a:xfrm>
        </p:spPr>
      </p:pic>
    </p:spTree>
    <p:extLst>
      <p:ext uri="{BB962C8B-B14F-4D97-AF65-F5344CB8AC3E}">
        <p14:creationId xmlns:p14="http://schemas.microsoft.com/office/powerpoint/2010/main" val="875906993"/>
      </p:ext>
    </p:extLst>
  </p:cSld>
  <p:clrMapOvr>
    <a:masterClrMapping/>
  </p:clrMapOvr>
  <p:transition>
    <p:newsflash/>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19459">
                                            <p:txEl>
                                              <p:pRg st="0" end="0"/>
                                            </p:txEl>
                                          </p:spTgt>
                                        </p:tgtEl>
                                        <p:attrNameLst>
                                          <p:attrName>style.textDecorationUnderline</p:attrName>
                                        </p:attrNameLst>
                                      </p:cBhvr>
                                      <p:to>
                                        <p:strVal val="tru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8" presetClass="emph" presetSubtype="0" fill="hold" nodeType="clickEffect">
                                  <p:stCondLst>
                                    <p:cond delay="0"/>
                                  </p:stCondLst>
                                  <p:iterate type="lt">
                                    <p:tmPct val="4000"/>
                                  </p:iterate>
                                  <p:childTnLst>
                                    <p:set>
                                      <p:cBhvr override="childStyle">
                                        <p:cTn id="10" dur="500" fill="hold"/>
                                        <p:tgtEl>
                                          <p:spTgt spid="19459">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ru-RU" sz="2900" smtClean="0"/>
              <a:t>Кто был первым российским олимпийским чемпионом, фигуристом? </a:t>
            </a:r>
          </a:p>
        </p:txBody>
      </p:sp>
      <p:sp>
        <p:nvSpPr>
          <p:cNvPr id="20483" name="Rectangle 3"/>
          <p:cNvSpPr>
            <a:spLocks noGrp="1" noChangeArrowheads="1"/>
          </p:cNvSpPr>
          <p:nvPr>
            <p:ph type="body" sz="half" idx="1"/>
          </p:nvPr>
        </p:nvSpPr>
        <p:spPr/>
        <p:txBody>
          <a:bodyPr/>
          <a:lstStyle/>
          <a:p>
            <a:pPr eaLnBrk="1" hangingPunct="1"/>
            <a:r>
              <a:rPr lang="ru-RU" sz="2700" smtClean="0"/>
              <a:t>Андрей Миненков</a:t>
            </a:r>
          </a:p>
          <a:p>
            <a:pPr eaLnBrk="1" hangingPunct="1"/>
            <a:r>
              <a:rPr lang="ru-RU" sz="2700" smtClean="0"/>
              <a:t>Александр Горшков </a:t>
            </a:r>
          </a:p>
          <a:p>
            <a:pPr eaLnBrk="1" hangingPunct="1"/>
            <a:r>
              <a:rPr lang="ru-RU" sz="2700" smtClean="0"/>
              <a:t>Н.Панин-Коломенский</a:t>
            </a:r>
          </a:p>
        </p:txBody>
      </p:sp>
      <p:sp>
        <p:nvSpPr>
          <p:cNvPr id="20484" name="AutoShape 4"/>
          <p:cNvSpPr>
            <a:spLocks noChangeArrowheads="1"/>
          </p:cNvSpPr>
          <p:nvPr/>
        </p:nvSpPr>
        <p:spPr bwMode="auto">
          <a:xfrm>
            <a:off x="3200400" y="5486400"/>
            <a:ext cx="2514600" cy="1066800"/>
          </a:xfrm>
          <a:prstGeom prst="bevel">
            <a:avLst>
              <a:gd name="adj" fmla="val 12500"/>
            </a:avLst>
          </a:prstGeom>
          <a:solidFill>
            <a:schemeClr val="accent1"/>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algn="ctr">
              <a:defRPr/>
            </a:pPr>
            <a:r>
              <a:rPr lang="ru-RU" sz="2400"/>
              <a:t>Правильный</a:t>
            </a:r>
          </a:p>
          <a:p>
            <a:pPr algn="ctr">
              <a:defRPr/>
            </a:pPr>
            <a:r>
              <a:rPr lang="ru-RU" sz="2400"/>
              <a:t> ответ</a:t>
            </a:r>
          </a:p>
        </p:txBody>
      </p:sp>
      <p:sp>
        <p:nvSpPr>
          <p:cNvPr id="16389" name="AutoShape 5">
            <a:hlinkClick r:id="" action="ppaction://hlinkshowjump?jump=nextslide" highlightClick="1"/>
          </p:cNvPr>
          <p:cNvSpPr>
            <a:spLocks noChangeArrowheads="1"/>
          </p:cNvSpPr>
          <p:nvPr/>
        </p:nvSpPr>
        <p:spPr bwMode="auto">
          <a:xfrm>
            <a:off x="533400" y="5715000"/>
            <a:ext cx="838200" cy="838200"/>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pic>
        <p:nvPicPr>
          <p:cNvPr id="16390" name="Picture 7" descr="1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24400" y="2286000"/>
            <a:ext cx="3771900" cy="2797175"/>
          </a:xfrm>
        </p:spPr>
      </p:pic>
    </p:spTree>
    <p:extLst>
      <p:ext uri="{BB962C8B-B14F-4D97-AF65-F5344CB8AC3E}">
        <p14:creationId xmlns:p14="http://schemas.microsoft.com/office/powerpoint/2010/main" val="755505860"/>
      </p:ext>
    </p:extLst>
  </p:cSld>
  <p:clrMapOvr>
    <a:masterClrMapping/>
  </p:clrMapOvr>
  <p:transition>
    <p:newsflash/>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20483">
                                            <p:txEl>
                                              <p:pRg st="2" end="2"/>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ru-RU" sz="2900" smtClean="0"/>
              <a:t>Кто из гимнастов имеет 18 олимпийских медалей, из них 9 – золотых? </a:t>
            </a:r>
          </a:p>
        </p:txBody>
      </p:sp>
      <p:sp>
        <p:nvSpPr>
          <p:cNvPr id="21507" name="Rectangle 3"/>
          <p:cNvSpPr>
            <a:spLocks noGrp="1" noChangeArrowheads="1"/>
          </p:cNvSpPr>
          <p:nvPr>
            <p:ph type="body" sz="half" idx="1"/>
          </p:nvPr>
        </p:nvSpPr>
        <p:spPr/>
        <p:txBody>
          <a:bodyPr/>
          <a:lstStyle/>
          <a:p>
            <a:pPr eaLnBrk="1" hangingPunct="1"/>
            <a:r>
              <a:rPr lang="ru-RU" sz="2700" smtClean="0"/>
              <a:t>Лариса Латынина</a:t>
            </a:r>
          </a:p>
          <a:p>
            <a:pPr eaLnBrk="1" hangingPunct="1"/>
            <a:r>
              <a:rPr lang="ru-RU" sz="2700" smtClean="0"/>
              <a:t>Николай Андрианов</a:t>
            </a:r>
          </a:p>
          <a:p>
            <a:pPr eaLnBrk="1" hangingPunct="1"/>
            <a:r>
              <a:rPr lang="ru-RU" sz="2700" smtClean="0"/>
              <a:t>Виталий Щербо </a:t>
            </a:r>
          </a:p>
        </p:txBody>
      </p:sp>
      <p:sp>
        <p:nvSpPr>
          <p:cNvPr id="21508" name="AutoShape 4"/>
          <p:cNvSpPr>
            <a:spLocks noChangeArrowheads="1"/>
          </p:cNvSpPr>
          <p:nvPr/>
        </p:nvSpPr>
        <p:spPr bwMode="auto">
          <a:xfrm>
            <a:off x="3200400" y="5562600"/>
            <a:ext cx="2514600" cy="1066800"/>
          </a:xfrm>
          <a:prstGeom prst="bevel">
            <a:avLst>
              <a:gd name="adj" fmla="val 12500"/>
            </a:avLst>
          </a:prstGeom>
          <a:solidFill>
            <a:schemeClr val="accent1"/>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algn="ctr">
              <a:defRPr/>
            </a:pPr>
            <a:r>
              <a:rPr lang="ru-RU" sz="2400"/>
              <a:t>Правильный</a:t>
            </a:r>
          </a:p>
          <a:p>
            <a:pPr algn="ctr">
              <a:defRPr/>
            </a:pPr>
            <a:r>
              <a:rPr lang="ru-RU" sz="2400"/>
              <a:t> ответ</a:t>
            </a:r>
          </a:p>
        </p:txBody>
      </p:sp>
      <p:sp>
        <p:nvSpPr>
          <p:cNvPr id="17413" name="AutoShape 5">
            <a:hlinkClick r:id="" action="ppaction://hlinkshowjump?jump=nextslide" highlightClick="1"/>
          </p:cNvPr>
          <p:cNvSpPr>
            <a:spLocks noChangeArrowheads="1"/>
          </p:cNvSpPr>
          <p:nvPr/>
        </p:nvSpPr>
        <p:spPr bwMode="auto">
          <a:xfrm>
            <a:off x="533400" y="5715000"/>
            <a:ext cx="838200" cy="838200"/>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pic>
        <p:nvPicPr>
          <p:cNvPr id="17414" name="Picture 7" descr="1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00600" y="2133600"/>
            <a:ext cx="3771900" cy="3078163"/>
          </a:xfrm>
        </p:spPr>
      </p:pic>
    </p:spTree>
    <p:extLst>
      <p:ext uri="{BB962C8B-B14F-4D97-AF65-F5344CB8AC3E}">
        <p14:creationId xmlns:p14="http://schemas.microsoft.com/office/powerpoint/2010/main" val="25528261"/>
      </p:ext>
    </p:extLst>
  </p:cSld>
  <p:clrMapOvr>
    <a:masterClrMapping/>
  </p:clrMapOvr>
  <p:transition>
    <p:newsflash/>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21507">
                                            <p:txEl>
                                              <p:pRg st="0" end="0"/>
                                            </p:txEl>
                                          </p:spTgt>
                                        </p:tgtEl>
                                        <p:attrNameLst>
                                          <p:attrName>style.textDecorationUnderline</p:attrName>
                                        </p:attrNameLst>
                                      </p:cBhvr>
                                      <p:to>
                                        <p:strVal val="tru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8" presetClass="emph" presetSubtype="0" fill="hold" nodeType="clickEffect">
                                  <p:stCondLst>
                                    <p:cond delay="0"/>
                                  </p:stCondLst>
                                  <p:iterate type="lt">
                                    <p:tmPct val="4000"/>
                                  </p:iterate>
                                  <p:childTnLst>
                                    <p:set>
                                      <p:cBhvr override="childStyle">
                                        <p:cTn id="10" dur="500" fill="hold"/>
                                        <p:tgtEl>
                                          <p:spTgt spid="21507">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ru-RU" smtClean="0"/>
              <a:t>В каком году впервые в Олимпиаде победили советские хоккеисты? </a:t>
            </a:r>
          </a:p>
        </p:txBody>
      </p:sp>
      <p:sp>
        <p:nvSpPr>
          <p:cNvPr id="22531" name="Rectangle 3"/>
          <p:cNvSpPr>
            <a:spLocks noGrp="1" noChangeArrowheads="1"/>
          </p:cNvSpPr>
          <p:nvPr>
            <p:ph type="body" sz="half" idx="1"/>
          </p:nvPr>
        </p:nvSpPr>
        <p:spPr/>
        <p:txBody>
          <a:bodyPr/>
          <a:lstStyle/>
          <a:p>
            <a:pPr eaLnBrk="1" hangingPunct="1"/>
            <a:r>
              <a:rPr lang="ru-RU" sz="2700" smtClean="0"/>
              <a:t>В 1960 г.</a:t>
            </a:r>
          </a:p>
          <a:p>
            <a:pPr eaLnBrk="1" hangingPunct="1"/>
            <a:r>
              <a:rPr lang="ru-RU" sz="2700" smtClean="0"/>
              <a:t>В 1956 г.</a:t>
            </a:r>
          </a:p>
          <a:p>
            <a:pPr eaLnBrk="1" hangingPunct="1"/>
            <a:r>
              <a:rPr lang="ru-RU" sz="2700" smtClean="0"/>
              <a:t>В 1952 г. </a:t>
            </a:r>
          </a:p>
        </p:txBody>
      </p:sp>
      <p:sp>
        <p:nvSpPr>
          <p:cNvPr id="22532" name="AutoShape 4"/>
          <p:cNvSpPr>
            <a:spLocks noChangeArrowheads="1"/>
          </p:cNvSpPr>
          <p:nvPr/>
        </p:nvSpPr>
        <p:spPr bwMode="auto">
          <a:xfrm>
            <a:off x="3124200" y="5562600"/>
            <a:ext cx="2514600" cy="1066800"/>
          </a:xfrm>
          <a:prstGeom prst="bevel">
            <a:avLst>
              <a:gd name="adj" fmla="val 12500"/>
            </a:avLst>
          </a:prstGeom>
          <a:solidFill>
            <a:schemeClr val="accent1"/>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algn="ctr">
              <a:defRPr/>
            </a:pPr>
            <a:r>
              <a:rPr lang="ru-RU" sz="2400"/>
              <a:t>Правильный</a:t>
            </a:r>
          </a:p>
          <a:p>
            <a:pPr algn="ctr">
              <a:defRPr/>
            </a:pPr>
            <a:r>
              <a:rPr lang="ru-RU" sz="2400"/>
              <a:t> ответ</a:t>
            </a:r>
          </a:p>
        </p:txBody>
      </p:sp>
      <p:sp>
        <p:nvSpPr>
          <p:cNvPr id="18437" name="AutoShape 5">
            <a:hlinkClick r:id="" action="ppaction://hlinkshowjump?jump=nextslide" highlightClick="1"/>
          </p:cNvPr>
          <p:cNvSpPr>
            <a:spLocks noChangeArrowheads="1"/>
          </p:cNvSpPr>
          <p:nvPr/>
        </p:nvSpPr>
        <p:spPr bwMode="auto">
          <a:xfrm>
            <a:off x="533400" y="5715000"/>
            <a:ext cx="838200" cy="838200"/>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pic>
        <p:nvPicPr>
          <p:cNvPr id="18438" name="Picture 7" descr="15"/>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495800" y="2133600"/>
            <a:ext cx="3771900" cy="2516188"/>
          </a:xfrm>
        </p:spPr>
      </p:pic>
    </p:spTree>
    <p:extLst>
      <p:ext uri="{BB962C8B-B14F-4D97-AF65-F5344CB8AC3E}">
        <p14:creationId xmlns:p14="http://schemas.microsoft.com/office/powerpoint/2010/main" val="1726561840"/>
      </p:ext>
    </p:extLst>
  </p:cSld>
  <p:clrMapOvr>
    <a:masterClrMapping/>
  </p:clrMapOvr>
  <p:transition>
    <p:newsflash/>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22531">
                                            <p:txEl>
                                              <p:pRg st="1" end="1"/>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ru-RU" sz="2900" smtClean="0"/>
              <a:t>Главными словами знаменитой «Оды спорта» Пьера де Кубертена являются </a:t>
            </a:r>
          </a:p>
        </p:txBody>
      </p:sp>
      <p:sp>
        <p:nvSpPr>
          <p:cNvPr id="23555" name="Rectangle 3"/>
          <p:cNvSpPr>
            <a:spLocks noGrp="1" noChangeArrowheads="1"/>
          </p:cNvSpPr>
          <p:nvPr>
            <p:ph type="body" sz="half" idx="1"/>
          </p:nvPr>
        </p:nvSpPr>
        <p:spPr/>
        <p:txBody>
          <a:bodyPr/>
          <a:lstStyle/>
          <a:p>
            <a:pPr eaLnBrk="1" hangingPunct="1"/>
            <a:r>
              <a:rPr lang="ru-RU" sz="2700" smtClean="0"/>
              <a:t>«Быстрее, выше, сильнее»</a:t>
            </a:r>
          </a:p>
          <a:p>
            <a:pPr eaLnBrk="1" hangingPunct="1"/>
            <a:r>
              <a:rPr lang="ru-RU" sz="2700" smtClean="0"/>
              <a:t>«Главное не победа, а участие». </a:t>
            </a:r>
          </a:p>
          <a:p>
            <a:pPr eaLnBrk="1" hangingPunct="1"/>
            <a:r>
              <a:rPr lang="ru-RU" sz="2700" smtClean="0"/>
              <a:t>«О спорт, ты – мир!» </a:t>
            </a:r>
          </a:p>
        </p:txBody>
      </p:sp>
      <p:sp>
        <p:nvSpPr>
          <p:cNvPr id="23556" name="AutoShape 4"/>
          <p:cNvSpPr>
            <a:spLocks noChangeArrowheads="1"/>
          </p:cNvSpPr>
          <p:nvPr/>
        </p:nvSpPr>
        <p:spPr bwMode="auto">
          <a:xfrm>
            <a:off x="3352800" y="5486400"/>
            <a:ext cx="2514600" cy="1066800"/>
          </a:xfrm>
          <a:prstGeom prst="bevel">
            <a:avLst>
              <a:gd name="adj" fmla="val 12500"/>
            </a:avLst>
          </a:prstGeom>
          <a:solidFill>
            <a:schemeClr val="accent1"/>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algn="ctr">
              <a:defRPr/>
            </a:pPr>
            <a:r>
              <a:rPr lang="ru-RU" sz="2400"/>
              <a:t>Правильный</a:t>
            </a:r>
          </a:p>
          <a:p>
            <a:pPr algn="ctr">
              <a:defRPr/>
            </a:pPr>
            <a:r>
              <a:rPr lang="ru-RU" sz="2400"/>
              <a:t> ответ</a:t>
            </a:r>
          </a:p>
        </p:txBody>
      </p:sp>
      <p:sp>
        <p:nvSpPr>
          <p:cNvPr id="19461" name="AutoShape 5">
            <a:hlinkClick r:id="" action="ppaction://hlinkshowjump?jump=nextslide" highlightClick="1"/>
          </p:cNvPr>
          <p:cNvSpPr>
            <a:spLocks noChangeArrowheads="1"/>
          </p:cNvSpPr>
          <p:nvPr/>
        </p:nvSpPr>
        <p:spPr bwMode="auto">
          <a:xfrm>
            <a:off x="533400" y="5715000"/>
            <a:ext cx="838200" cy="838200"/>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pic>
        <p:nvPicPr>
          <p:cNvPr id="19462" name="Picture 7" descr="16"/>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519738" y="1905000"/>
            <a:ext cx="3205162" cy="3429000"/>
          </a:xfrm>
        </p:spPr>
      </p:pic>
    </p:spTree>
    <p:extLst>
      <p:ext uri="{BB962C8B-B14F-4D97-AF65-F5344CB8AC3E}">
        <p14:creationId xmlns:p14="http://schemas.microsoft.com/office/powerpoint/2010/main" val="3084713691"/>
      </p:ext>
    </p:extLst>
  </p:cSld>
  <p:clrMapOvr>
    <a:masterClrMapping/>
  </p:clrMapOvr>
  <p:transition>
    <p:newsflash/>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23555">
                                            <p:txEl>
                                              <p:pRg st="2" end="2"/>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rot="19140000">
            <a:off x="-186559" y="1139269"/>
            <a:ext cx="4192190" cy="998667"/>
          </a:xfrm>
        </p:spPr>
        <p:txBody>
          <a:bodyPr/>
          <a:lstStyle/>
          <a:p>
            <a:r>
              <a:rPr lang="ru-RU" dirty="0"/>
              <a:t>Василий КУДИНОВ. </a:t>
            </a:r>
          </a:p>
        </p:txBody>
      </p:sp>
      <p:sp>
        <p:nvSpPr>
          <p:cNvPr id="3" name="Объект 2"/>
          <p:cNvSpPr>
            <a:spLocks noGrp="1"/>
          </p:cNvSpPr>
          <p:nvPr>
            <p:ph idx="1"/>
          </p:nvPr>
        </p:nvSpPr>
        <p:spPr>
          <a:xfrm>
            <a:off x="4067944" y="548680"/>
            <a:ext cx="4824536" cy="6048672"/>
          </a:xfrm>
        </p:spPr>
        <p:txBody>
          <a:bodyPr>
            <a:normAutofit fontScale="55000" lnSpcReduction="20000"/>
          </a:bodyPr>
          <a:lstStyle/>
          <a:p>
            <a:r>
              <a:rPr lang="ru-RU" dirty="0" smtClean="0"/>
              <a:t>Родился </a:t>
            </a:r>
            <a:r>
              <a:rPr lang="ru-RU" dirty="0"/>
              <a:t>17.02.69 в поселке Ильинка Астраханской области. Гандболом начал заниматься в 1985 г. в Астрахани. Первый тренер — Валерий Кочетков. Полусредний. Заслуженный мастер спорта СССР (1992) и России (2004). Двукратный олимпийский чемпион (1992, 2000), бронзовый призер Олимпиады (2004), двукратный чемпион мира (1993, 1997), чемпион Европы (1996), серебряный призер чемпионата мира (1999), серебряный призер чемпионата Европы (1994), чемпион мира среди юниоров (1989), чемпион СССР (1990), чемпион и обладатель Кубка Франции (1994), обладатель Кубка ЕГФ (1998). За спортивные заслуги награжден орденом Дружбы и орденом Почета. Выступал за клубы: “Динамо” (Астрахань, СССР, Россия, 1988-93), “</a:t>
            </a:r>
            <a:r>
              <a:rPr lang="ru-RU" dirty="0" err="1"/>
              <a:t>Иври</a:t>
            </a:r>
            <a:r>
              <a:rPr lang="ru-RU" dirty="0"/>
              <a:t>” (Франция, 1993-97), “Магдебург” (Германия, 1998), “</a:t>
            </a:r>
            <a:r>
              <a:rPr lang="ru-RU" dirty="0" err="1"/>
              <a:t>Хамельн</a:t>
            </a:r>
            <a:r>
              <a:rPr lang="ru-RU" dirty="0"/>
              <a:t>” (Германия, 1998-2001), “Хонда” (Япония, 2001-03), “Лукойл-Динамо” (Астрахань, Россия, 2004). Семья: жена и двое детей.</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924944"/>
            <a:ext cx="2643570" cy="330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srcRect/>
          <a:stretch>
            <a:fillRect/>
          </a:stretch>
        </p:blipFill>
        <p:spPr bwMode="auto">
          <a:xfrm>
            <a:off x="0" y="0"/>
            <a:ext cx="1219200" cy="1676400"/>
          </a:xfrm>
          <a:prstGeom prst="rect">
            <a:avLst/>
          </a:prstGeom>
          <a:noFill/>
          <a:ln w="9525">
            <a:noFill/>
            <a:miter lim="800000"/>
            <a:headEnd/>
            <a:tailEnd/>
          </a:ln>
          <a:effectLst/>
        </p:spPr>
      </p:pic>
    </p:spTree>
    <p:extLst>
      <p:ext uri="{BB962C8B-B14F-4D97-AF65-F5344CB8AC3E}">
        <p14:creationId xmlns:p14="http://schemas.microsoft.com/office/powerpoint/2010/main" val="20694520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ru-RU" sz="2900" smtClean="0"/>
              <a:t>Как называется организация, возглавляющая олимпийское движение в России? </a:t>
            </a:r>
          </a:p>
        </p:txBody>
      </p:sp>
      <p:sp>
        <p:nvSpPr>
          <p:cNvPr id="24579" name="Rectangle 3"/>
          <p:cNvSpPr>
            <a:spLocks noGrp="1" noChangeArrowheads="1"/>
          </p:cNvSpPr>
          <p:nvPr>
            <p:ph type="body" sz="half" idx="1"/>
          </p:nvPr>
        </p:nvSpPr>
        <p:spPr/>
        <p:txBody>
          <a:bodyPr/>
          <a:lstStyle/>
          <a:p>
            <a:pPr eaLnBrk="1" hangingPunct="1"/>
            <a:r>
              <a:rPr lang="ru-RU" sz="2700" smtClean="0"/>
              <a:t>МОК</a:t>
            </a:r>
          </a:p>
          <a:p>
            <a:pPr eaLnBrk="1" hangingPunct="1"/>
            <a:r>
              <a:rPr lang="ru-RU" sz="2700" smtClean="0"/>
              <a:t>ФИФА</a:t>
            </a:r>
          </a:p>
          <a:p>
            <a:pPr eaLnBrk="1" hangingPunct="1"/>
            <a:r>
              <a:rPr lang="ru-RU" sz="2700" smtClean="0"/>
              <a:t>НБА </a:t>
            </a:r>
          </a:p>
        </p:txBody>
      </p:sp>
      <p:sp>
        <p:nvSpPr>
          <p:cNvPr id="24580" name="AutoShape 4"/>
          <p:cNvSpPr>
            <a:spLocks noChangeArrowheads="1"/>
          </p:cNvSpPr>
          <p:nvPr/>
        </p:nvSpPr>
        <p:spPr bwMode="auto">
          <a:xfrm>
            <a:off x="3124200" y="5486400"/>
            <a:ext cx="2514600" cy="1066800"/>
          </a:xfrm>
          <a:prstGeom prst="bevel">
            <a:avLst>
              <a:gd name="adj" fmla="val 12500"/>
            </a:avLst>
          </a:prstGeom>
          <a:solidFill>
            <a:schemeClr val="accent1"/>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algn="ctr">
              <a:defRPr/>
            </a:pPr>
            <a:r>
              <a:rPr lang="ru-RU" sz="2400"/>
              <a:t>Правильный</a:t>
            </a:r>
          </a:p>
          <a:p>
            <a:pPr algn="ctr">
              <a:defRPr/>
            </a:pPr>
            <a:r>
              <a:rPr lang="ru-RU" sz="2400"/>
              <a:t> ответ</a:t>
            </a:r>
          </a:p>
        </p:txBody>
      </p:sp>
      <p:sp>
        <p:nvSpPr>
          <p:cNvPr id="20485" name="AutoShape 5">
            <a:hlinkClick r:id="" action="ppaction://hlinkshowjump?jump=nextslide" highlightClick="1"/>
          </p:cNvPr>
          <p:cNvSpPr>
            <a:spLocks noChangeArrowheads="1"/>
          </p:cNvSpPr>
          <p:nvPr/>
        </p:nvSpPr>
        <p:spPr bwMode="auto">
          <a:xfrm>
            <a:off x="533400" y="5715000"/>
            <a:ext cx="838200" cy="838200"/>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pic>
        <p:nvPicPr>
          <p:cNvPr id="20486" name="Picture 7" descr="17"/>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72000" y="2209800"/>
            <a:ext cx="3771900" cy="2414588"/>
          </a:xfrm>
        </p:spPr>
      </p:pic>
    </p:spTree>
    <p:extLst>
      <p:ext uri="{BB962C8B-B14F-4D97-AF65-F5344CB8AC3E}">
        <p14:creationId xmlns:p14="http://schemas.microsoft.com/office/powerpoint/2010/main" val="825923303"/>
      </p:ext>
    </p:extLst>
  </p:cSld>
  <p:clrMapOvr>
    <a:masterClrMapping/>
  </p:clrMapOvr>
  <p:transition>
    <p:newsflash/>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24579">
                                            <p:txEl>
                                              <p:pRg st="0" end="0"/>
                                            </p:txEl>
                                          </p:spTgt>
                                        </p:tgtEl>
                                        <p:attrNameLst>
                                          <p:attrName>style.textDecorationUnderline</p:attrName>
                                        </p:attrNameLst>
                                      </p:cBhvr>
                                      <p:to>
                                        <p:strVal val="tru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8" presetClass="emph" presetSubtype="0" fill="hold" nodeType="clickEffect">
                                  <p:stCondLst>
                                    <p:cond delay="0"/>
                                  </p:stCondLst>
                                  <p:iterate type="lt">
                                    <p:tmPct val="4000"/>
                                  </p:iterate>
                                  <p:childTnLst>
                                    <p:set>
                                      <p:cBhvr override="childStyle">
                                        <p:cTn id="10" dur="500" fill="hold"/>
                                        <p:tgtEl>
                                          <p:spTgt spid="24579">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ru-RU" sz="2900" smtClean="0"/>
              <a:t>Трёхкратная советская олимпийская чемпионка в парном фигурном катании </a:t>
            </a:r>
          </a:p>
        </p:txBody>
      </p:sp>
      <p:sp>
        <p:nvSpPr>
          <p:cNvPr id="25603" name="Rectangle 3"/>
          <p:cNvSpPr>
            <a:spLocks noGrp="1" noChangeArrowheads="1"/>
          </p:cNvSpPr>
          <p:nvPr>
            <p:ph type="body" sz="half" idx="1"/>
          </p:nvPr>
        </p:nvSpPr>
        <p:spPr/>
        <p:txBody>
          <a:bodyPr/>
          <a:lstStyle/>
          <a:p>
            <a:pPr eaLnBrk="1" hangingPunct="1"/>
            <a:r>
              <a:rPr lang="ru-RU" sz="2700" smtClean="0"/>
              <a:t>Людмила Пахомова</a:t>
            </a:r>
          </a:p>
          <a:p>
            <a:pPr eaLnBrk="1" hangingPunct="1"/>
            <a:r>
              <a:rPr lang="ru-RU" sz="2700" smtClean="0"/>
              <a:t>Людмила Белоусова </a:t>
            </a:r>
          </a:p>
          <a:p>
            <a:pPr eaLnBrk="1" hangingPunct="1"/>
            <a:r>
              <a:rPr lang="ru-RU" sz="2700" smtClean="0"/>
              <a:t>Ирина Роднина</a:t>
            </a:r>
          </a:p>
        </p:txBody>
      </p:sp>
      <p:sp>
        <p:nvSpPr>
          <p:cNvPr id="25604" name="AutoShape 4"/>
          <p:cNvSpPr>
            <a:spLocks noChangeArrowheads="1"/>
          </p:cNvSpPr>
          <p:nvPr/>
        </p:nvSpPr>
        <p:spPr bwMode="auto">
          <a:xfrm>
            <a:off x="3276600" y="5486400"/>
            <a:ext cx="2514600" cy="1066800"/>
          </a:xfrm>
          <a:prstGeom prst="bevel">
            <a:avLst>
              <a:gd name="adj" fmla="val 12500"/>
            </a:avLst>
          </a:prstGeom>
          <a:solidFill>
            <a:schemeClr val="accent1"/>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algn="ctr">
              <a:defRPr/>
            </a:pPr>
            <a:r>
              <a:rPr lang="ru-RU" sz="2400"/>
              <a:t>Правильный</a:t>
            </a:r>
          </a:p>
          <a:p>
            <a:pPr algn="ctr">
              <a:defRPr/>
            </a:pPr>
            <a:r>
              <a:rPr lang="ru-RU" sz="2400"/>
              <a:t> ответ</a:t>
            </a:r>
          </a:p>
        </p:txBody>
      </p:sp>
      <p:sp>
        <p:nvSpPr>
          <p:cNvPr id="21509" name="AutoShape 5">
            <a:hlinkClick r:id="" action="ppaction://hlinkshowjump?jump=nextslide" highlightClick="1"/>
          </p:cNvPr>
          <p:cNvSpPr>
            <a:spLocks noChangeArrowheads="1"/>
          </p:cNvSpPr>
          <p:nvPr/>
        </p:nvSpPr>
        <p:spPr bwMode="auto">
          <a:xfrm>
            <a:off x="533400" y="5715000"/>
            <a:ext cx="838200" cy="838200"/>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pic>
        <p:nvPicPr>
          <p:cNvPr id="21510" name="Picture 7" descr="18"/>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2667000"/>
            <a:ext cx="3771900" cy="2474913"/>
          </a:xfrm>
        </p:spPr>
      </p:pic>
    </p:spTree>
    <p:extLst>
      <p:ext uri="{BB962C8B-B14F-4D97-AF65-F5344CB8AC3E}">
        <p14:creationId xmlns:p14="http://schemas.microsoft.com/office/powerpoint/2010/main" val="3753523754"/>
      </p:ext>
    </p:extLst>
  </p:cSld>
  <p:clrMapOvr>
    <a:masterClrMapping/>
  </p:clrMapOvr>
  <p:transition>
    <p:newsflash/>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25603">
                                            <p:txEl>
                                              <p:pRg st="2" end="2"/>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ru-RU" smtClean="0"/>
              <a:t>В каком городе находится штаб-квартира МОК? </a:t>
            </a:r>
          </a:p>
        </p:txBody>
      </p:sp>
      <p:sp>
        <p:nvSpPr>
          <p:cNvPr id="26627" name="Rectangle 3"/>
          <p:cNvSpPr>
            <a:spLocks noGrp="1" noChangeArrowheads="1"/>
          </p:cNvSpPr>
          <p:nvPr>
            <p:ph type="body" sz="half" idx="1"/>
          </p:nvPr>
        </p:nvSpPr>
        <p:spPr/>
        <p:txBody>
          <a:bodyPr/>
          <a:lstStyle/>
          <a:p>
            <a:pPr eaLnBrk="1" hangingPunct="1"/>
            <a:r>
              <a:rPr lang="ru-RU" sz="2700" smtClean="0"/>
              <a:t>Лозанна, Швейцария</a:t>
            </a:r>
          </a:p>
          <a:p>
            <a:pPr eaLnBrk="1" hangingPunct="1"/>
            <a:r>
              <a:rPr lang="ru-RU" sz="2700" smtClean="0"/>
              <a:t>Афины, Греция</a:t>
            </a:r>
          </a:p>
          <a:p>
            <a:pPr eaLnBrk="1" hangingPunct="1"/>
            <a:r>
              <a:rPr lang="ru-RU" sz="2700" smtClean="0"/>
              <a:t>Париж, Франция </a:t>
            </a:r>
          </a:p>
        </p:txBody>
      </p:sp>
      <p:sp>
        <p:nvSpPr>
          <p:cNvPr id="26628" name="AutoShape 4"/>
          <p:cNvSpPr>
            <a:spLocks noChangeArrowheads="1"/>
          </p:cNvSpPr>
          <p:nvPr/>
        </p:nvSpPr>
        <p:spPr bwMode="auto">
          <a:xfrm>
            <a:off x="3429000" y="5486400"/>
            <a:ext cx="2514600" cy="1066800"/>
          </a:xfrm>
          <a:prstGeom prst="bevel">
            <a:avLst>
              <a:gd name="adj" fmla="val 12500"/>
            </a:avLst>
          </a:prstGeom>
          <a:solidFill>
            <a:schemeClr val="accent1"/>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algn="ctr">
              <a:defRPr/>
            </a:pPr>
            <a:r>
              <a:rPr lang="ru-RU" sz="2400"/>
              <a:t>Правильный</a:t>
            </a:r>
          </a:p>
          <a:p>
            <a:pPr algn="ctr">
              <a:defRPr/>
            </a:pPr>
            <a:r>
              <a:rPr lang="ru-RU" sz="2400"/>
              <a:t> ответ</a:t>
            </a:r>
          </a:p>
        </p:txBody>
      </p:sp>
      <p:sp>
        <p:nvSpPr>
          <p:cNvPr id="22533" name="AutoShape 5">
            <a:hlinkClick r:id="" action="ppaction://hlinkshowjump?jump=nextslide" highlightClick="1"/>
          </p:cNvPr>
          <p:cNvSpPr>
            <a:spLocks noChangeArrowheads="1"/>
          </p:cNvSpPr>
          <p:nvPr/>
        </p:nvSpPr>
        <p:spPr bwMode="auto">
          <a:xfrm>
            <a:off x="533400" y="5715000"/>
            <a:ext cx="838200" cy="838200"/>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pic>
        <p:nvPicPr>
          <p:cNvPr id="22534" name="Picture 7" descr="19"/>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181600" y="2362200"/>
            <a:ext cx="3429000" cy="2414588"/>
          </a:xfrm>
        </p:spPr>
      </p:pic>
    </p:spTree>
    <p:extLst>
      <p:ext uri="{BB962C8B-B14F-4D97-AF65-F5344CB8AC3E}">
        <p14:creationId xmlns:p14="http://schemas.microsoft.com/office/powerpoint/2010/main" val="805164524"/>
      </p:ext>
    </p:extLst>
  </p:cSld>
  <p:clrMapOvr>
    <a:masterClrMapping/>
  </p:clrMapOvr>
  <p:transition>
    <p:newsflash/>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26627">
                                            <p:txEl>
                                              <p:pRg st="0" end="0"/>
                                            </p:txEl>
                                          </p:spTgt>
                                        </p:tgtEl>
                                        <p:attrNameLst>
                                          <p:attrName>style.textDecorationUnderline</p:attrName>
                                        </p:attrNameLst>
                                      </p:cBhvr>
                                      <p:to>
                                        <p:strVal val="tru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8" presetClass="emph" presetSubtype="0" fill="hold" nodeType="clickEffect">
                                  <p:stCondLst>
                                    <p:cond delay="0"/>
                                  </p:stCondLst>
                                  <p:iterate type="lt">
                                    <p:tmPct val="4000"/>
                                  </p:iterate>
                                  <p:childTnLst>
                                    <p:set>
                                      <p:cBhvr override="childStyle">
                                        <p:cTn id="10" dur="500" fill="hold"/>
                                        <p:tgtEl>
                                          <p:spTgt spid="26627">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ru-RU" sz="2900" smtClean="0"/>
              <a:t>Какие Олимпийские игры состоялись без участия советских спортсменов по политическим мотивам? </a:t>
            </a:r>
          </a:p>
        </p:txBody>
      </p:sp>
      <p:sp>
        <p:nvSpPr>
          <p:cNvPr id="27651" name="Rectangle 3"/>
          <p:cNvSpPr>
            <a:spLocks noGrp="1" noChangeArrowheads="1"/>
          </p:cNvSpPr>
          <p:nvPr>
            <p:ph type="body" sz="half" idx="1"/>
          </p:nvPr>
        </p:nvSpPr>
        <p:spPr/>
        <p:txBody>
          <a:bodyPr/>
          <a:lstStyle/>
          <a:p>
            <a:pPr eaLnBrk="1" hangingPunct="1"/>
            <a:r>
              <a:rPr lang="en-US" sz="2700" smtClean="0"/>
              <a:t>XXII</a:t>
            </a:r>
            <a:r>
              <a:rPr lang="ru-RU" sz="2700" smtClean="0"/>
              <a:t> Летние Олимпийские игры в 1980 г.</a:t>
            </a:r>
          </a:p>
          <a:p>
            <a:pPr eaLnBrk="1" hangingPunct="1"/>
            <a:r>
              <a:rPr lang="en-US" sz="2700" smtClean="0"/>
              <a:t>XXIII</a:t>
            </a:r>
            <a:r>
              <a:rPr lang="ru-RU" sz="2700" smtClean="0"/>
              <a:t> Летние Олимпийские игры в 1984 г.</a:t>
            </a:r>
            <a:endParaRPr lang="en-US" sz="2700" smtClean="0"/>
          </a:p>
          <a:p>
            <a:pPr eaLnBrk="1" hangingPunct="1"/>
            <a:r>
              <a:rPr lang="en-US" sz="2700" smtClean="0"/>
              <a:t>XXIV</a:t>
            </a:r>
            <a:r>
              <a:rPr lang="ru-RU" sz="2700" smtClean="0"/>
              <a:t> Летние Олимпийские игры в 1986 г. </a:t>
            </a:r>
          </a:p>
        </p:txBody>
      </p:sp>
      <p:sp>
        <p:nvSpPr>
          <p:cNvPr id="27652" name="AutoShape 4"/>
          <p:cNvSpPr>
            <a:spLocks noChangeArrowheads="1"/>
          </p:cNvSpPr>
          <p:nvPr/>
        </p:nvSpPr>
        <p:spPr bwMode="auto">
          <a:xfrm>
            <a:off x="4114800" y="5486400"/>
            <a:ext cx="2514600" cy="1066800"/>
          </a:xfrm>
          <a:prstGeom prst="bevel">
            <a:avLst>
              <a:gd name="adj" fmla="val 12500"/>
            </a:avLst>
          </a:prstGeom>
          <a:solidFill>
            <a:schemeClr val="accent1"/>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algn="ctr">
              <a:defRPr/>
            </a:pPr>
            <a:r>
              <a:rPr lang="ru-RU" sz="2400"/>
              <a:t>Правильный</a:t>
            </a:r>
          </a:p>
          <a:p>
            <a:pPr algn="ctr">
              <a:defRPr/>
            </a:pPr>
            <a:r>
              <a:rPr lang="ru-RU" sz="2400"/>
              <a:t> ответ</a:t>
            </a:r>
          </a:p>
        </p:txBody>
      </p:sp>
      <p:sp>
        <p:nvSpPr>
          <p:cNvPr id="23557" name="AutoShape 5">
            <a:hlinkClick r:id="" action="ppaction://hlinkshowjump?jump=nextslide" highlightClick="1"/>
          </p:cNvPr>
          <p:cNvSpPr>
            <a:spLocks noChangeArrowheads="1"/>
          </p:cNvSpPr>
          <p:nvPr/>
        </p:nvSpPr>
        <p:spPr bwMode="auto">
          <a:xfrm>
            <a:off x="533400" y="5715000"/>
            <a:ext cx="838200" cy="838200"/>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pic>
        <p:nvPicPr>
          <p:cNvPr id="23558" name="Picture 7" descr="20"/>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29200" y="2133600"/>
            <a:ext cx="3657600" cy="2473325"/>
          </a:xfrm>
        </p:spPr>
      </p:pic>
    </p:spTree>
    <p:extLst>
      <p:ext uri="{BB962C8B-B14F-4D97-AF65-F5344CB8AC3E}">
        <p14:creationId xmlns:p14="http://schemas.microsoft.com/office/powerpoint/2010/main" val="1511071778"/>
      </p:ext>
    </p:extLst>
  </p:cSld>
  <p:clrMapOvr>
    <a:masterClrMapping/>
  </p:clrMapOvr>
  <p:transition>
    <p:newsflash/>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27651">
                                            <p:txEl>
                                              <p:pRg st="1" end="1"/>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ru-RU" smtClean="0"/>
              <a:t>Над каким городом впервые был поднят олимпийский флаг?</a:t>
            </a:r>
          </a:p>
        </p:txBody>
      </p:sp>
      <p:sp>
        <p:nvSpPr>
          <p:cNvPr id="28675" name="Rectangle 3"/>
          <p:cNvSpPr>
            <a:spLocks noGrp="1" noChangeArrowheads="1"/>
          </p:cNvSpPr>
          <p:nvPr>
            <p:ph type="body" sz="half" idx="1"/>
          </p:nvPr>
        </p:nvSpPr>
        <p:spPr/>
        <p:txBody>
          <a:bodyPr/>
          <a:lstStyle/>
          <a:p>
            <a:pPr eaLnBrk="1" hangingPunct="1"/>
            <a:r>
              <a:rPr lang="ru-RU" sz="2700" smtClean="0"/>
              <a:t>Антверпен, Бельгия</a:t>
            </a:r>
          </a:p>
          <a:p>
            <a:pPr eaLnBrk="1" hangingPunct="1"/>
            <a:r>
              <a:rPr lang="ru-RU" sz="2700" smtClean="0"/>
              <a:t>Афины, Греция</a:t>
            </a:r>
          </a:p>
          <a:p>
            <a:pPr eaLnBrk="1" hangingPunct="1"/>
            <a:r>
              <a:rPr lang="ru-RU" sz="2700" smtClean="0"/>
              <a:t>Париж, Франция </a:t>
            </a:r>
          </a:p>
        </p:txBody>
      </p:sp>
      <p:sp>
        <p:nvSpPr>
          <p:cNvPr id="28676" name="AutoShape 4"/>
          <p:cNvSpPr>
            <a:spLocks noChangeArrowheads="1"/>
          </p:cNvSpPr>
          <p:nvPr/>
        </p:nvSpPr>
        <p:spPr bwMode="auto">
          <a:xfrm>
            <a:off x="3200400" y="5486400"/>
            <a:ext cx="2514600" cy="1066800"/>
          </a:xfrm>
          <a:prstGeom prst="bevel">
            <a:avLst>
              <a:gd name="adj" fmla="val 12500"/>
            </a:avLst>
          </a:prstGeom>
          <a:solidFill>
            <a:schemeClr val="accent1"/>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algn="ctr">
              <a:defRPr/>
            </a:pPr>
            <a:r>
              <a:rPr lang="ru-RU" sz="2400"/>
              <a:t>Правильный</a:t>
            </a:r>
          </a:p>
          <a:p>
            <a:pPr algn="ctr">
              <a:defRPr/>
            </a:pPr>
            <a:r>
              <a:rPr lang="ru-RU" sz="2400"/>
              <a:t> ответ</a:t>
            </a:r>
          </a:p>
        </p:txBody>
      </p:sp>
      <p:sp>
        <p:nvSpPr>
          <p:cNvPr id="24581" name="AutoShape 5">
            <a:hlinkClick r:id="" action="ppaction://hlinkshowjump?jump=nextslide" highlightClick="1"/>
          </p:cNvPr>
          <p:cNvSpPr>
            <a:spLocks noChangeArrowheads="1"/>
          </p:cNvSpPr>
          <p:nvPr/>
        </p:nvSpPr>
        <p:spPr bwMode="auto">
          <a:xfrm>
            <a:off x="533400" y="5715000"/>
            <a:ext cx="838200" cy="838200"/>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pic>
        <p:nvPicPr>
          <p:cNvPr id="24582" name="Picture 7" descr="2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86300" y="2668588"/>
            <a:ext cx="3771900" cy="2511425"/>
          </a:xfrm>
        </p:spPr>
      </p:pic>
    </p:spTree>
    <p:extLst>
      <p:ext uri="{BB962C8B-B14F-4D97-AF65-F5344CB8AC3E}">
        <p14:creationId xmlns:p14="http://schemas.microsoft.com/office/powerpoint/2010/main" val="2507175783"/>
      </p:ext>
    </p:extLst>
  </p:cSld>
  <p:clrMapOvr>
    <a:masterClrMapping/>
  </p:clrMapOvr>
  <p:transition>
    <p:newsflash/>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28675">
                                            <p:txEl>
                                              <p:pRg st="0" end="0"/>
                                            </p:txEl>
                                          </p:spTgt>
                                        </p:tgtEl>
                                        <p:attrNameLst>
                                          <p:attrName>style.textDecorationUnderline</p:attrName>
                                        </p:attrNameLst>
                                      </p:cBhvr>
                                      <p:to>
                                        <p:strVal val="tru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8" presetClass="emph" presetSubtype="0" fill="hold" nodeType="clickEffect">
                                  <p:stCondLst>
                                    <p:cond delay="0"/>
                                  </p:stCondLst>
                                  <p:iterate type="lt">
                                    <p:tmPct val="4000"/>
                                  </p:iterate>
                                  <p:childTnLst>
                                    <p:set>
                                      <p:cBhvr override="childStyle">
                                        <p:cTn id="10" dur="500" fill="hold"/>
                                        <p:tgtEl>
                                          <p:spTgt spid="28675">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ru-RU" smtClean="0"/>
              <a:t>В каком году в Москве состоялись XXI Летние Олимпийские игры? </a:t>
            </a:r>
          </a:p>
        </p:txBody>
      </p:sp>
      <p:sp>
        <p:nvSpPr>
          <p:cNvPr id="29699" name="Rectangle 3"/>
          <p:cNvSpPr>
            <a:spLocks noGrp="1" noChangeArrowheads="1"/>
          </p:cNvSpPr>
          <p:nvPr>
            <p:ph type="body" sz="half" idx="1"/>
          </p:nvPr>
        </p:nvSpPr>
        <p:spPr/>
        <p:txBody>
          <a:bodyPr/>
          <a:lstStyle/>
          <a:p>
            <a:pPr eaLnBrk="1" hangingPunct="1"/>
            <a:r>
              <a:rPr lang="ru-RU" sz="2700" smtClean="0"/>
              <a:t>В 1984 г.</a:t>
            </a:r>
          </a:p>
          <a:p>
            <a:pPr eaLnBrk="1" hangingPunct="1"/>
            <a:r>
              <a:rPr lang="ru-RU" sz="2700" smtClean="0"/>
              <a:t>В 1976 г. </a:t>
            </a:r>
          </a:p>
          <a:p>
            <a:pPr eaLnBrk="1" hangingPunct="1"/>
            <a:r>
              <a:rPr lang="ru-RU" sz="2700" smtClean="0"/>
              <a:t>В 1980 г.</a:t>
            </a:r>
          </a:p>
        </p:txBody>
      </p:sp>
      <p:sp>
        <p:nvSpPr>
          <p:cNvPr id="29700" name="AutoShape 4"/>
          <p:cNvSpPr>
            <a:spLocks noChangeArrowheads="1"/>
          </p:cNvSpPr>
          <p:nvPr/>
        </p:nvSpPr>
        <p:spPr bwMode="auto">
          <a:xfrm>
            <a:off x="3276600" y="5562600"/>
            <a:ext cx="2514600" cy="1066800"/>
          </a:xfrm>
          <a:prstGeom prst="bevel">
            <a:avLst>
              <a:gd name="adj" fmla="val 12500"/>
            </a:avLst>
          </a:prstGeom>
          <a:solidFill>
            <a:schemeClr val="accent1"/>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algn="ctr">
              <a:defRPr/>
            </a:pPr>
            <a:r>
              <a:rPr lang="ru-RU" sz="2400"/>
              <a:t>Правильный</a:t>
            </a:r>
          </a:p>
          <a:p>
            <a:pPr algn="ctr">
              <a:defRPr/>
            </a:pPr>
            <a:r>
              <a:rPr lang="ru-RU" sz="2400"/>
              <a:t> ответ</a:t>
            </a:r>
          </a:p>
        </p:txBody>
      </p:sp>
      <p:sp>
        <p:nvSpPr>
          <p:cNvPr id="25605" name="AutoShape 5">
            <a:hlinkClick r:id="" action="ppaction://hlinkshowjump?jump=nextslide" highlightClick="1"/>
          </p:cNvPr>
          <p:cNvSpPr>
            <a:spLocks noChangeArrowheads="1"/>
          </p:cNvSpPr>
          <p:nvPr/>
        </p:nvSpPr>
        <p:spPr bwMode="auto">
          <a:xfrm>
            <a:off x="533400" y="5715000"/>
            <a:ext cx="838200" cy="838200"/>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pic>
        <p:nvPicPr>
          <p:cNvPr id="25606" name="Picture 7" descr="2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72000" y="2057400"/>
            <a:ext cx="3771900" cy="2584450"/>
          </a:xfrm>
        </p:spPr>
      </p:pic>
    </p:spTree>
    <p:extLst>
      <p:ext uri="{BB962C8B-B14F-4D97-AF65-F5344CB8AC3E}">
        <p14:creationId xmlns:p14="http://schemas.microsoft.com/office/powerpoint/2010/main" val="1045227051"/>
      </p:ext>
    </p:extLst>
  </p:cSld>
  <p:clrMapOvr>
    <a:masterClrMapping/>
  </p:clrMapOvr>
  <p:transition>
    <p:newsflash/>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29699">
                                            <p:txEl>
                                              <p:pRg st="2" end="2"/>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ru-RU" smtClean="0"/>
              <a:t>Назовите талисман Олимпийских игр в Москве </a:t>
            </a:r>
          </a:p>
        </p:txBody>
      </p:sp>
      <p:sp>
        <p:nvSpPr>
          <p:cNvPr id="30723" name="Rectangle 3"/>
          <p:cNvSpPr>
            <a:spLocks noGrp="1" noChangeArrowheads="1"/>
          </p:cNvSpPr>
          <p:nvPr>
            <p:ph type="body" sz="half" idx="1"/>
          </p:nvPr>
        </p:nvSpPr>
        <p:spPr/>
        <p:txBody>
          <a:bodyPr/>
          <a:lstStyle/>
          <a:p>
            <a:pPr eaLnBrk="1" hangingPunct="1"/>
            <a:r>
              <a:rPr lang="ru-RU" sz="2700" smtClean="0"/>
              <a:t>Медвежонок Миша</a:t>
            </a:r>
          </a:p>
          <a:p>
            <a:pPr eaLnBrk="1" hangingPunct="1"/>
            <a:r>
              <a:rPr lang="ru-RU" sz="2700" smtClean="0"/>
              <a:t>Орлёнок Сэм</a:t>
            </a:r>
          </a:p>
          <a:p>
            <a:pPr eaLnBrk="1" hangingPunct="1"/>
            <a:r>
              <a:rPr lang="ru-RU" sz="2700" smtClean="0"/>
              <a:t>Енот Рони </a:t>
            </a:r>
          </a:p>
        </p:txBody>
      </p:sp>
      <p:sp>
        <p:nvSpPr>
          <p:cNvPr id="30724" name="AutoShape 4"/>
          <p:cNvSpPr>
            <a:spLocks noChangeArrowheads="1"/>
          </p:cNvSpPr>
          <p:nvPr/>
        </p:nvSpPr>
        <p:spPr bwMode="auto">
          <a:xfrm>
            <a:off x="3276600" y="5486400"/>
            <a:ext cx="2514600" cy="1066800"/>
          </a:xfrm>
          <a:prstGeom prst="bevel">
            <a:avLst>
              <a:gd name="adj" fmla="val 12500"/>
            </a:avLst>
          </a:prstGeom>
          <a:solidFill>
            <a:schemeClr val="accent1"/>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algn="ctr">
              <a:defRPr/>
            </a:pPr>
            <a:r>
              <a:rPr lang="ru-RU" sz="2400"/>
              <a:t>Правильный</a:t>
            </a:r>
          </a:p>
          <a:p>
            <a:pPr algn="ctr">
              <a:defRPr/>
            </a:pPr>
            <a:r>
              <a:rPr lang="ru-RU" sz="2400"/>
              <a:t> ответ</a:t>
            </a:r>
          </a:p>
        </p:txBody>
      </p:sp>
      <p:sp>
        <p:nvSpPr>
          <p:cNvPr id="26629" name="AutoShape 5">
            <a:hlinkClick r:id="" action="ppaction://hlinkshowjump?jump=nextslide" highlightClick="1"/>
          </p:cNvPr>
          <p:cNvSpPr>
            <a:spLocks noChangeArrowheads="1"/>
          </p:cNvSpPr>
          <p:nvPr/>
        </p:nvSpPr>
        <p:spPr bwMode="auto">
          <a:xfrm>
            <a:off x="533400" y="5715000"/>
            <a:ext cx="838200" cy="838200"/>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pic>
        <p:nvPicPr>
          <p:cNvPr id="26630" name="Picture 7" descr="2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24400" y="2286000"/>
            <a:ext cx="3771900" cy="2544763"/>
          </a:xfrm>
        </p:spPr>
      </p:pic>
    </p:spTree>
    <p:extLst>
      <p:ext uri="{BB962C8B-B14F-4D97-AF65-F5344CB8AC3E}">
        <p14:creationId xmlns:p14="http://schemas.microsoft.com/office/powerpoint/2010/main" val="1584161230"/>
      </p:ext>
    </p:extLst>
  </p:cSld>
  <p:clrMapOvr>
    <a:masterClrMapping/>
  </p:clrMapOvr>
  <p:transition>
    <p:newsflash/>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0723">
                                            <p:txEl>
                                              <p:pRg st="0" end="0"/>
                                            </p:txEl>
                                          </p:spTgt>
                                        </p:tgtEl>
                                        <p:attrNameLst>
                                          <p:attrName>style.textDecorationUnderline</p:attrName>
                                        </p:attrNameLst>
                                      </p:cBhvr>
                                      <p:to>
                                        <p:strVal val="tru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8" presetClass="emph" presetSubtype="0" fill="hold" nodeType="clickEffect">
                                  <p:stCondLst>
                                    <p:cond delay="0"/>
                                  </p:stCondLst>
                                  <p:iterate type="lt">
                                    <p:tmPct val="4000"/>
                                  </p:iterate>
                                  <p:childTnLst>
                                    <p:set>
                                      <p:cBhvr override="childStyle">
                                        <p:cTn id="10" dur="500" fill="hold"/>
                                        <p:tgtEl>
                                          <p:spTgt spid="30723">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62000" y="457200"/>
            <a:ext cx="7696200" cy="1143000"/>
          </a:xfrm>
        </p:spPr>
        <p:txBody>
          <a:bodyPr/>
          <a:lstStyle/>
          <a:p>
            <a:pPr eaLnBrk="1" hangingPunct="1"/>
            <a:r>
              <a:rPr lang="ru-RU" sz="2400" smtClean="0"/>
              <a:t>Клуб, воспитавший победителей Олимпиад – фехтовальщиков, хоккеистов, баскетболистов, волейболистов и т.д. </a:t>
            </a:r>
          </a:p>
        </p:txBody>
      </p:sp>
      <p:sp>
        <p:nvSpPr>
          <p:cNvPr id="31747" name="Rectangle 3"/>
          <p:cNvSpPr>
            <a:spLocks noGrp="1" noChangeArrowheads="1"/>
          </p:cNvSpPr>
          <p:nvPr>
            <p:ph type="body" sz="half" idx="1"/>
          </p:nvPr>
        </p:nvSpPr>
        <p:spPr/>
        <p:txBody>
          <a:bodyPr/>
          <a:lstStyle/>
          <a:p>
            <a:pPr eaLnBrk="1" hangingPunct="1"/>
            <a:r>
              <a:rPr lang="ru-RU" sz="2700" smtClean="0"/>
              <a:t>Динамо</a:t>
            </a:r>
          </a:p>
          <a:p>
            <a:pPr eaLnBrk="1" hangingPunct="1"/>
            <a:r>
              <a:rPr lang="ru-RU" sz="2700" smtClean="0"/>
              <a:t>Спартак </a:t>
            </a:r>
          </a:p>
          <a:p>
            <a:pPr eaLnBrk="1" hangingPunct="1"/>
            <a:r>
              <a:rPr lang="ru-RU" sz="2700" smtClean="0"/>
              <a:t>ЦСКА</a:t>
            </a:r>
          </a:p>
        </p:txBody>
      </p:sp>
      <p:sp>
        <p:nvSpPr>
          <p:cNvPr id="31748" name="AutoShape 4"/>
          <p:cNvSpPr>
            <a:spLocks noChangeArrowheads="1"/>
          </p:cNvSpPr>
          <p:nvPr/>
        </p:nvSpPr>
        <p:spPr bwMode="auto">
          <a:xfrm>
            <a:off x="3200400" y="5562600"/>
            <a:ext cx="2514600" cy="1066800"/>
          </a:xfrm>
          <a:prstGeom prst="bevel">
            <a:avLst>
              <a:gd name="adj" fmla="val 12500"/>
            </a:avLst>
          </a:prstGeom>
          <a:solidFill>
            <a:schemeClr val="accent1"/>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algn="ctr">
              <a:defRPr/>
            </a:pPr>
            <a:r>
              <a:rPr lang="ru-RU" sz="2400"/>
              <a:t>Правильный</a:t>
            </a:r>
          </a:p>
          <a:p>
            <a:pPr algn="ctr">
              <a:defRPr/>
            </a:pPr>
            <a:r>
              <a:rPr lang="ru-RU" sz="2400"/>
              <a:t> ответ</a:t>
            </a:r>
          </a:p>
        </p:txBody>
      </p:sp>
      <p:sp>
        <p:nvSpPr>
          <p:cNvPr id="27653" name="AutoShape 5">
            <a:hlinkClick r:id="" action="ppaction://hlinkshowjump?jump=nextslide" highlightClick="1"/>
          </p:cNvPr>
          <p:cNvSpPr>
            <a:spLocks noChangeArrowheads="1"/>
          </p:cNvSpPr>
          <p:nvPr/>
        </p:nvSpPr>
        <p:spPr bwMode="auto">
          <a:xfrm>
            <a:off x="533400" y="5715000"/>
            <a:ext cx="838200" cy="838200"/>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pic>
        <p:nvPicPr>
          <p:cNvPr id="27654" name="Picture 7" descr="2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2362200"/>
            <a:ext cx="3771900" cy="2828925"/>
          </a:xfrm>
        </p:spPr>
      </p:pic>
    </p:spTree>
    <p:extLst>
      <p:ext uri="{BB962C8B-B14F-4D97-AF65-F5344CB8AC3E}">
        <p14:creationId xmlns:p14="http://schemas.microsoft.com/office/powerpoint/2010/main" val="2318578657"/>
      </p:ext>
    </p:extLst>
  </p:cSld>
  <p:clrMapOvr>
    <a:masterClrMapping/>
  </p:clrMapOvr>
  <p:transition>
    <p:newsflash/>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1747">
                                            <p:txEl>
                                              <p:pRg st="2" end="2"/>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WordArt 4"/>
          <p:cNvSpPr>
            <a:spLocks noChangeArrowheads="1" noChangeShapeType="1" noTextEdit="1"/>
          </p:cNvSpPr>
          <p:nvPr/>
        </p:nvSpPr>
        <p:spPr bwMode="auto">
          <a:xfrm>
            <a:off x="838200" y="2438400"/>
            <a:ext cx="7772400" cy="170973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kern="10">
                <a:solidFill>
                  <a:schemeClr val="tx2"/>
                </a:solidFill>
                <a:effectLst>
                  <a:outerShdw dist="45791" dir="2021404" algn="ctr" rotWithShape="0">
                    <a:srgbClr val="B2B2B2">
                      <a:alpha val="79999"/>
                    </a:srgbClr>
                  </a:outerShdw>
                </a:effectLst>
                <a:latin typeface="Times New Roman"/>
                <a:cs typeface="Times New Roman"/>
              </a:rPr>
              <a:t>Спасибо за игру!</a:t>
            </a:r>
          </a:p>
        </p:txBody>
      </p:sp>
    </p:spTree>
    <p:extLst>
      <p:ext uri="{BB962C8B-B14F-4D97-AF65-F5344CB8AC3E}">
        <p14:creationId xmlns:p14="http://schemas.microsoft.com/office/powerpoint/2010/main" val="805106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Рисунок 1"/>
          <p:cNvSpPr>
            <a:spLocks noGrp="1"/>
          </p:cNvSpPr>
          <p:nvPr>
            <p:ph type="pic" sz="quarter" idx="14"/>
          </p:nvPr>
        </p:nvSpPr>
        <p:spPr/>
      </p:sp>
      <p:sp>
        <p:nvSpPr>
          <p:cNvPr id="3" name="Заголовок 2"/>
          <p:cNvSpPr>
            <a:spLocks noGrp="1"/>
          </p:cNvSpPr>
          <p:nvPr>
            <p:ph type="title"/>
          </p:nvPr>
        </p:nvSpPr>
        <p:spPr>
          <a:xfrm rot="19140000">
            <a:off x="161866" y="1072207"/>
            <a:ext cx="5486400" cy="986194"/>
          </a:xfrm>
        </p:spPr>
        <p:txBody>
          <a:bodyPr/>
          <a:lstStyle/>
          <a:p>
            <a:r>
              <a:rPr lang="ru-RU" dirty="0"/>
              <a:t>ТЮМЕНЦЕВ Андрей Алексеевич. </a:t>
            </a:r>
          </a:p>
        </p:txBody>
      </p:sp>
      <p:sp>
        <p:nvSpPr>
          <p:cNvPr id="5" name="Прямоугольник 4"/>
          <p:cNvSpPr/>
          <p:nvPr/>
        </p:nvSpPr>
        <p:spPr>
          <a:xfrm>
            <a:off x="4427984" y="1484784"/>
            <a:ext cx="4716016" cy="4401205"/>
          </a:xfrm>
          <a:prstGeom prst="rect">
            <a:avLst/>
          </a:prstGeom>
        </p:spPr>
        <p:txBody>
          <a:bodyPr wrap="square">
            <a:spAutoFit/>
          </a:bodyPr>
          <a:lstStyle/>
          <a:p>
            <a:r>
              <a:rPr lang="ru-RU" dirty="0" smtClean="0"/>
              <a:t>	</a:t>
            </a:r>
            <a:r>
              <a:rPr lang="ru-RU" sz="2000" dirty="0" smtClean="0">
                <a:effectLst>
                  <a:outerShdw blurRad="38100" dist="38100" dir="2700000" algn="tl">
                    <a:srgbClr val="000000">
                      <a:alpha val="43137"/>
                    </a:srgbClr>
                  </a:outerShdw>
                </a:effectLst>
              </a:rPr>
              <a:t>СССР, гандбол.</a:t>
            </a:r>
          </a:p>
          <a:p>
            <a:r>
              <a:rPr lang="ru-RU" sz="2000" dirty="0" smtClean="0">
                <a:effectLst>
                  <a:outerShdw blurRad="38100" dist="38100" dir="2700000" algn="tl">
                    <a:srgbClr val="000000">
                      <a:alpha val="43137"/>
                    </a:srgbClr>
                  </a:outerShdw>
                </a:effectLst>
              </a:rPr>
              <a:t>(р. 6.05.1963, Владивосток). Окончил Астраханский государственный политехнический институт (1986). Выступал за "Динамо" (Астрахань), испанские клубы "</a:t>
            </a:r>
            <a:r>
              <a:rPr lang="ru-RU" sz="2000" dirty="0" err="1" smtClean="0">
                <a:effectLst>
                  <a:outerShdw blurRad="38100" dist="38100" dir="2700000" algn="tl">
                    <a:srgbClr val="000000">
                      <a:alpha val="43137"/>
                    </a:srgbClr>
                  </a:outerShdw>
                </a:effectLst>
              </a:rPr>
              <a:t>Гранольерс</a:t>
            </a:r>
            <a:r>
              <a:rPr lang="ru-RU" sz="2000" dirty="0" smtClean="0">
                <a:effectLst>
                  <a:outerShdw blurRad="38100" dist="38100" dir="2700000" algn="tl">
                    <a:srgbClr val="000000">
                      <a:alpha val="43137"/>
                    </a:srgbClr>
                  </a:outerShdw>
                </a:effectLst>
              </a:rPr>
              <a:t>" и "Бильбао". </a:t>
            </a:r>
            <a:r>
              <a:rPr lang="ru-RU" sz="2000" dirty="0" err="1" smtClean="0">
                <a:effectLst>
                  <a:outerShdw blurRad="38100" dist="38100" dir="2700000" algn="tl">
                    <a:srgbClr val="000000">
                      <a:alpha val="43137"/>
                    </a:srgbClr>
                  </a:outerShdw>
                </a:effectLst>
              </a:rPr>
              <a:t>Засл</a:t>
            </a:r>
            <a:r>
              <a:rPr lang="ru-RU" sz="2000" dirty="0" smtClean="0">
                <a:effectLst>
                  <a:outerShdw blurRad="38100" dist="38100" dir="2700000" algn="tl">
                    <a:srgbClr val="000000">
                      <a:alpha val="43137"/>
                    </a:srgbClr>
                  </a:outerShdw>
                </a:effectLst>
              </a:rPr>
              <a:t>. мастер спорта (1988). В сборную команду СССР входил в 1983—1991, в 1988—1991 был ее капитаном. Чемпион ОИ 1988. </a:t>
            </a:r>
            <a:r>
              <a:rPr lang="ru-RU" sz="2000" dirty="0" err="1" smtClean="0">
                <a:effectLst>
                  <a:outerShdw blurRad="38100" dist="38100" dir="2700000" algn="tl">
                    <a:srgbClr val="000000">
                      <a:alpha val="43137"/>
                    </a:srgbClr>
                  </a:outerShdw>
                </a:effectLst>
              </a:rPr>
              <a:t>Серебр</a:t>
            </a:r>
            <a:r>
              <a:rPr lang="ru-RU" sz="2000" dirty="0" smtClean="0">
                <a:effectLst>
                  <a:outerShdw blurRad="38100" dist="38100" dir="2700000" algn="tl">
                    <a:srgbClr val="000000">
                      <a:alpha val="43137"/>
                    </a:srgbClr>
                  </a:outerShdw>
                </a:effectLst>
              </a:rPr>
              <a:t>. призер ЧМ 1990. Обладатель Суперкубка 1989. Победитель Игр Доброй воли 1990. ЧС 1990. В 1991 в Испании был назван лучшим иностранным игроком.</a:t>
            </a:r>
            <a:endParaRPr lang="ru-RU" sz="2000" dirty="0">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3573016"/>
            <a:ext cx="2838957" cy="2528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srcRect/>
          <a:stretch>
            <a:fillRect/>
          </a:stretch>
        </p:blipFill>
        <p:spPr bwMode="auto">
          <a:xfrm>
            <a:off x="0" y="0"/>
            <a:ext cx="1219200" cy="1676400"/>
          </a:xfrm>
          <a:prstGeom prst="rect">
            <a:avLst/>
          </a:prstGeom>
          <a:noFill/>
          <a:ln w="9525">
            <a:noFill/>
            <a:miter lim="800000"/>
            <a:headEnd/>
            <a:tailEnd/>
          </a:ln>
          <a:effectLst/>
        </p:spPr>
      </p:pic>
    </p:spTree>
    <p:extLst>
      <p:ext uri="{BB962C8B-B14F-4D97-AF65-F5344CB8AC3E}">
        <p14:creationId xmlns:p14="http://schemas.microsoft.com/office/powerpoint/2010/main" val="32485828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rot="1509373">
            <a:off x="4978739" y="843442"/>
            <a:ext cx="4118562" cy="1138670"/>
          </a:xfrm>
        </p:spPr>
        <p:txBody>
          <a:bodyPr/>
          <a:lstStyle/>
          <a:p>
            <a:r>
              <a:rPr lang="ru-RU" dirty="0"/>
              <a:t>Борис Кузнецов </a:t>
            </a:r>
          </a:p>
        </p:txBody>
      </p:sp>
      <p:sp>
        <p:nvSpPr>
          <p:cNvPr id="3" name="Текст 2"/>
          <p:cNvSpPr>
            <a:spLocks noGrp="1"/>
          </p:cNvSpPr>
          <p:nvPr>
            <p:ph type="body" idx="1"/>
          </p:nvPr>
        </p:nvSpPr>
        <p:spPr>
          <a:xfrm>
            <a:off x="107505" y="1340768"/>
            <a:ext cx="5400599" cy="5184576"/>
          </a:xfrm>
        </p:spPr>
        <p:txBody>
          <a:bodyPr>
            <a:noAutofit/>
          </a:bodyPr>
          <a:lstStyle/>
          <a:p>
            <a:r>
              <a:rPr lang="ru-RU" sz="1800" dirty="0" smtClean="0">
                <a:effectLst>
                  <a:outerShdw blurRad="38100" dist="38100" dir="2700000" algn="tl">
                    <a:srgbClr val="000000">
                      <a:alpha val="43137"/>
                    </a:srgbClr>
                  </a:outerShdw>
                </a:effectLst>
              </a:rPr>
              <a:t>Борис Кузнецов был </a:t>
            </a:r>
            <a:r>
              <a:rPr lang="ru-RU" sz="1800" dirty="0">
                <a:effectLst>
                  <a:outerShdw blurRad="38100" dist="38100" dir="2700000" algn="tl">
                    <a:srgbClr val="000000">
                      <a:alpha val="43137"/>
                    </a:srgbClr>
                  </a:outerShdw>
                </a:effectLst>
              </a:rPr>
              <a:t>одним из двух советских олимпийских чемпионов на Играх 1972 года в Мюнхене. Его успех в полулёгкой весовой категории (до 57 кг) тогда повторил в рамках второго среднего веса знаменитый </a:t>
            </a:r>
            <a:r>
              <a:rPr lang="ru-RU" sz="1800" dirty="0" err="1">
                <a:effectLst>
                  <a:outerShdw blurRad="38100" dist="38100" dir="2700000" algn="tl">
                    <a:srgbClr val="000000">
                      <a:alpha val="43137"/>
                    </a:srgbClr>
                  </a:outerShdw>
                </a:effectLst>
              </a:rPr>
              <a:t>нокаутёр</a:t>
            </a:r>
            <a:r>
              <a:rPr lang="ru-RU" sz="1800" dirty="0">
                <a:effectLst>
                  <a:outerShdw blurRad="38100" dist="38100" dir="2700000" algn="tl">
                    <a:srgbClr val="000000">
                      <a:alpha val="43137"/>
                    </a:srgbClr>
                  </a:outerShdw>
                </a:effectLst>
              </a:rPr>
              <a:t> Вячеслав Лемешев.  Борис Кузнецов стал юбилейным по счёту – 10-м – олимпийским чемпионом по боксу Советского Союза за всю историю. А также именно Кузнецову суждено было стать первым золотым олимпийским медалистом среди представителей Астрахани и Астраханской области во всех видах спорта.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2750099"/>
            <a:ext cx="3376568" cy="3581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3" cstate="print"/>
          <a:srcRect/>
          <a:stretch>
            <a:fillRect/>
          </a:stretch>
        </p:blipFill>
        <p:spPr bwMode="auto">
          <a:xfrm>
            <a:off x="6929454" y="357166"/>
            <a:ext cx="1613558" cy="1209664"/>
          </a:xfrm>
          <a:prstGeom prst="rect">
            <a:avLst/>
          </a:prstGeom>
          <a:noFill/>
          <a:ln w="9525">
            <a:noFill/>
            <a:miter lim="800000"/>
            <a:headEnd/>
            <a:tailEnd/>
          </a:ln>
          <a:effectLst/>
        </p:spPr>
      </p:pic>
    </p:spTree>
    <p:extLst>
      <p:ext uri="{BB962C8B-B14F-4D97-AF65-F5344CB8AC3E}">
        <p14:creationId xmlns:p14="http://schemas.microsoft.com/office/powerpoint/2010/main" val="31329596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23528" y="260648"/>
            <a:ext cx="4104456" cy="3785652"/>
          </a:xfrm>
          <a:prstGeom prst="rect">
            <a:avLst/>
          </a:prstGeom>
        </p:spPr>
        <p:txBody>
          <a:bodyPr wrap="square">
            <a:spAutoFit/>
          </a:bodyPr>
          <a:lstStyle/>
          <a:p>
            <a:r>
              <a:rPr lang="ru-RU" sz="2400" dirty="0" smtClean="0">
                <a:effectLst>
                  <a:outerShdw blurRad="38100" dist="38100" dir="2700000" algn="tl">
                    <a:srgbClr val="000000">
                      <a:alpha val="43137"/>
                    </a:srgbClr>
                  </a:outerShdw>
                </a:effectLst>
              </a:rPr>
              <a:t>Монреаль-1976, XXI летние Олимпийские игры.  </a:t>
            </a:r>
          </a:p>
          <a:p>
            <a:r>
              <a:rPr lang="ru-RU" sz="2400" dirty="0" smtClean="0">
                <a:effectLst>
                  <a:outerShdw blurRad="38100" dist="38100" dir="2700000" algn="tl">
                    <a:srgbClr val="000000">
                      <a:alpha val="43137"/>
                    </a:srgbClr>
                  </a:outerShdw>
                </a:effectLst>
              </a:rPr>
              <a:t>В двадцать лет </a:t>
            </a:r>
            <a:r>
              <a:rPr lang="ru-RU" sz="2400" dirty="0" err="1" smtClean="0">
                <a:effectLst>
                  <a:outerShdw blurRad="38100" dist="38100" dir="2700000" algn="tl">
                    <a:srgbClr val="000000">
                      <a:alpha val="43137"/>
                    </a:srgbClr>
                  </a:outerShdw>
                </a:effectLst>
              </a:rPr>
              <a:t>Налбандян</a:t>
            </a:r>
            <a:r>
              <a:rPr lang="ru-RU" sz="2400" dirty="0" smtClean="0">
                <a:effectLst>
                  <a:outerShdw blurRad="38100" dist="38100" dir="2700000" algn="tl">
                    <a:srgbClr val="000000">
                      <a:alpha val="43137"/>
                    </a:srgbClr>
                  </a:outerShdw>
                </a:effectLst>
              </a:rPr>
              <a:t> стал самым юным Олимпийским чемпионом в истории астраханского спорта, выиграв соревнования борцов в первом полусреднем весе (до 68 килограммов). </a:t>
            </a:r>
            <a:endParaRPr lang="ru-RU" sz="2400" dirty="0">
              <a:effectLst>
                <a:outerShdw blurRad="38100" dist="38100" dir="2700000" algn="tl">
                  <a:srgbClr val="000000">
                    <a:alpha val="43137"/>
                  </a:srgbClr>
                </a:outerShdw>
              </a:effectLs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2348880"/>
            <a:ext cx="3405782" cy="3720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a:srcRect/>
          <a:stretch>
            <a:fillRect/>
          </a:stretch>
        </p:blipFill>
        <p:spPr bwMode="auto">
          <a:xfrm>
            <a:off x="0" y="5000636"/>
            <a:ext cx="2027312" cy="1643050"/>
          </a:xfrm>
          <a:prstGeom prst="rect">
            <a:avLst/>
          </a:prstGeom>
          <a:noFill/>
          <a:ln w="9525">
            <a:noFill/>
            <a:miter lim="800000"/>
            <a:headEnd/>
            <a:tailEnd/>
          </a:ln>
          <a:effectLst/>
        </p:spPr>
      </p:pic>
    </p:spTree>
    <p:extLst>
      <p:ext uri="{BB962C8B-B14F-4D97-AF65-F5344CB8AC3E}">
        <p14:creationId xmlns:p14="http://schemas.microsoft.com/office/powerpoint/2010/main" val="27240556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Рисунок 1"/>
          <p:cNvSpPr>
            <a:spLocks noGrp="1"/>
          </p:cNvSpPr>
          <p:nvPr>
            <p:ph type="pic" sz="quarter" idx="14"/>
          </p:nvPr>
        </p:nvSpPr>
        <p:spPr/>
      </p:sp>
      <p:sp>
        <p:nvSpPr>
          <p:cNvPr id="3" name="Заголовок 2"/>
          <p:cNvSpPr>
            <a:spLocks noGrp="1"/>
          </p:cNvSpPr>
          <p:nvPr>
            <p:ph type="title"/>
          </p:nvPr>
        </p:nvSpPr>
        <p:spPr>
          <a:xfrm rot="19140000">
            <a:off x="1399061" y="4218670"/>
            <a:ext cx="5317674" cy="1008761"/>
          </a:xfrm>
        </p:spPr>
        <p:txBody>
          <a:bodyPr/>
          <a:lstStyle/>
          <a:p>
            <a:r>
              <a:rPr lang="ru-RU" dirty="0">
                <a:effectLst>
                  <a:outerShdw blurRad="38100" dist="38100" dir="2700000" algn="tl">
                    <a:srgbClr val="000000">
                      <a:alpha val="43137"/>
                    </a:srgbClr>
                  </a:outerShdw>
                </a:effectLst>
              </a:rPr>
              <a:t>Елена Владимировна </a:t>
            </a:r>
            <a:r>
              <a:rPr lang="ru-RU" b="1" dirty="0">
                <a:effectLst>
                  <a:outerShdw blurRad="38100" dist="38100" dir="2700000" algn="tl">
                    <a:srgbClr val="000000">
                      <a:alpha val="43137"/>
                    </a:srgbClr>
                  </a:outerShdw>
                </a:effectLst>
              </a:rPr>
              <a:t>Шаламова</a:t>
            </a:r>
            <a:r>
              <a:rPr lang="ru-RU" dirty="0">
                <a:effectLst>
                  <a:outerShdw blurRad="38100" dist="38100" dir="2700000" algn="tl">
                    <a:srgbClr val="000000">
                      <a:alpha val="43137"/>
                    </a:srgbClr>
                  </a:outerShdw>
                </a:effectLst>
              </a:rPr>
              <a:t> </a:t>
            </a:r>
            <a:endParaRPr lang="ru-RU" dirty="0"/>
          </a:p>
        </p:txBody>
      </p:sp>
      <p:sp>
        <p:nvSpPr>
          <p:cNvPr id="5" name="Прямоугольник 4"/>
          <p:cNvSpPr/>
          <p:nvPr/>
        </p:nvSpPr>
        <p:spPr>
          <a:xfrm>
            <a:off x="5318548" y="1124744"/>
            <a:ext cx="3825452" cy="3416320"/>
          </a:xfrm>
          <a:prstGeom prst="rect">
            <a:avLst/>
          </a:prstGeom>
        </p:spPr>
        <p:txBody>
          <a:bodyPr wrap="square">
            <a:spAutoFit/>
          </a:bodyPr>
          <a:lstStyle/>
          <a:p>
            <a:r>
              <a:rPr lang="ru-RU" sz="2400" dirty="0" smtClean="0">
                <a:effectLst>
                  <a:outerShdw blurRad="38100" dist="38100" dir="2700000" algn="tl">
                    <a:srgbClr val="000000">
                      <a:alpha val="43137"/>
                    </a:srgbClr>
                  </a:outerShdw>
                </a:effectLst>
              </a:rPr>
              <a:t>(родилась 4 июля 1982 года в Астрахани, Россия) — российская гимнастка. Заслуженный мастер спорта России, олимпийская чемпионка по художественной гимнастике в групповых упражнениях (2000).</a:t>
            </a:r>
            <a:endParaRPr lang="ru-RU" sz="2400" dirty="0">
              <a:effectLst>
                <a:outerShdw blurRad="38100" dist="38100" dir="2700000" algn="tl">
                  <a:srgbClr val="000000">
                    <a:alpha val="43137"/>
                  </a:srgbClr>
                </a:outerShdw>
              </a:effectLst>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026706">
            <a:off x="394160" y="707394"/>
            <a:ext cx="4421708" cy="330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3"/>
          <a:srcRect/>
          <a:stretch>
            <a:fillRect/>
          </a:stretch>
        </p:blipFill>
        <p:spPr bwMode="auto">
          <a:xfrm>
            <a:off x="7143768" y="4572000"/>
            <a:ext cx="1457325" cy="2286000"/>
          </a:xfrm>
          <a:prstGeom prst="rect">
            <a:avLst/>
          </a:prstGeom>
          <a:noFill/>
          <a:ln w="9525">
            <a:noFill/>
            <a:miter lim="800000"/>
            <a:headEnd/>
            <a:tailEnd/>
          </a:ln>
          <a:effectLst/>
        </p:spPr>
      </p:pic>
    </p:spTree>
    <p:extLst>
      <p:ext uri="{BB962C8B-B14F-4D97-AF65-F5344CB8AC3E}">
        <p14:creationId xmlns:p14="http://schemas.microsoft.com/office/powerpoint/2010/main" val="9733881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76672"/>
            <a:ext cx="5400600" cy="4824535"/>
          </a:xfrm>
        </p:spPr>
        <p:txBody>
          <a:bodyPr/>
          <a:lstStyle/>
          <a:p>
            <a:r>
              <a:rPr lang="ru-RU" sz="2800" dirty="0"/>
              <a:t>ВОРОНИН Лев Геннадиевич (03.06.71) - имеет высшее образование.</a:t>
            </a:r>
            <a:br>
              <a:rPr lang="ru-RU" sz="2800" dirty="0"/>
            </a:br>
            <a:r>
              <a:rPr lang="ru-RU" sz="2800" dirty="0"/>
              <a:t>Заслуженный мастер спорта (гандбол).</a:t>
            </a:r>
            <a:br>
              <a:rPr lang="ru-RU" sz="2800" dirty="0"/>
            </a:br>
            <a:r>
              <a:rPr lang="ru-RU" sz="2800" dirty="0"/>
              <a:t>Чемпион мира (1997) и Европы (1996).</a:t>
            </a:r>
            <a:br>
              <a:rPr lang="ru-RU" sz="2800" dirty="0"/>
            </a:br>
            <a:r>
              <a:rPr lang="ru-RU" sz="2800" dirty="0"/>
              <a:t>Победитель Игр XXVII Олимпиады в Сиднее (2000)</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492896"/>
            <a:ext cx="2995660"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srcRect/>
          <a:stretch>
            <a:fillRect/>
          </a:stretch>
        </p:blipFill>
        <p:spPr bwMode="auto">
          <a:xfrm>
            <a:off x="0" y="5279827"/>
            <a:ext cx="1147762" cy="1578173"/>
          </a:xfrm>
          <a:prstGeom prst="rect">
            <a:avLst/>
          </a:prstGeom>
          <a:noFill/>
          <a:ln w="9525">
            <a:noFill/>
            <a:miter lim="800000"/>
            <a:headEnd/>
            <a:tailEnd/>
          </a:ln>
          <a:effectLst/>
        </p:spPr>
      </p:pic>
    </p:spTree>
    <p:extLst>
      <p:ext uri="{BB962C8B-B14F-4D97-AF65-F5344CB8AC3E}">
        <p14:creationId xmlns:p14="http://schemas.microsoft.com/office/powerpoint/2010/main" val="7465529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8935" y="260649"/>
            <a:ext cx="5702484" cy="576063"/>
          </a:xfrm>
        </p:spPr>
        <p:txBody>
          <a:bodyPr/>
          <a:lstStyle/>
          <a:p>
            <a:r>
              <a:rPr lang="ru-RU" dirty="0" smtClean="0"/>
              <a:t>Олег Викторович Киселёв</a:t>
            </a:r>
            <a:endParaRPr lang="ru-RU" dirty="0"/>
          </a:p>
        </p:txBody>
      </p:sp>
      <p:sp>
        <p:nvSpPr>
          <p:cNvPr id="3" name="Объект 2"/>
          <p:cNvSpPr>
            <a:spLocks noGrp="1"/>
          </p:cNvSpPr>
          <p:nvPr>
            <p:ph idx="1"/>
          </p:nvPr>
        </p:nvSpPr>
        <p:spPr>
          <a:xfrm>
            <a:off x="4211960" y="764704"/>
            <a:ext cx="4680520" cy="5688632"/>
          </a:xfrm>
        </p:spPr>
        <p:txBody>
          <a:bodyPr>
            <a:noAutofit/>
          </a:bodyPr>
          <a:lstStyle/>
          <a:p>
            <a:r>
              <a:rPr lang="ru-RU" sz="2000" dirty="0" smtClean="0"/>
              <a:t>(11 </a:t>
            </a:r>
            <a:r>
              <a:rPr lang="ru-RU" sz="2000" dirty="0"/>
              <a:t>января 1967, Ярославль) — советский, российский гандболист. Заслуженный мастер спорта СССР(1992).</a:t>
            </a:r>
          </a:p>
          <a:p>
            <a:r>
              <a:rPr lang="ru-RU" sz="2000" dirty="0"/>
              <a:t>Окончил Астраханский государственный политехнический институт в 1990 году.</a:t>
            </a:r>
          </a:p>
          <a:p>
            <a:r>
              <a:rPr lang="ru-RU" sz="2000" dirty="0"/>
              <a:t>Выступал за «Динамо» (Астрахань, 1984—1992), испанские клубы «</a:t>
            </a:r>
            <a:r>
              <a:rPr lang="ru-RU" sz="2000" dirty="0" err="1"/>
              <a:t>Гранольерс</a:t>
            </a:r>
            <a:r>
              <a:rPr lang="ru-RU" sz="2000" dirty="0"/>
              <a:t> (исп.)русск.» (</a:t>
            </a:r>
            <a:r>
              <a:rPr lang="ru-RU" sz="2000" dirty="0" err="1"/>
              <a:t>Гранольерс</a:t>
            </a:r>
            <a:r>
              <a:rPr lang="ru-RU" sz="2000" dirty="0"/>
              <a:t>, 1992—1994), «</a:t>
            </a:r>
            <a:r>
              <a:rPr lang="ru-RU" sz="2000" dirty="0" err="1"/>
              <a:t>Бидасоа</a:t>
            </a:r>
            <a:r>
              <a:rPr lang="ru-RU" sz="2000" dirty="0"/>
              <a:t> (исп.)русск.» (</a:t>
            </a:r>
            <a:r>
              <a:rPr lang="ru-RU" sz="2000" dirty="0" err="1"/>
              <a:t>Ирун</a:t>
            </a:r>
            <a:r>
              <a:rPr lang="ru-RU" sz="2000" dirty="0"/>
              <a:t>, 1994—1996), «</a:t>
            </a:r>
            <a:r>
              <a:rPr lang="ru-RU" sz="2000" dirty="0" err="1"/>
              <a:t>Кантабрия</a:t>
            </a:r>
            <a:r>
              <a:rPr lang="ru-RU" sz="2000" dirty="0"/>
              <a:t> (исп.)русск.» (</a:t>
            </a:r>
            <a:r>
              <a:rPr lang="ru-RU" sz="2000" dirty="0" err="1"/>
              <a:t>Сантандер</a:t>
            </a:r>
            <a:r>
              <a:rPr lang="ru-RU" sz="2000" dirty="0"/>
              <a:t>, 1996—1997), «</a:t>
            </a:r>
            <a:r>
              <a:rPr lang="ru-RU" sz="2000" dirty="0" err="1"/>
              <a:t>Портланд</a:t>
            </a:r>
            <a:r>
              <a:rPr lang="ru-RU" sz="2000" dirty="0"/>
              <a:t> Сан-Антонио (исп.)русск.» (</a:t>
            </a:r>
            <a:r>
              <a:rPr lang="ru-RU" sz="2000" dirty="0" err="1"/>
              <a:t>Памплона</a:t>
            </a:r>
            <a:r>
              <a:rPr lang="ru-RU" sz="2000" dirty="0"/>
              <a:t>, 1997—2004). С 2004 года на тренерской работе в испанских клубах.  В 1989—1997 годах входил в сборные СССР, СНГ, России.</a:t>
            </a:r>
          </a:p>
          <a:p>
            <a:endParaRPr lang="ru-RU" sz="2000" b="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204864"/>
            <a:ext cx="3230895" cy="3035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srcRect/>
          <a:stretch>
            <a:fillRect/>
          </a:stretch>
        </p:blipFill>
        <p:spPr bwMode="auto">
          <a:xfrm>
            <a:off x="1571604" y="5181600"/>
            <a:ext cx="1219200" cy="1676400"/>
          </a:xfrm>
          <a:prstGeom prst="rect">
            <a:avLst/>
          </a:prstGeom>
          <a:noFill/>
          <a:ln w="9525">
            <a:noFill/>
            <a:miter lim="800000"/>
            <a:headEnd/>
            <a:tailEnd/>
          </a:ln>
          <a:effectLst/>
        </p:spPr>
      </p:pic>
    </p:spTree>
    <p:extLst>
      <p:ext uri="{BB962C8B-B14F-4D97-AF65-F5344CB8AC3E}">
        <p14:creationId xmlns:p14="http://schemas.microsoft.com/office/powerpoint/2010/main" val="251521519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Углы">
  <a:themeElements>
    <a:clrScheme name="Углы">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Углы">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Углы">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61</TotalTime>
  <Words>1215</Words>
  <Application>Microsoft Office PowerPoint</Application>
  <PresentationFormat>Экран (4:3)</PresentationFormat>
  <Paragraphs>177</Paragraphs>
  <Slides>38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38</vt:i4>
      </vt:variant>
    </vt:vector>
  </HeadingPairs>
  <TitlesOfParts>
    <vt:vector size="39" baseType="lpstr">
      <vt:lpstr>Углы</vt:lpstr>
      <vt:lpstr>Презентация PowerPoint</vt:lpstr>
      <vt:lpstr>Олимпийский урок!</vt:lpstr>
      <vt:lpstr>Василий КУДИНОВ. </vt:lpstr>
      <vt:lpstr>ТЮМЕНЦЕВ Андрей Алексеевич. </vt:lpstr>
      <vt:lpstr>Борис Кузнецов </vt:lpstr>
      <vt:lpstr>Презентация PowerPoint</vt:lpstr>
      <vt:lpstr>Елена Владимировна Шаламова </vt:lpstr>
      <vt:lpstr>ВОРОНИН Лев Геннадиевич (03.06.71) - имеет высшее образование. Заслуженный мастер спорта (гандбол). Чемпион мира (1997) и Европы (1996). Победитель Игр XXVII Олимпиады в Сиднее (2000)</vt:lpstr>
      <vt:lpstr>Олег Викторович Киселёв</vt:lpstr>
      <vt:lpstr>Вячеслав Владимирович Атавин</vt:lpstr>
      <vt:lpstr>   Золото, серебро и бронзу завоевал четырнадцатилетний астраханский пловец Валерий Ротанин на завершившихся в 2011 году в Афинах Всемирных Летних Специальных Олимпийских Играх для спортсменов с ограниченными возможностями здоровья.</vt:lpstr>
      <vt:lpstr>Нам есть кем гордится!!!</vt:lpstr>
      <vt:lpstr>Презентация PowerPoint</vt:lpstr>
      <vt:lpstr>Когда состоялись первые Олимпийские игры? </vt:lpstr>
      <vt:lpstr>В чью честь проводились Олимпийские Игры? </vt:lpstr>
      <vt:lpstr>Чем награждали победителей Олимпийский игр в Древней Греции? </vt:lpstr>
      <vt:lpstr>Как называли победителя Олимпийских игр в Древней Греции? </vt:lpstr>
      <vt:lpstr>Во время Олимпийских игр объявлялось военное перемирие, но однажды в Древней Греции оно было нарушено. Когда это произошло? </vt:lpstr>
      <vt:lpstr>Когда и где были проведены первые Олимпийские игры современности? </vt:lpstr>
      <vt:lpstr>В каком году прошли I Зимние Олимпийские игры? </vt:lpstr>
      <vt:lpstr>Назовите девиз Олимпийских игр. </vt:lpstr>
      <vt:lpstr>Медаль за высшее спортивное достижение </vt:lpstr>
      <vt:lpstr>В каком году советские спортсмены впервые приняли участие в Олимпийских играх? </vt:lpstr>
      <vt:lpstr>Когда впервые в Олимпийских играх приняли участие женщины? </vt:lpstr>
      <vt:lpstr>Когда в честь побед Россиян впервые на Олимпийских играх поднялось трёхцветное знамя? </vt:lpstr>
      <vt:lpstr>Кто был первым российским олимпийским чемпионом, фигуристом? </vt:lpstr>
      <vt:lpstr>Кто из гимнастов имеет 18 олимпийских медалей, из них 9 – золотых? </vt:lpstr>
      <vt:lpstr>В каком году впервые в Олимпиаде победили советские хоккеисты? </vt:lpstr>
      <vt:lpstr>Главными словами знаменитой «Оды спорта» Пьера де Кубертена являются </vt:lpstr>
      <vt:lpstr>Как называется организация, возглавляющая олимпийское движение в России? </vt:lpstr>
      <vt:lpstr>Трёхкратная советская олимпийская чемпионка в парном фигурном катании </vt:lpstr>
      <vt:lpstr>В каком городе находится штаб-квартира МОК? </vt:lpstr>
      <vt:lpstr>Какие Олимпийские игры состоялись без участия советских спортсменов по политическим мотивам? </vt:lpstr>
      <vt:lpstr>Над каким городом впервые был поднят олимпийский флаг?</vt:lpstr>
      <vt:lpstr>В каком году в Москве состоялись XXI Летние Олимпийские игры? </vt:lpstr>
      <vt:lpstr>Назовите талисман Олимпийских игр в Москве </vt:lpstr>
      <vt:lpstr>Клуб, воспитавший победителей Олимпиад – фехтовальщиков, хоккеистов, баскетболистов, волейболистов и т.д.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Олимпийский урок!</dc:title>
  <dc:creator>school</dc:creator>
  <cp:lastModifiedBy>school</cp:lastModifiedBy>
  <cp:revision>9</cp:revision>
  <dcterms:created xsi:type="dcterms:W3CDTF">2012-08-29T17:34:23Z</dcterms:created>
  <dcterms:modified xsi:type="dcterms:W3CDTF">2013-07-02T07:21:50Z</dcterms:modified>
</cp:coreProperties>
</file>