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8-tub-ru.yandex.net/i?id=245963502-47-72&amp;n=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3929090" cy="4143404"/>
          </a:xfrm>
          <a:prstGeom prst="rect">
            <a:avLst/>
          </a:prstGeom>
          <a:noFill/>
        </p:spPr>
      </p:pic>
      <p:pic>
        <p:nvPicPr>
          <p:cNvPr id="1028" name="Picture 4" descr="http://im4-tub-ru.yandex.net/i?id=4532573-19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785926"/>
            <a:ext cx="2476504" cy="2071702"/>
          </a:xfrm>
          <a:prstGeom prst="rect">
            <a:avLst/>
          </a:prstGeom>
          <a:noFill/>
        </p:spPr>
      </p:pic>
      <p:pic>
        <p:nvPicPr>
          <p:cNvPr id="1030" name="Picture 6" descr="http://im2-tub-ru.yandex.net/i?id=161861994-09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2643182"/>
            <a:ext cx="2333628" cy="2786072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8786842" cy="17543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Отгадывание звука по описанию.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Язык находится за верхними зубами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воздушная струя направлена на кончик языка, при этом он дрожит.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О каком звуке мы сегодня будем говорить?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5286388"/>
            <a:ext cx="864399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Уточнение  артикуляции.</a:t>
            </a:r>
          </a:p>
          <a:p>
            <a:r>
              <a:rPr lang="ru-RU" dirty="0" smtClean="0"/>
              <a:t>  </a:t>
            </a:r>
            <a:r>
              <a:rPr lang="ru-RU" sz="1400" dirty="0" smtClean="0"/>
              <a:t>-  Будем  уточнять  артикуляцию  звука  Р. Посмотри  на  профиль  и    </a:t>
            </a:r>
          </a:p>
          <a:p>
            <a:r>
              <a:rPr lang="ru-RU" sz="1400" dirty="0" smtClean="0"/>
              <a:t>     ответь  на  вопросы:</a:t>
            </a:r>
          </a:p>
          <a:p>
            <a:r>
              <a:rPr lang="ru-RU" sz="1400" dirty="0" smtClean="0"/>
              <a:t>  -  Кончик  языка  вверху  или  внизу? /  -  Кончик  языка  вверху.</a:t>
            </a:r>
          </a:p>
          <a:p>
            <a:r>
              <a:rPr lang="ru-RU" sz="1400" dirty="0" smtClean="0"/>
              <a:t>  -  Какую  форму  имеет  язык?  /  - Язык  имеет  форму  ложечки.</a:t>
            </a:r>
          </a:p>
          <a:p>
            <a:r>
              <a:rPr lang="ru-RU" sz="1400" dirty="0" smtClean="0"/>
              <a:t>  -  При  произнесении  звука  Р  голос  есть? /  -  Голос  есть.</a:t>
            </a:r>
            <a:endParaRPr lang="ru-RU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14773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Автоматизация звука [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] в словах.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Тигренок приготовил для тебя задание. (включается магнитная лента с записью игры “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Повторюшка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”.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7" name="Picture 3" descr="http://im2-tub-ru.yandex.net/i?id=354654279-48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8358246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ppt4web.ru/images/50/2521/310/img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501122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17543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Развитие психических процессов.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Игра “Магазин”.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 Это магазин. Кто в нем продавец? (Морж). Что он продает? (грушу, крокодила...) Кто зашел в магазин? (тигренок). Что купил тигренок? Назови пропавшие с полки товары.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1" name="Picture 3" descr="http://im7-tub-ru.yandex.net/i?id=103693911-08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3000396" cy="2357444"/>
          </a:xfrm>
          <a:prstGeom prst="rect">
            <a:avLst/>
          </a:prstGeom>
          <a:noFill/>
        </p:spPr>
      </p:pic>
      <p:pic>
        <p:nvPicPr>
          <p:cNvPr id="22533" name="Picture 5" descr="http://im2-tub-ru.yandex.net/i?id=248490194-48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714488"/>
            <a:ext cx="3286148" cy="2286016"/>
          </a:xfrm>
          <a:prstGeom prst="rect">
            <a:avLst/>
          </a:prstGeom>
          <a:noFill/>
        </p:spPr>
      </p:pic>
      <p:pic>
        <p:nvPicPr>
          <p:cNvPr id="22535" name="Picture 7" descr="http://im4-tub-ru.yandex.net/i?id=43880824-49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4286256"/>
            <a:ext cx="3357586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258532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Компьютерная логопедическая программа “Игры для тигры” 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Блок “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Фонематика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”, модуль Анализ, упр. “Поезд”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Блок “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Фонематика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”, модуль Анализ, упр. “Составь слово из 4, 5 букв”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Блок “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Фонематика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”, модуль Синтез, упр. “Слова из 6 букв” После выполнения задания рекомендуется определить количество букв и слогов в полученном слове, провести его звуковой анализ.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Придумай предложение с этим словом. Молодец!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Хорошо потрудились. Давай на прощанье скажем тигренку какой звук мы учили говорить красиво? Какие слова с этим звуком ты запомнила?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Дом.задание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Тигрёнок приготовил для тебя домашнее задание.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Замени первый звук слова на звук [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]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Губка _______________ пугать ________________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Танец ________________ коза ________________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Мычать ______________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мак_____________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Прочитай слова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спропущенной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 буквой Р: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ак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ыба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обот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абота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акета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адио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ысь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укав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оща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адость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оза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анец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учей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омашка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-1"/>
            <a:ext cx="90011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Постановка звука.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Ребенка просят поднять широкий язык за верхние зубы и длительно произносить звук похожий на </a:t>
            </a:r>
            <a:r>
              <a:rPr lang="ru-RU" dirty="0" err="1" smtClean="0"/>
              <a:t>зж</a:t>
            </a:r>
            <a:r>
              <a:rPr lang="ru-RU" dirty="0" smtClean="0"/>
              <a:t> (слышится что-то </a:t>
            </a:r>
            <a:r>
              <a:rPr lang="ru-RU" dirty="0" err="1" smtClean="0"/>
              <a:t>cреднее</a:t>
            </a:r>
            <a:r>
              <a:rPr lang="ru-RU" dirty="0" smtClean="0"/>
              <a:t> между этими звуками: </a:t>
            </a:r>
            <a:r>
              <a:rPr lang="ru-RU" dirty="0" err="1" smtClean="0"/>
              <a:t>з</a:t>
            </a:r>
            <a:r>
              <a:rPr lang="ru-RU" dirty="0" smtClean="0"/>
              <a:t> с призвуком ж или наоборот) или многократно проговаривать звук </a:t>
            </a:r>
            <a:r>
              <a:rPr lang="ru-RU" dirty="0" err="1" smtClean="0"/>
              <a:t>д</a:t>
            </a:r>
            <a:r>
              <a:rPr lang="ru-RU" dirty="0" smtClean="0"/>
              <a:t> (но язык не у зубов, а на альвеолах, поэтому звук </a:t>
            </a:r>
            <a:r>
              <a:rPr lang="ru-RU" dirty="0" err="1" smtClean="0"/>
              <a:t>д</a:t>
            </a:r>
            <a:r>
              <a:rPr lang="ru-RU" dirty="0" smtClean="0"/>
              <a:t> не четкий).</a:t>
            </a:r>
            <a:br>
              <a:rPr lang="ru-RU" dirty="0" smtClean="0"/>
            </a:br>
            <a:r>
              <a:rPr lang="ru-RU" dirty="0" smtClean="0"/>
              <a:t>Следите за тем, чтобы язык был широким и сильно напряжен. В это время прямым (чисто вымытым, с коротко остриженным ногтем, чтобы не поцарапать язык) указательным пальцем самого ребенка или своим пальцем, обернутым в носовой платок, подложенным под кончик языка, производите частые колебательные движения из стороны в сторону, отчего слышится рокочущий звук. (Можно использовать пустышку, плотно набитую ватой или сделать пластмассовый шпатель из зубной щетки, удалив щетину, получится удобная пластмассовая палочка, углы должны быть обязательно закругленными.) Когда рука у ребенка привыкнет, и язык не будет соскальзывать с пальца (шпателя), малыш сможет самостоятельно вызывать колебания языка. </a:t>
            </a:r>
            <a:br>
              <a:rPr lang="ru-RU" dirty="0" smtClean="0"/>
            </a:br>
            <a:r>
              <a:rPr lang="ru-RU" dirty="0" smtClean="0"/>
              <a:t>2. Можно вызвать вибрацию кончика языка следующим образом: предложите малышу при открытом рте присасывать язык к небу, затем, не отпуская языка, подуть на него. В момент отрыва языка от неба сильным толчком выдыхаемой струи воздуха вызывается короткая вибрация кончика языка. Это упражнение закрепляет у ребенка ощущение вибрации кончика языка, и далее он может вызвать этот звук самостоятельно, без механической помощи.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500090"/>
            <a:ext cx="8229600" cy="2857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714488"/>
            <a:ext cx="835824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Цели:</a:t>
            </a:r>
          </a:p>
          <a:p>
            <a:r>
              <a:rPr lang="ru-RU" dirty="0" smtClean="0"/>
              <a:t>1) коррекционно-образовательные</a:t>
            </a:r>
          </a:p>
          <a:p>
            <a:r>
              <a:rPr lang="ru-RU" dirty="0" smtClean="0"/>
              <a:t>Уточнение и совершенствование движений органов речи, закрепление правильного произношения звука [</a:t>
            </a:r>
            <a:r>
              <a:rPr lang="ru-RU" dirty="0" err="1" smtClean="0"/>
              <a:t>р</a:t>
            </a:r>
            <a:r>
              <a:rPr lang="ru-RU" dirty="0" smtClean="0"/>
              <a:t>] в прямых слогах и в слогах со стечением согласных, в словах с этими слогами</a:t>
            </a:r>
          </a:p>
          <a:p>
            <a:r>
              <a:rPr lang="ru-RU" i="1" dirty="0" smtClean="0"/>
              <a:t>2) развивающие</a:t>
            </a:r>
          </a:p>
          <a:p>
            <a:r>
              <a:rPr lang="ru-RU" dirty="0" smtClean="0"/>
              <a:t>Развитие психических процессов (мышления, памяти, внимания, каналов восприятия, развитие фонематического восприятия (определение места звука в слове)</a:t>
            </a:r>
          </a:p>
          <a:p>
            <a:r>
              <a:rPr lang="ru-RU" i="1" dirty="0" smtClean="0"/>
              <a:t>3) воспитательные</a:t>
            </a:r>
          </a:p>
          <a:p>
            <a:r>
              <a:rPr lang="ru-RU" dirty="0" smtClean="0"/>
              <a:t>Воспитание положительного интереса к логопедическим занятиям.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8936742" cy="28623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Пальчиковая</a:t>
            </a:r>
            <a:r>
              <a:rPr kumimoji="0" lang="ru-RU" sz="1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гимнастика.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Начинаем мы рассказ: 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(Вращать кистями рук)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Десять пальчиков у нас. 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(Сжимать и разжимать кулачки)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Старшие братишки – 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(Сжать кулачки, отставить большие пальцы и</a:t>
            </a:r>
            <a:endParaRPr 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Умные мальчишки.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 вращать ими)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Средним братцам (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Кулачки прижать друг к другу, распрямить средние  пальцы.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только бы подраться. 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Постучать подушечками средних пальцев друг об друга)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Ну, а вы, малыши, 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(сжать кулачки, отставить мизинцы и сцеплять их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Обнимитесь от души. 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попеременно, то один палец сверху, то другой).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9" name="Picture 3" descr="http://im4-tub-ru.yandex.net/i?id=36522458-24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786058"/>
            <a:ext cx="2219325" cy="1428750"/>
          </a:xfrm>
          <a:prstGeom prst="rect">
            <a:avLst/>
          </a:prstGeom>
          <a:noFill/>
        </p:spPr>
      </p:pic>
      <p:pic>
        <p:nvPicPr>
          <p:cNvPr id="14341" name="Picture 5" descr="http://im3-tub-ru.yandex.net/i?id=451742452-50-72&amp;n=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643182"/>
            <a:ext cx="2357454" cy="1500198"/>
          </a:xfrm>
          <a:prstGeom prst="rect">
            <a:avLst/>
          </a:prstGeom>
          <a:noFill/>
        </p:spPr>
      </p:pic>
      <p:pic>
        <p:nvPicPr>
          <p:cNvPr id="14343" name="Picture 7" descr="http://im6-tub-ru.yandex.net/i?id=74953612-14-72&amp;n=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786058"/>
            <a:ext cx="1528766" cy="1428750"/>
          </a:xfrm>
          <a:prstGeom prst="rect">
            <a:avLst/>
          </a:prstGeom>
          <a:noFill/>
        </p:spPr>
      </p:pic>
      <p:pic>
        <p:nvPicPr>
          <p:cNvPr id="14345" name="Picture 9" descr="http://im4-tub-ru.yandex.net/i?id=426431670-02-72&amp;n=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4500570"/>
            <a:ext cx="1905000" cy="1428750"/>
          </a:xfrm>
          <a:prstGeom prst="rect">
            <a:avLst/>
          </a:prstGeom>
          <a:noFill/>
        </p:spPr>
      </p:pic>
      <p:pic>
        <p:nvPicPr>
          <p:cNvPr id="14347" name="Picture 11" descr="http://im4-tub-ru.yandex.net/i?id=321828148-28-72&amp;n=1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00232" y="4643446"/>
            <a:ext cx="2000264" cy="1714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30777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Артикуляционная гимнастика.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А для начала подготовим наш язычок. Выполняем упражнение перед зеркалом.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“Качели” - язычок качается вверх-вниз.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“Лошадка” - скачет лошадка, копыта цокают.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“Маляр” - а теперь пусть язычок поработает маляром и покрасит небо-потолок (погладить кончиком языка твердое небо, делая движения вперед-назад).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“Барабанщики” - представь, что твои верхние зубы – это барабан, а язычок – барабанщик. Постучи язычком за верхними зубами изнутри, отчетливо произнеся: Д-Д-Д…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“Футбол” - прилетел ветерок, он хочет поиграть в футбол. Вот это мяч. Загони мяч в ворота. (Вытяни губы трубочкой и дуй на ватку, стараясь загнать мяч в ворота. Струя воздуха должна быть непрерывной и длительной).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7" name="Picture 3" descr="http://im8-tub-ru.yandex.net/i?id=277824280-30-72&amp;n=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000372"/>
            <a:ext cx="2214578" cy="2262200"/>
          </a:xfrm>
          <a:prstGeom prst="rect">
            <a:avLst/>
          </a:prstGeom>
          <a:noFill/>
        </p:spPr>
      </p:pic>
      <p:pic>
        <p:nvPicPr>
          <p:cNvPr id="16389" name="Picture 5" descr="http://im7-tub-ru.yandex.net/i?id=281940958-44-72&amp;n=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071810"/>
            <a:ext cx="2071702" cy="2071702"/>
          </a:xfrm>
          <a:prstGeom prst="rect">
            <a:avLst/>
          </a:prstGeom>
          <a:noFill/>
        </p:spPr>
      </p:pic>
      <p:pic>
        <p:nvPicPr>
          <p:cNvPr id="16391" name="Picture 7" descr="http://im7-tub-ru.yandex.net/i?id=412387263-50-72&amp;n=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071810"/>
            <a:ext cx="1552578" cy="2143130"/>
          </a:xfrm>
          <a:prstGeom prst="rect">
            <a:avLst/>
          </a:prstGeom>
          <a:noFill/>
        </p:spPr>
      </p:pic>
      <p:pic>
        <p:nvPicPr>
          <p:cNvPr id="16393" name="Picture 9" descr="http://im7-tub-ru.yandex.net/i?id=311829328-63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2857496"/>
            <a:ext cx="1566865" cy="2071692"/>
          </a:xfrm>
          <a:prstGeom prst="rect">
            <a:avLst/>
          </a:prstGeom>
          <a:noFill/>
        </p:spPr>
      </p:pic>
      <p:pic>
        <p:nvPicPr>
          <p:cNvPr id="16395" name="Picture 11" descr="http://im5-tub-ru.yandex.net/i?id=149367134-23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00826" y="5072074"/>
            <a:ext cx="228600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23083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Произнесение изолированного звука.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Познакомься, это Рычащий тигренок. Он рычит: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р-р-р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. Порычи вместе с ним.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Изобрази сердитого тигра и покажи как грозно рычит: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р-р-р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Изобрази дятла, сидящего на дереве, и как он стучит: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тр-р-р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тр-р-р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Как ворона каркает: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кар-р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кар-р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Игра “Кто лишний”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1" name="Picture 3" descr="http://im6-tub-ru.yandex.net/i?id=352271690-1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3071834" cy="2428892"/>
          </a:xfrm>
          <a:prstGeom prst="rect">
            <a:avLst/>
          </a:prstGeom>
          <a:noFill/>
        </p:spPr>
      </p:pic>
      <p:pic>
        <p:nvPicPr>
          <p:cNvPr id="17413" name="Picture 5" descr="http://im2-tub-ru.yandex.net/i?id=246804910-64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928802"/>
            <a:ext cx="3000380" cy="2571768"/>
          </a:xfrm>
          <a:prstGeom prst="rect">
            <a:avLst/>
          </a:prstGeom>
          <a:noFill/>
        </p:spPr>
      </p:pic>
      <p:pic>
        <p:nvPicPr>
          <p:cNvPr id="17415" name="Picture 7" descr="http://im8-tub-ru.yandex.net/i?id=55472390-58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4214818"/>
            <a:ext cx="2571768" cy="2643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артикуляции.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А теперь, посмотри на схему, и скажи, в каком положении находятся губы, когда произносим звук [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]. Где находится язык? (ребенок рассматривает артикуляцию, логопед помогает).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FF0000"/>
                </a:solidFill>
                <a:latin typeface="times"/>
                <a:cs typeface="Arial" pitchFamily="34" charset="0"/>
              </a:rPr>
              <a:t>      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"/>
                <a:cs typeface="Arial" pitchFamily="34" charset="0"/>
              </a:rPr>
              <a:t>Характеристика звука.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Расскажи о звуке [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]. Какой он: гласный или согласный?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000000"/>
                </a:solidFill>
                <a:latin typeface="times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"/>
                <a:cs typeface="Arial" pitchFamily="34" charset="0"/>
              </a:rPr>
              <a:t>                                 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Твердый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или мягкий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000000"/>
                </a:solidFill>
                <a:latin typeface="times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"/>
                <a:cs typeface="Arial" pitchFamily="34" charset="0"/>
              </a:rPr>
              <a:t>                                 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Звонкий или глухой?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000000"/>
              </a:solidFill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Повтори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вместе со мной: звук [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] согласный, твердый, звонкий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000000"/>
              </a:solidFill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000000"/>
              </a:solidFill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000000"/>
              </a:solidFill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Закрепление звука [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р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] в слогах.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Сороконожка.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"/>
                <a:cs typeface="Arial" pitchFamily="34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удно жить со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"/>
                <a:cs typeface="Arial" pitchFamily="34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оконожке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Надевать самой сапожки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Вот помог бы кто-нибудь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Со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"/>
                <a:cs typeface="Arial" pitchFamily="34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ок ножек ей обуть.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000000"/>
              </a:solidFill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000000"/>
              </a:solidFill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Поможем сороконожке обуться? “Надевай” ей на ножки ботиночки и читай слог. “Обувать” сороконожку следует с хвоста.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000000"/>
              </a:solidFill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Следопыт</a:t>
            </a:r>
            <a:r>
              <a:rPr kumimoji="0" lang="ru-RU" sz="1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.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Чьи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 тут следы? Ага, это же следы нашего тигренка. Если пройдешь по его следам и правильно повторишь все слоги, то узнаешь, куда пошел тигренок. (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Тра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тро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, тру,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тры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кра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,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кро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Arial" pitchFamily="34" charset="0"/>
              </a:rPr>
              <a:t>…)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9" name="Picture 3" descr="http://im3-tub-ru.yandex.net/i?id=484906571-3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14290"/>
            <a:ext cx="3857652" cy="2571768"/>
          </a:xfrm>
          <a:prstGeom prst="rect">
            <a:avLst/>
          </a:prstGeom>
          <a:noFill/>
        </p:spPr>
      </p:pic>
      <p:pic>
        <p:nvPicPr>
          <p:cNvPr id="19461" name="Picture 5" descr="http://im2-tub-ru.yandex.net/i?id=250368321-43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214686"/>
            <a:ext cx="1038225" cy="1071570"/>
          </a:xfrm>
          <a:prstGeom prst="rect">
            <a:avLst/>
          </a:prstGeom>
          <a:noFill/>
        </p:spPr>
      </p:pic>
      <p:pic>
        <p:nvPicPr>
          <p:cNvPr id="19463" name="Picture 7" descr="http://im8-tub-ru.yandex.net/i?id=490029432-17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5286388"/>
            <a:ext cx="254317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24929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Развитие фонематического слуха.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Тигренок приготовил для тебя задание: Замени первый звук слова на звук [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р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].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пугать кот - …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угать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  кота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носа мак      - … оса на маках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коза дом       -  …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оза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/>
                <a:cs typeface="Times New Roman" pitchFamily="18" charset="0"/>
              </a:rPr>
              <a:t>  дома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3" name="Picture 3" descr="http://im4-tub-ru.yandex.net/i?id=366457862-3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00306"/>
            <a:ext cx="2643206" cy="3786214"/>
          </a:xfrm>
          <a:prstGeom prst="rect">
            <a:avLst/>
          </a:prstGeom>
          <a:noFill/>
        </p:spPr>
      </p:pic>
      <p:pic>
        <p:nvPicPr>
          <p:cNvPr id="20485" name="Picture 5" descr="http://im3-tub-ru.yandex.net/i?id=270594465-3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500306"/>
            <a:ext cx="2786082" cy="3786214"/>
          </a:xfrm>
          <a:prstGeom prst="rect">
            <a:avLst/>
          </a:prstGeom>
          <a:noFill/>
        </p:spPr>
      </p:pic>
      <p:pic>
        <p:nvPicPr>
          <p:cNvPr id="20487" name="Picture 7" descr="http://im7-tub-ru.yandex.net/i?id=15481793-57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2500306"/>
            <a:ext cx="2786082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627</Words>
  <PresentationFormat>Экран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Привет</dc:creator>
  <cp:lastModifiedBy>Привет</cp:lastModifiedBy>
  <cp:revision>9</cp:revision>
  <dcterms:created xsi:type="dcterms:W3CDTF">2013-03-12T04:31:58Z</dcterms:created>
  <dcterms:modified xsi:type="dcterms:W3CDTF">2013-03-14T06:13:10Z</dcterms:modified>
</cp:coreProperties>
</file>