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7" r:id="rId2"/>
    <p:sldMasterId id="2147483822" r:id="rId3"/>
  </p:sldMasterIdLst>
  <p:notesMasterIdLst>
    <p:notesMasterId r:id="rId25"/>
  </p:notesMasterIdLst>
  <p:sldIdLst>
    <p:sldId id="256" r:id="rId4"/>
    <p:sldId id="261" r:id="rId5"/>
    <p:sldId id="262" r:id="rId6"/>
    <p:sldId id="282" r:id="rId7"/>
    <p:sldId id="286" r:id="rId8"/>
    <p:sldId id="260" r:id="rId9"/>
    <p:sldId id="258" r:id="rId10"/>
    <p:sldId id="259" r:id="rId11"/>
    <p:sldId id="264" r:id="rId12"/>
    <p:sldId id="265" r:id="rId13"/>
    <p:sldId id="270" r:id="rId14"/>
    <p:sldId id="271" r:id="rId15"/>
    <p:sldId id="272" r:id="rId16"/>
    <p:sldId id="273" r:id="rId17"/>
    <p:sldId id="275" r:id="rId18"/>
    <p:sldId id="274" r:id="rId19"/>
    <p:sldId id="277" r:id="rId20"/>
    <p:sldId id="278" r:id="rId21"/>
    <p:sldId id="279" r:id="rId22"/>
    <p:sldId id="269" r:id="rId23"/>
    <p:sldId id="28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99"/>
    <a:srgbClr val="F840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98401" autoAdjust="0"/>
  </p:normalViewPr>
  <p:slideViewPr>
    <p:cSldViewPr>
      <p:cViewPr>
        <p:scale>
          <a:sx n="78" d="100"/>
          <a:sy n="78" d="100"/>
        </p:scale>
        <p:origin x="-6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1959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A4F9AD-1BD0-498E-A0D9-4B1474BA15B5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F5E2F5-0DD8-4429-A9CB-9C43D94D6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BAF59B-2872-45ED-BFFE-68029A0221FA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5B05B-0865-40BB-97EA-6346F8873DC0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5AFDE-8099-48D4-8662-3514C7C4D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5A0FD-0D58-445E-81BB-979A9C963C02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7ADBD-87A2-44B6-834C-EF1D8F816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D752C-823A-47FA-9F31-73BD3FF62FA2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0B1BB-6F66-42F8-BBB4-E3495DAE2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97FB3A5-C1D8-4971-A7DD-2A72DA6E15BE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C7CDB40-7052-4651-9CC4-D058E39F3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2559C-D3B1-49DB-B33E-EEB1D100F556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71563-6436-458A-873C-2EFB5AFF6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fld id="{6EA3935A-5339-4A25-A361-FB1DA6B11696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345F8B-A037-4BF2-82D0-9043D918D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1C91D-615E-4BDF-9E55-224BBDE27057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F0D3E-77FD-4345-8383-88C93A129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F7BA0-E697-48F6-9005-D3CA2D1DE2BA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BB9C5-5E8D-41FC-BF5A-B8216947F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E7749-BF7E-467F-AECC-1510615031B9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73EAD-AFAF-4628-8470-91C810408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2A3EB-F0BC-44C6-86DD-FD6A45BA7059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77075-4AF0-4D46-B196-ED175DF32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AF5DF-7D4D-4C6E-B6AF-D986FD60901B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C8D5F-1D73-451D-A8F4-B8F17FCFD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904A7-FC45-4530-95BC-86E967012793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159EA-AB3A-4228-AAB5-0F97C175E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EB28F3-62C3-46F6-9F3C-A7953B1E888F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660E55-1D92-4ADD-BE7D-45A71FD2E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E4E75-04C2-4404-8ED8-2CBF442299EA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DA846-8FE6-41CE-A225-979054B73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6B07A8-A4D3-4287-8526-A548662B9D94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rgbClr val="B13F9A"/>
                </a:solidFill>
              </a:defRPr>
            </a:lvl1pPr>
            <a:extLst/>
          </a:lstStyle>
          <a:p>
            <a:pPr>
              <a:defRPr/>
            </a:pPr>
            <a:fld id="{EB46F7A9-87BD-41EE-99CE-651219E5F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448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48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fld id="{BFAE502E-64DB-4AD7-A5B4-04504E40F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fld id="{8385AB09-FD66-4F38-BAA0-4948F88CA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fld id="{0287D9FA-AA2B-413D-9A2C-0D50392D5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fld id="{E6D87BAC-2CC1-4744-98A4-BEC74441F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fld id="{DA9384C4-7152-42B7-8224-C42E41551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fld id="{37ADA8DB-C28A-412C-84BE-B8B6889BD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fld id="{AFB850B3-ABCD-459F-AE92-1E20BE099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F90B9-C244-4EBC-A129-C56C724392AD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28011-FABF-4D7B-BBAC-BE5C96AB6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fld id="{0FE961E3-4D90-480C-8E76-EBB94DE4F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fld id="{7B65F22F-8133-4514-AA8D-124AACEB5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fld id="{90E0FC5F-C21A-4757-A7FA-3CF957C17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  <a:cs typeface="Arial" charset="0"/>
              </a:defRPr>
            </a:lvl1pPr>
          </a:lstStyle>
          <a:p>
            <a:pPr>
              <a:defRPr/>
            </a:pPr>
            <a:fld id="{5660B26E-8320-4148-A2B7-C664FAE5C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99C9C-8817-430B-851B-9B396AF37835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4ABEF-06F0-4C7A-9E53-99B36AF15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83A76-88B2-457B-9FD9-45BC586DFBA0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698F-E353-42C6-828F-AF5750C59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332A4-05A2-47D9-9B7C-F1883FCF11D4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E1578-8C6C-4E8C-B5DB-477A9A64B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9D90B-B3F8-4C48-8E11-19D0A4C59C5E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98934-93DA-4C38-A3B8-FCB87E29C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B2B67-28E5-4F3E-8369-0D8A614D80C1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344C1-CC9F-4165-A35D-2307EC099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BA1E1-5AE0-4EB6-863A-C35A9755DC01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DE7C7-92C6-4D62-A2BB-6380C2544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282458-494A-49A3-B2B3-E43DE6812CB7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2EE9FA-AB52-48E4-89B0-17073008C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03" r:id="rId2"/>
    <p:sldLayoutId id="2147483919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20" r:id="rId9"/>
    <p:sldLayoutId id="2147483909" r:id="rId10"/>
    <p:sldLayoutId id="2147483910" r:id="rId11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4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B13F9A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333B687-0343-4312-BBE5-983DFF90A4B0}" type="datetimeFigureOut">
              <a:rPr lang="ru-RU"/>
              <a:pPr>
                <a:defRPr/>
              </a:pPr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rgbClr val="B13F9A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rgbClr val="B13F9A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26DB696-38FD-482D-8D1A-CF731F7B2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11" r:id="rId2"/>
    <p:sldLayoutId id="2147483922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23" r:id="rId9"/>
    <p:sldLayoutId id="2147483917" r:id="rId10"/>
    <p:sldLayoutId id="2147483924" r:id="rId11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0342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342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342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grpSp>
          <p:nvGrpSpPr>
            <p:cNvPr id="308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0343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343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343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343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343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343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343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343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343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344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344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344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  <p:sp>
            <p:nvSpPr>
              <p:cNvPr id="10344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  <a:latin typeface="Verdana" pitchFamily="34" charset="0"/>
                  <a:cs typeface="+mn-cs"/>
                </a:endParaRPr>
              </a:p>
            </p:txBody>
          </p:sp>
        </p:grpSp>
        <p:sp>
          <p:nvSpPr>
            <p:cNvPr id="10344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344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344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308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8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4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309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9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309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9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0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96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97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346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6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6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6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C7F400E1-79C1-4396-B328-80203ED00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4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89;&#1074;&#1077;&#1090;&#1072;\&#1056;&#1072;&#1073;&#1086;&#1095;&#1080;&#1081;%20&#1089;&#1090;&#1086;&#1083;\&#1054;&#1090;%20&#1059;&#1083;&#1099;&#1073;&#1082;&#1080;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89;&#1074;&#1077;&#1090;&#1072;\&#1056;&#1072;&#1073;&#1086;&#1095;&#1080;&#1081;%20&#1089;&#1090;&#1086;&#1083;\&#1054;&#1090;%20&#1059;&#1083;&#1099;&#1073;&#1082;&#1080;.mp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695569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учреждение 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Детский сад №4 колосок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628775"/>
            <a:ext cx="8642350" cy="4968875"/>
          </a:xfrm>
        </p:spPr>
        <p:txBody>
          <a:bodyPr/>
          <a:lstStyle/>
          <a:p>
            <a:pPr marR="0" algn="ctr" eaLnBrk="1" hangingPunct="1"/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Проект – познавательно игровой</a:t>
            </a:r>
          </a:p>
          <a:p>
            <a:pPr marR="0" algn="ctr" eaLnBrk="1" hangingPunct="1"/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«неделя здоровья»</a:t>
            </a:r>
          </a:p>
          <a:p>
            <a:pPr marR="0" algn="ctr" eaLnBrk="1" hangingPunct="1"/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Для детей 2- 3лет</a:t>
            </a:r>
          </a:p>
          <a:p>
            <a:pPr marR="0" algn="ctr" eaLnBrk="1" hangingPunct="1"/>
            <a:endParaRPr lang="ru-RU" sz="2400" b="1" i="1" smtClean="0"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/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 24 марта - 28 марта</a:t>
            </a:r>
          </a:p>
          <a:p>
            <a:pPr marR="0" algn="ctr" eaLnBrk="1" hangingPunct="1"/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Автор проекта: </a:t>
            </a:r>
          </a:p>
          <a:p>
            <a:pPr marR="0" algn="ctr" eaLnBrk="1" hangingPunct="1"/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Воспитатель – Виноградова Светлана Николаевна</a:t>
            </a:r>
          </a:p>
          <a:p>
            <a:pPr marR="0" algn="ctr" eaLnBrk="1" hangingPunct="1"/>
            <a:endParaRPr lang="ru-RU" sz="2400" b="1" i="1" smtClean="0"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/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R="0" algn="ctr" eaLnBrk="1" hangingPunct="1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п. Селижарово                                </a:t>
            </a:r>
          </a:p>
          <a:p>
            <a:pPr marR="0" algn="ctr" eaLnBrk="1" hangingPunct="1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 март 2014 г      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052513"/>
            <a:ext cx="1531937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От Улыб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124200"/>
            <a:ext cx="161924" cy="16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2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4" descr="Изображение 03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1123950"/>
            <a:ext cx="3532182" cy="231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Заголовок 1"/>
          <p:cNvSpPr>
            <a:spLocks noGrp="1"/>
          </p:cNvSpPr>
          <p:nvPr>
            <p:ph type="title"/>
          </p:nvPr>
        </p:nvSpPr>
        <p:spPr>
          <a:xfrm>
            <a:off x="254000" y="188913"/>
            <a:ext cx="8689975" cy="719137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Подвижные игры на прогулке:</a:t>
            </a:r>
            <a:b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«Раздувайся пузырь», Мишка косолапый», «У медведя во бору».</a:t>
            </a:r>
          </a:p>
        </p:txBody>
      </p:sp>
      <p:sp>
        <p:nvSpPr>
          <p:cNvPr id="31748" name="Текст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1108C0"/>
                </a:solidFill>
                <a:latin typeface="Georgia" pitchFamily="18" charset="0"/>
              </a:rPr>
              <a:t>.</a:t>
            </a:r>
            <a:endParaRPr lang="ru-RU" smtClean="0"/>
          </a:p>
        </p:txBody>
      </p:sp>
      <p:pic>
        <p:nvPicPr>
          <p:cNvPr id="31749" name="Рисунок 3" descr="Изображение 0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928802"/>
            <a:ext cx="3862383" cy="231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Рисунок 5" descr="Изображение 0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071938"/>
            <a:ext cx="3429024" cy="241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856662" cy="936625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00"/>
                </a:solidFill>
              </a:rPr>
              <a:t>Спортивные игры и упражнения: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«</a:t>
            </a:r>
            <a:r>
              <a:rPr lang="ru-RU" sz="2800" b="1" dirty="0" err="1" smtClean="0">
                <a:solidFill>
                  <a:srgbClr val="FF0000"/>
                </a:solidFill>
              </a:rPr>
              <a:t>Кольцеброс</a:t>
            </a:r>
            <a:r>
              <a:rPr lang="ru-RU" sz="2800" b="1" dirty="0" smtClean="0">
                <a:solidFill>
                  <a:srgbClr val="FF0000"/>
                </a:solidFill>
              </a:rPr>
              <a:t>», «Кегли», «Прокати мяч»</a:t>
            </a:r>
          </a:p>
        </p:txBody>
      </p:sp>
      <p:pic>
        <p:nvPicPr>
          <p:cNvPr id="32771" name="Содержимое 4" descr="Изображение 053.jpg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268413"/>
            <a:ext cx="3749671" cy="2374901"/>
          </a:xfrm>
        </p:spPr>
      </p:pic>
      <p:sp>
        <p:nvSpPr>
          <p:cNvPr id="32772" name="Содержимое 14"/>
          <p:cNvSpPr>
            <a:spLocks noGrp="1"/>
          </p:cNvSpPr>
          <p:nvPr>
            <p:ph sz="quarter" idx="4"/>
          </p:nvPr>
        </p:nvSpPr>
        <p:spPr>
          <a:xfrm>
            <a:off x="107950" y="4437063"/>
            <a:ext cx="4392613" cy="23050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3399"/>
                </a:solidFill>
              </a:rPr>
              <a:t>Чтобы было веселее                                                                                                </a:t>
            </a:r>
            <a:endParaRPr lang="ru-RU" sz="2400" dirty="0" smtClean="0">
              <a:solidFill>
                <a:srgbClr val="003399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3399"/>
                </a:solidFill>
              </a:rPr>
              <a:t>Мяч возьмем мы поскорее!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3399"/>
                </a:solidFill>
              </a:rPr>
              <a:t>Круглый, маленький, воздушный,</a:t>
            </a:r>
            <a:endParaRPr lang="ru-RU" sz="2400" dirty="0" smtClean="0">
              <a:solidFill>
                <a:srgbClr val="003399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003399"/>
                </a:solidFill>
              </a:rPr>
              <a:t>Непоседа непослушный!</a:t>
            </a:r>
            <a:endParaRPr lang="ru-RU" sz="2400" dirty="0" smtClean="0">
              <a:solidFill>
                <a:srgbClr val="003399"/>
              </a:solidFill>
            </a:endParaRPr>
          </a:p>
          <a:p>
            <a:pPr eaLnBrk="1" hangingPunct="1"/>
            <a:endParaRPr lang="ru-RU" dirty="0" smtClean="0"/>
          </a:p>
        </p:txBody>
      </p:sp>
      <p:pic>
        <p:nvPicPr>
          <p:cNvPr id="32773" name="Рисунок 6" descr="Изображение 0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268413"/>
            <a:ext cx="3584570" cy="259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Рисунок 7" descr="Изображение 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325939"/>
            <a:ext cx="3513132" cy="208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0" descr="Изображение 0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23229">
            <a:off x="2660650" y="3978275"/>
            <a:ext cx="3189288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20758">
            <a:off x="6680200" y="3852863"/>
            <a:ext cx="2232025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6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865187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Беседы с детьми: «Где растут фрукты», «Овощи люблю, быть здоровым я хочу», «Спорт укрепляет здоровье».</a:t>
            </a:r>
          </a:p>
        </p:txBody>
      </p:sp>
      <p:sp>
        <p:nvSpPr>
          <p:cNvPr id="33797" name="Содержимое 5"/>
          <p:cNvSpPr>
            <a:spLocks noGrp="1"/>
          </p:cNvSpPr>
          <p:nvPr>
            <p:ph sz="quarter" idx="4"/>
          </p:nvPr>
        </p:nvSpPr>
        <p:spPr>
          <a:xfrm>
            <a:off x="5580063" y="1160463"/>
            <a:ext cx="3563937" cy="51482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solidFill>
                  <a:srgbClr val="003399"/>
                </a:solidFill>
              </a:rPr>
              <a:t>    Ешьте овощи и фрукты-</a:t>
            </a:r>
            <a:br>
              <a:rPr lang="ru-RU" dirty="0" smtClean="0">
                <a:solidFill>
                  <a:srgbClr val="003399"/>
                </a:solidFill>
              </a:rPr>
            </a:br>
            <a:r>
              <a:rPr lang="ru-RU" dirty="0" smtClean="0">
                <a:solidFill>
                  <a:srgbClr val="003399"/>
                </a:solidFill>
              </a:rPr>
              <a:t>Это лучшие продукты.</a:t>
            </a:r>
            <a:br>
              <a:rPr lang="ru-RU" dirty="0" smtClean="0">
                <a:solidFill>
                  <a:srgbClr val="003399"/>
                </a:solidFill>
              </a:rPr>
            </a:br>
            <a:r>
              <a:rPr lang="ru-RU" dirty="0" smtClean="0">
                <a:solidFill>
                  <a:srgbClr val="003399"/>
                </a:solidFill>
              </a:rPr>
              <a:t>Вас спасут от всех болезней.</a:t>
            </a:r>
            <a:br>
              <a:rPr lang="ru-RU" dirty="0" smtClean="0">
                <a:solidFill>
                  <a:srgbClr val="003399"/>
                </a:solidFill>
              </a:rPr>
            </a:br>
            <a:r>
              <a:rPr lang="ru-RU" dirty="0" smtClean="0">
                <a:solidFill>
                  <a:srgbClr val="003399"/>
                </a:solidFill>
              </a:rPr>
              <a:t>Нет вкусней их и полезней.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solidFill>
                  <a:srgbClr val="003399"/>
                </a:solidFill>
              </a:rPr>
              <a:t>    Подружитесь с овощами,</a:t>
            </a:r>
            <a:br>
              <a:rPr lang="ru-RU" dirty="0" smtClean="0">
                <a:solidFill>
                  <a:srgbClr val="003399"/>
                </a:solidFill>
              </a:rPr>
            </a:br>
            <a:r>
              <a:rPr lang="ru-RU" dirty="0" smtClean="0">
                <a:solidFill>
                  <a:srgbClr val="003399"/>
                </a:solidFill>
              </a:rPr>
              <a:t>И с салатами и щами.</a:t>
            </a:r>
            <a:br>
              <a:rPr lang="ru-RU" dirty="0" smtClean="0">
                <a:solidFill>
                  <a:srgbClr val="003399"/>
                </a:solidFill>
              </a:rPr>
            </a:br>
            <a:r>
              <a:rPr lang="ru-RU" dirty="0" smtClean="0">
                <a:solidFill>
                  <a:srgbClr val="003399"/>
                </a:solidFill>
              </a:rPr>
              <a:t>Витаминов в них не счесть.</a:t>
            </a:r>
            <a:br>
              <a:rPr lang="ru-RU" dirty="0" smtClean="0">
                <a:solidFill>
                  <a:srgbClr val="003399"/>
                </a:solidFill>
              </a:rPr>
            </a:br>
            <a:r>
              <a:rPr lang="ru-RU" dirty="0" smtClean="0">
                <a:solidFill>
                  <a:srgbClr val="003399"/>
                </a:solidFill>
              </a:rPr>
              <a:t>Значит, нужно это есть!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33798" name="Содержимое 7" descr="Изображение 078.jpg"/>
          <p:cNvPicPr>
            <a:picLocks noGrp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 rot="20772509">
            <a:off x="111125" y="1425575"/>
            <a:ext cx="3168650" cy="2233613"/>
          </a:xfrm>
        </p:spPr>
      </p:pic>
      <p:pic>
        <p:nvPicPr>
          <p:cNvPr id="33799" name="Рисунок 9" descr="Изображение 0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39987">
            <a:off x="179388" y="3933825"/>
            <a:ext cx="302418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Рисунок 8" descr="Изображение 06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364511">
            <a:off x="3041650" y="1258888"/>
            <a:ext cx="2595563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79613" y="2492375"/>
            <a:ext cx="2054225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6"/>
          <p:cNvSpPr>
            <a:spLocks noGrp="1"/>
          </p:cNvSpPr>
          <p:nvPr>
            <p:ph type="title"/>
          </p:nvPr>
        </p:nvSpPr>
        <p:spPr>
          <a:xfrm>
            <a:off x="179388" y="188913"/>
            <a:ext cx="8569325" cy="936625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Дидактические игры: «Составь картинку», </a:t>
            </a:r>
            <a:br>
              <a:rPr lang="ru-RU" sz="2800" b="1" smtClean="0">
                <a:solidFill>
                  <a:srgbClr val="FF0000"/>
                </a:solidFill>
              </a:rPr>
            </a:br>
            <a:r>
              <a:rPr lang="ru-RU" sz="2800" b="1" smtClean="0">
                <a:solidFill>
                  <a:srgbClr val="FF0000"/>
                </a:solidFill>
              </a:rPr>
              <a:t>«Овощи и фрукты»</a:t>
            </a:r>
          </a:p>
        </p:txBody>
      </p:sp>
      <p:pic>
        <p:nvPicPr>
          <p:cNvPr id="34819" name="Содержимое 10" descr="Изображение 067.jpg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65125" y="1328738"/>
            <a:ext cx="3403600" cy="2630487"/>
          </a:xfrm>
        </p:spPr>
      </p:pic>
      <p:pic>
        <p:nvPicPr>
          <p:cNvPr id="34820" name="Рисунок 9" descr="Изображение 0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404938"/>
            <a:ext cx="3744913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286256"/>
            <a:ext cx="2900363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0"/>
            <a:ext cx="217011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3" name="Заголовок 1"/>
          <p:cNvSpPr>
            <a:spLocks noGrp="1"/>
          </p:cNvSpPr>
          <p:nvPr>
            <p:ph type="title"/>
          </p:nvPr>
        </p:nvSpPr>
        <p:spPr>
          <a:xfrm>
            <a:off x="107950" y="333375"/>
            <a:ext cx="8928100" cy="93503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3399"/>
                </a:solidFill>
              </a:rPr>
              <a:t>Водные процедуры:</a:t>
            </a:r>
          </a:p>
        </p:txBody>
      </p:sp>
      <p:sp>
        <p:nvSpPr>
          <p:cNvPr id="35844" name="Содержимое 5"/>
          <p:cNvSpPr>
            <a:spLocks noGrp="1"/>
          </p:cNvSpPr>
          <p:nvPr>
            <p:ph sz="quarter" idx="4"/>
          </p:nvPr>
        </p:nvSpPr>
        <p:spPr>
          <a:xfrm>
            <a:off x="4500563" y="1484313"/>
            <a:ext cx="4464050" cy="1944687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003399"/>
                </a:solidFill>
                <a:latin typeface="Georgia" pitchFamily="18" charset="0"/>
              </a:rPr>
              <a:t>Чтобы ни один микроб</a:t>
            </a:r>
          </a:p>
          <a:p>
            <a:pPr eaLnBrk="1" hangingPunct="1"/>
            <a:r>
              <a:rPr lang="ru-RU" altLang="ru-RU" b="1" dirty="0" smtClean="0">
                <a:solidFill>
                  <a:srgbClr val="003399"/>
                </a:solidFill>
                <a:latin typeface="Georgia" pitchFamily="18" charset="0"/>
              </a:rPr>
              <a:t> Не попал случайно в рот, </a:t>
            </a:r>
          </a:p>
          <a:p>
            <a:pPr eaLnBrk="1" hangingPunct="1"/>
            <a:r>
              <a:rPr lang="ru-RU" altLang="ru-RU" b="1" dirty="0" smtClean="0">
                <a:solidFill>
                  <a:srgbClr val="003399"/>
                </a:solidFill>
                <a:latin typeface="Georgia" pitchFamily="18" charset="0"/>
              </a:rPr>
              <a:t> Руки мыть перед едой</a:t>
            </a:r>
          </a:p>
          <a:p>
            <a:pPr eaLnBrk="1" hangingPunct="1"/>
            <a:r>
              <a:rPr lang="ru-RU" altLang="ru-RU" b="1" dirty="0" smtClean="0">
                <a:solidFill>
                  <a:srgbClr val="003399"/>
                </a:solidFill>
                <a:latin typeface="Georgia" pitchFamily="18" charset="0"/>
              </a:rPr>
              <a:t> Нужно мылом и водой.</a:t>
            </a:r>
            <a:endParaRPr lang="ru-RU" dirty="0" smtClean="0">
              <a:solidFill>
                <a:srgbClr val="003399"/>
              </a:solidFill>
            </a:endParaRPr>
          </a:p>
        </p:txBody>
      </p:sp>
      <p:pic>
        <p:nvPicPr>
          <p:cNvPr id="35846" name="Содержимое 7" descr="Изображение 006.jpg"/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341438"/>
            <a:ext cx="4176712" cy="2303462"/>
          </a:xfrm>
        </p:spPr>
      </p:pic>
      <p:pic>
        <p:nvPicPr>
          <p:cNvPr id="35847" name="Рисунок 9" descr="Изображение 0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714752"/>
            <a:ext cx="4176712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3406775" y="115888"/>
            <a:ext cx="2447925" cy="576262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0000"/>
                </a:solidFill>
              </a:rPr>
              <a:t>Купание куклы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27763" y="1557338"/>
            <a:ext cx="2808287" cy="4327525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Тёплую водичку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Льём на нашу птичку.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Хлюп – </a:t>
            </a:r>
            <a:r>
              <a:rPr lang="ru-RU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хлюп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ручками,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Полон мыла таз.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Ты не </a:t>
            </a:r>
            <a:r>
              <a:rPr lang="ru-RU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трогай,Катенька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Мыльной  ручкой глаз.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 водичка булькает,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 водичка пенится,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Катенька помоется,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Причешется оденется.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Рисунок 6" descr="Изображение 0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2952750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Содержимое 7" descr="Изображение 064.jpg"/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643305" y="1714488"/>
            <a:ext cx="2368557" cy="2252675"/>
          </a:xfrm>
        </p:spPr>
      </p:pic>
      <p:pic>
        <p:nvPicPr>
          <p:cNvPr id="36870" name="Рисунок 8" descr="Изображение 0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429132"/>
            <a:ext cx="3249603" cy="220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507413" cy="792162"/>
          </a:xfrm>
        </p:spPr>
        <p:txBody>
          <a:bodyPr/>
          <a:lstStyle/>
          <a:p>
            <a:pPr algn="ctr" eaLnBrk="1" hangingPunct="1"/>
            <a:r>
              <a:rPr 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Непосредственно образовательная деятельность </a:t>
            </a:r>
            <a:br>
              <a:rPr 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(лепка) и (рисование)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>
          <a:xfrm>
            <a:off x="250825" y="1052513"/>
            <a:ext cx="3783013" cy="8636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«Яблочки для зайчат»</a:t>
            </a:r>
          </a:p>
        </p:txBody>
      </p:sp>
      <p:sp>
        <p:nvSpPr>
          <p:cNvPr id="37892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214422"/>
            <a:ext cx="4041775" cy="558816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0000"/>
                </a:solidFill>
              </a:rPr>
              <a:t>«Расчёски для куклы»</a:t>
            </a:r>
          </a:p>
        </p:txBody>
      </p:sp>
      <p:pic>
        <p:nvPicPr>
          <p:cNvPr id="37893" name="Содержимое 7" descr="Изображение 027.jpg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86380" y="3829050"/>
            <a:ext cx="3357586" cy="2386032"/>
          </a:xfrm>
        </p:spPr>
      </p:pic>
      <p:sp>
        <p:nvSpPr>
          <p:cNvPr id="37894" name="Содержимое 10"/>
          <p:cNvSpPr>
            <a:spLocks noGrp="1"/>
          </p:cNvSpPr>
          <p:nvPr>
            <p:ph sz="quarter" idx="4"/>
          </p:nvPr>
        </p:nvSpPr>
        <p:spPr>
          <a:xfrm>
            <a:off x="4716463" y="2060575"/>
            <a:ext cx="4041775" cy="14192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003399"/>
                </a:solidFill>
                <a:cs typeface="Times New Roman" pitchFamily="18" charset="0"/>
              </a:rPr>
              <a:t>Хожу, брожу не по лесам,</a:t>
            </a:r>
            <a:endParaRPr lang="ru-RU" sz="2000" b="1" dirty="0" smtClean="0">
              <a:solidFill>
                <a:srgbClr val="003399"/>
              </a:solidFill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003399"/>
                </a:solidFill>
                <a:cs typeface="Times New Roman" pitchFamily="18" charset="0"/>
              </a:rPr>
              <a:t>А по усам, да волосам,</a:t>
            </a:r>
            <a:endParaRPr lang="ru-RU" sz="2000" b="1" dirty="0" smtClean="0">
              <a:solidFill>
                <a:srgbClr val="003399"/>
              </a:solidFill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003399"/>
                </a:solidFill>
                <a:cs typeface="Times New Roman" pitchFamily="18" charset="0"/>
              </a:rPr>
              <a:t>И зубы у меня длинней,</a:t>
            </a:r>
            <a:endParaRPr lang="ru-RU" sz="2000" b="1" dirty="0" smtClean="0">
              <a:solidFill>
                <a:srgbClr val="003399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sz="2000" b="1" dirty="0" smtClean="0">
                <a:solidFill>
                  <a:srgbClr val="003399"/>
                </a:solidFill>
                <a:ea typeface="Calibri" pitchFamily="34" charset="0"/>
                <a:cs typeface="Times New Roman" pitchFamily="18" charset="0"/>
              </a:rPr>
              <a:t>Чем у волков и у мышей</a:t>
            </a:r>
            <a:r>
              <a:rPr lang="ru-RU" sz="2000" b="1" dirty="0" smtClean="0">
                <a:solidFill>
                  <a:srgbClr val="003399"/>
                </a:solidFill>
              </a:rPr>
              <a:t> </a:t>
            </a:r>
          </a:p>
          <a:p>
            <a:pPr marL="0" indent="0" eaLnBrk="1" hangingPunct="1"/>
            <a:endParaRPr lang="ru-RU" dirty="0" smtClean="0"/>
          </a:p>
        </p:txBody>
      </p:sp>
      <p:pic>
        <p:nvPicPr>
          <p:cNvPr id="37895" name="Рисунок 6" descr="Изображение 0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929066"/>
            <a:ext cx="3500462" cy="223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Прямоугольник 11"/>
          <p:cNvSpPr>
            <a:spLocks noChangeArrowheads="1"/>
          </p:cNvSpPr>
          <p:nvPr/>
        </p:nvSpPr>
        <p:spPr bwMode="auto">
          <a:xfrm>
            <a:off x="339725" y="1916113"/>
            <a:ext cx="3008313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3399"/>
                </a:solidFill>
              </a:rPr>
              <a:t>Круглое, румяное,</a:t>
            </a:r>
            <a:br>
              <a:rPr lang="ru-RU" sz="2000" b="1" dirty="0">
                <a:solidFill>
                  <a:srgbClr val="003399"/>
                </a:solidFill>
              </a:rPr>
            </a:br>
            <a:r>
              <a:rPr lang="ru-RU" sz="2000" b="1" dirty="0">
                <a:solidFill>
                  <a:srgbClr val="003399"/>
                </a:solidFill>
              </a:rPr>
              <a:t>Я расту на ветке.</a:t>
            </a:r>
            <a:br>
              <a:rPr lang="ru-RU" sz="2000" b="1" dirty="0">
                <a:solidFill>
                  <a:srgbClr val="003399"/>
                </a:solidFill>
              </a:rPr>
            </a:br>
            <a:r>
              <a:rPr lang="ru-RU" sz="2000" b="1" dirty="0">
                <a:solidFill>
                  <a:srgbClr val="003399"/>
                </a:solidFill>
              </a:rPr>
              <a:t>Любят меня взрослые, зайчики,</a:t>
            </a:r>
            <a:br>
              <a:rPr lang="ru-RU" sz="2000" b="1" dirty="0">
                <a:solidFill>
                  <a:srgbClr val="003399"/>
                </a:solidFill>
              </a:rPr>
            </a:br>
            <a:r>
              <a:rPr lang="ru-RU" sz="2000" b="1" dirty="0">
                <a:solidFill>
                  <a:srgbClr val="003399"/>
                </a:solidFill>
              </a:rPr>
              <a:t>И маленькие детки</a:t>
            </a:r>
            <a:r>
              <a:rPr lang="ru-RU" sz="2000" b="1" dirty="0"/>
              <a:t>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Непосредственно образовательная деятельность:</a:t>
            </a:r>
            <a:b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«В гостях у феи чистоты», «У бабушки в гостях».</a:t>
            </a:r>
          </a:p>
        </p:txBody>
      </p:sp>
      <p:pic>
        <p:nvPicPr>
          <p:cNvPr id="38915" name="Содержимое 8" descr="Изображение 020.jpg"/>
          <p:cNvPicPr preferRelativeResize="0"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 rot="21281318">
            <a:off x="890841" y="1370447"/>
            <a:ext cx="3483822" cy="2431393"/>
          </a:xfrm>
        </p:spPr>
      </p:pic>
      <p:pic>
        <p:nvPicPr>
          <p:cNvPr id="38916" name="Рисунок 9" descr="Изображение 021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24007">
            <a:off x="5207915" y="1043274"/>
            <a:ext cx="2688927" cy="233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Рисунок 10" descr="Изображение 0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857628"/>
            <a:ext cx="284105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4000504"/>
            <a:ext cx="1493837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360362"/>
          </a:xfrm>
        </p:spPr>
        <p:txBody>
          <a:bodyPr/>
          <a:lstStyle/>
          <a:p>
            <a:pPr algn="ctr" eaLnBrk="1" hangingPunct="1"/>
            <a:r>
              <a:rPr lang="ru-RU" sz="2400" b="1" smtClean="0">
                <a:solidFill>
                  <a:srgbClr val="FF0000"/>
                </a:solidFill>
              </a:rPr>
              <a:t>Физкультурный досуг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>
          <a:xfrm>
            <a:off x="250825" y="620713"/>
            <a:ext cx="3563938" cy="658812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003399"/>
                </a:solidFill>
              </a:rPr>
              <a:t>Клоун </a:t>
            </a:r>
            <a:r>
              <a:rPr lang="ru-RU" sz="2000" dirty="0" err="1" smtClean="0">
                <a:solidFill>
                  <a:srgbClr val="003399"/>
                </a:solidFill>
              </a:rPr>
              <a:t>Клёпа</a:t>
            </a:r>
            <a:r>
              <a:rPr lang="ru-RU" sz="2000" dirty="0" smtClean="0">
                <a:solidFill>
                  <a:srgbClr val="003399"/>
                </a:solidFill>
              </a:rPr>
              <a:t> приходил и ребят повеселил.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70463" y="6092825"/>
            <a:ext cx="4041775" cy="65405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altLang="ru-RU" dirty="0" smtClean="0">
                <a:solidFill>
                  <a:srgbClr val="003399"/>
                </a:solidFill>
              </a:rPr>
              <a:t> </a:t>
            </a:r>
            <a:r>
              <a:rPr lang="ru-RU" altLang="ru-RU" sz="2200" dirty="0" smtClean="0">
                <a:solidFill>
                  <a:srgbClr val="003399"/>
                </a:solidFill>
              </a:rPr>
              <a:t>Вместе с ним мы поиграли,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altLang="ru-RU" sz="2200" dirty="0" smtClean="0">
                <a:solidFill>
                  <a:srgbClr val="003399"/>
                </a:solidFill>
              </a:rPr>
              <a:t> Бегали, прыгали и скакали.</a:t>
            </a:r>
            <a:endParaRPr lang="ru-RU" sz="2200" dirty="0">
              <a:solidFill>
                <a:srgbClr val="003399"/>
              </a:solidFill>
            </a:endParaRPr>
          </a:p>
        </p:txBody>
      </p:sp>
      <p:pic>
        <p:nvPicPr>
          <p:cNvPr id="39942" name="Содержимое 6" descr="Изображение 032.jpg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85786" y="1928802"/>
            <a:ext cx="3143272" cy="2301876"/>
          </a:xfrm>
        </p:spPr>
      </p:pic>
      <p:pic>
        <p:nvPicPr>
          <p:cNvPr id="39943" name="Рисунок 7" descr="Изображение 036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143248"/>
            <a:ext cx="332104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5000628" y="3143248"/>
            <a:ext cx="3357586" cy="235745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503238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Выставка совместного творчества детей и родителей </a:t>
            </a:r>
            <a:b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«Наши любимые фрукты»</a:t>
            </a:r>
          </a:p>
        </p:txBody>
      </p:sp>
      <p:sp>
        <p:nvSpPr>
          <p:cNvPr id="40963" name="Содержимое 5"/>
          <p:cNvSpPr>
            <a:spLocks noGrp="1"/>
          </p:cNvSpPr>
          <p:nvPr>
            <p:ph sz="quarter" idx="4"/>
          </p:nvPr>
        </p:nvSpPr>
        <p:spPr>
          <a:xfrm>
            <a:off x="0" y="1125538"/>
            <a:ext cx="3851275" cy="30956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solidFill>
                  <a:srgbClr val="003399"/>
                </a:solidFill>
              </a:rPr>
              <a:t>Вот они какие,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solidFill>
                  <a:srgbClr val="003399"/>
                </a:solidFill>
              </a:rPr>
              <a:t>Яблоки большие,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solidFill>
                  <a:srgbClr val="003399"/>
                </a:solidFill>
              </a:rPr>
              <a:t>И горят их щечки, как  алые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solidFill>
                  <a:srgbClr val="003399"/>
                </a:solidFill>
              </a:rPr>
              <a:t>цветочки.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solidFill>
                  <a:srgbClr val="003399"/>
                </a:solidFill>
              </a:rPr>
              <a:t>Грушка-загляденье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solidFill>
                  <a:srgbClr val="003399"/>
                </a:solidFill>
              </a:rPr>
              <a:t>Всем нам угощенье,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solidFill>
                  <a:srgbClr val="003399"/>
                </a:solidFill>
              </a:rPr>
              <a:t>Грушка-любимица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solidFill>
                  <a:srgbClr val="003399"/>
                </a:solidFill>
              </a:rPr>
              <a:t>Наша кормилица!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40965" name="Содержимое 7" descr="Изображение 056.jpg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29124" y="1785926"/>
            <a:ext cx="3857652" cy="2071702"/>
          </a:xfrm>
        </p:spPr>
      </p:pic>
      <p:pic>
        <p:nvPicPr>
          <p:cNvPr id="4096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357694"/>
            <a:ext cx="219726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071942"/>
            <a:ext cx="185896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Содержимое 3" descr="Изображение 07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963" r="3963"/>
          <a:stretch>
            <a:fillRect/>
          </a:stretch>
        </p:blipFill>
        <p:spPr>
          <a:xfrm rot="420000">
            <a:off x="3798978" y="1164723"/>
            <a:ext cx="4117227" cy="397892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7950" y="333375"/>
            <a:ext cx="3168650" cy="60023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000" dirty="0" smtClean="0">
                <a:solidFill>
                  <a:srgbClr val="003399"/>
                </a:solidFill>
                <a:cs typeface="Aharoni" pitchFamily="2" charset="-79"/>
              </a:rPr>
              <a:t>Тот, кто с солнышком встаёт,</a:t>
            </a:r>
            <a:br>
              <a:rPr lang="ru-RU" sz="2000" dirty="0" smtClean="0">
                <a:solidFill>
                  <a:srgbClr val="003399"/>
                </a:solidFill>
                <a:cs typeface="Aharoni" pitchFamily="2" charset="-79"/>
              </a:rPr>
            </a:br>
            <a:r>
              <a:rPr lang="ru-RU" sz="2000" dirty="0" smtClean="0">
                <a:solidFill>
                  <a:srgbClr val="003399"/>
                </a:solidFill>
                <a:cs typeface="Aharoni" pitchFamily="2" charset="-79"/>
              </a:rPr>
              <a:t>Делает зарядку,</a:t>
            </a:r>
            <a:br>
              <a:rPr lang="ru-RU" sz="2000" dirty="0" smtClean="0">
                <a:solidFill>
                  <a:srgbClr val="003399"/>
                </a:solidFill>
                <a:cs typeface="Aharoni" pitchFamily="2" charset="-79"/>
              </a:rPr>
            </a:br>
            <a:r>
              <a:rPr lang="ru-RU" sz="2000" dirty="0" smtClean="0">
                <a:solidFill>
                  <a:srgbClr val="003399"/>
                </a:solidFill>
                <a:cs typeface="Aharoni" pitchFamily="2" charset="-79"/>
              </a:rPr>
              <a:t>Чистит зубы по утрам</a:t>
            </a:r>
            <a:br>
              <a:rPr lang="ru-RU" sz="2000" dirty="0" smtClean="0">
                <a:solidFill>
                  <a:srgbClr val="003399"/>
                </a:solidFill>
                <a:cs typeface="Aharoni" pitchFamily="2" charset="-79"/>
              </a:rPr>
            </a:br>
            <a:r>
              <a:rPr lang="ru-RU" sz="2000" dirty="0" smtClean="0">
                <a:solidFill>
                  <a:srgbClr val="003399"/>
                </a:solidFill>
                <a:cs typeface="Aharoni" pitchFamily="2" charset="-79"/>
              </a:rPr>
              <a:t>И играет в прятки, —</a:t>
            </a:r>
            <a:br>
              <a:rPr lang="ru-RU" sz="2000" dirty="0" smtClean="0">
                <a:solidFill>
                  <a:srgbClr val="003399"/>
                </a:solidFill>
                <a:cs typeface="Aharoni" pitchFamily="2" charset="-79"/>
              </a:rPr>
            </a:br>
            <a:r>
              <a:rPr lang="ru-RU" sz="2000" dirty="0" smtClean="0">
                <a:solidFill>
                  <a:srgbClr val="003399"/>
                </a:solidFill>
                <a:cs typeface="Aharoni" pitchFamily="2" charset="-79"/>
              </a:rPr>
              <a:t>Тот спортивный человек,</a:t>
            </a:r>
            <a:br>
              <a:rPr lang="ru-RU" sz="2000" dirty="0" smtClean="0">
                <a:solidFill>
                  <a:srgbClr val="003399"/>
                </a:solidFill>
                <a:cs typeface="Aharoni" pitchFamily="2" charset="-79"/>
              </a:rPr>
            </a:br>
            <a:r>
              <a:rPr lang="ru-RU" sz="2000" dirty="0" smtClean="0">
                <a:solidFill>
                  <a:srgbClr val="003399"/>
                </a:solidFill>
                <a:cs typeface="Aharoni" pitchFamily="2" charset="-79"/>
              </a:rPr>
              <a:t>И вполне весёлый.</a:t>
            </a:r>
            <a:br>
              <a:rPr lang="ru-RU" sz="2000" dirty="0" smtClean="0">
                <a:solidFill>
                  <a:srgbClr val="003399"/>
                </a:solidFill>
                <a:cs typeface="Aharoni" pitchFamily="2" charset="-79"/>
              </a:rPr>
            </a:br>
            <a:r>
              <a:rPr lang="ru-RU" sz="2000" dirty="0" smtClean="0">
                <a:solidFill>
                  <a:srgbClr val="003399"/>
                </a:solidFill>
                <a:cs typeface="Aharoni" pitchFamily="2" charset="-79"/>
              </a:rPr>
              <a:t>Постарайся быть таким</a:t>
            </a:r>
            <a:br>
              <a:rPr lang="ru-RU" sz="2000" dirty="0" smtClean="0">
                <a:solidFill>
                  <a:srgbClr val="003399"/>
                </a:solidFill>
                <a:cs typeface="Aharoni" pitchFamily="2" charset="-79"/>
              </a:rPr>
            </a:br>
            <a:r>
              <a:rPr lang="ru-RU" sz="2000" dirty="0" smtClean="0">
                <a:solidFill>
                  <a:srgbClr val="003399"/>
                </a:solidFill>
                <a:cs typeface="Aharoni" pitchFamily="2" charset="-79"/>
              </a:rPr>
              <a:t>В  садике и дома. На прогулку выходи,</a:t>
            </a:r>
            <a:br>
              <a:rPr lang="ru-RU" sz="2000" dirty="0" smtClean="0">
                <a:solidFill>
                  <a:srgbClr val="003399"/>
                </a:solidFill>
                <a:cs typeface="Aharoni" pitchFamily="2" charset="-79"/>
              </a:rPr>
            </a:br>
            <a:r>
              <a:rPr lang="ru-RU" sz="2000" dirty="0" smtClean="0">
                <a:solidFill>
                  <a:srgbClr val="003399"/>
                </a:solidFill>
                <a:cs typeface="Aharoni" pitchFamily="2" charset="-79"/>
              </a:rPr>
              <a:t>Свежим воздухом дыши.</a:t>
            </a:r>
            <a:br>
              <a:rPr lang="ru-RU" sz="2000" dirty="0" smtClean="0">
                <a:solidFill>
                  <a:srgbClr val="003399"/>
                </a:solidFill>
                <a:cs typeface="Aharoni" pitchFamily="2" charset="-79"/>
              </a:rPr>
            </a:br>
            <a:r>
              <a:rPr lang="ru-RU" sz="2000" dirty="0" smtClean="0">
                <a:solidFill>
                  <a:srgbClr val="003399"/>
                </a:solidFill>
                <a:cs typeface="Aharoni" pitchFamily="2" charset="-79"/>
              </a:rPr>
              <a:t>Только помни при уходе:</a:t>
            </a:r>
            <a:br>
              <a:rPr lang="ru-RU" sz="2000" dirty="0" smtClean="0">
                <a:solidFill>
                  <a:srgbClr val="003399"/>
                </a:solidFill>
                <a:cs typeface="Aharoni" pitchFamily="2" charset="-79"/>
              </a:rPr>
            </a:br>
            <a:r>
              <a:rPr lang="ru-RU" sz="2000" dirty="0" smtClean="0">
                <a:solidFill>
                  <a:srgbClr val="003399"/>
                </a:solidFill>
                <a:cs typeface="Aharoni" pitchFamily="2" charset="-79"/>
              </a:rPr>
              <a:t>Одеваться по погоде!</a:t>
            </a:r>
            <a:endParaRPr lang="ru-RU" sz="2000" dirty="0">
              <a:solidFill>
                <a:srgbClr val="003399"/>
              </a:solidFill>
              <a:cs typeface="Aharoni" pitchFamily="2" charset="-79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4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765198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FF0000"/>
                </a:solidFill>
              </a:rPr>
              <a:t>Презентация недели здоровья для родителей - </a:t>
            </a:r>
            <a:r>
              <a:rPr lang="ru-RU" i="1" dirty="0" smtClean="0">
                <a:solidFill>
                  <a:srgbClr val="FF0000"/>
                </a:solidFill>
              </a:rPr>
              <a:t>«спортивная ромашка».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07950" y="692150"/>
            <a:ext cx="2951163" cy="6049963"/>
          </a:xfrm>
        </p:spPr>
        <p:txBody>
          <a:bodyPr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9600" dirty="0" smtClean="0">
                <a:solidFill>
                  <a:srgbClr val="003399"/>
                </a:solidFill>
              </a:rPr>
              <a:t>Дорогие мамы, папы!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9600" dirty="0" smtClean="0">
                <a:solidFill>
                  <a:srgbClr val="003399"/>
                </a:solidFill>
              </a:rPr>
              <a:t>Мы спешим вам, рассказать,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9600" dirty="0" smtClean="0">
                <a:solidFill>
                  <a:srgbClr val="003399"/>
                </a:solidFill>
              </a:rPr>
              <a:t>Что с сегодняшнего дня в нашей группе началась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9600" dirty="0">
                <a:solidFill>
                  <a:srgbClr val="FF0000"/>
                </a:solidFill>
              </a:rPr>
              <a:t>н</a:t>
            </a:r>
            <a:r>
              <a:rPr lang="ru-RU" sz="9600" dirty="0" smtClean="0">
                <a:solidFill>
                  <a:srgbClr val="FF0000"/>
                </a:solidFill>
              </a:rPr>
              <a:t>еделя здоровья </a:t>
            </a:r>
            <a:r>
              <a:rPr lang="ru-RU" sz="9600" dirty="0" smtClean="0">
                <a:solidFill>
                  <a:srgbClr val="003399"/>
                </a:solidFill>
              </a:rPr>
              <a:t>для ребят.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9600" dirty="0" smtClean="0">
                <a:solidFill>
                  <a:srgbClr val="003399"/>
                </a:solidFill>
              </a:rPr>
              <a:t>Вы загадки о спорте отгадайте,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9600" dirty="0" smtClean="0">
                <a:solidFill>
                  <a:srgbClr val="003399"/>
                </a:solidFill>
              </a:rPr>
              <a:t>и конфету – получайте.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9600" dirty="0" smtClean="0">
                <a:solidFill>
                  <a:srgbClr val="003399"/>
                </a:solidFill>
              </a:rPr>
              <a:t>Мамы наши не растерялись,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9600" dirty="0" smtClean="0">
                <a:solidFill>
                  <a:srgbClr val="003399"/>
                </a:solidFill>
              </a:rPr>
              <a:t> лепесточки отрывали – все загадки отгадали.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ru-RU" dirty="0"/>
          </a:p>
        </p:txBody>
      </p:sp>
      <p:pic>
        <p:nvPicPr>
          <p:cNvPr id="41988" name="Рисунок 7" descr="Изображение 026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49871">
            <a:off x="3594105" y="1364582"/>
            <a:ext cx="4749325" cy="393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tx1"/>
                </a:solidFill>
              </a:rPr>
              <a:t>Но, чтоб ни случилось, всегда человек</a:t>
            </a:r>
            <a:endParaRPr lang="ru-RU" sz="2400" smtClean="0">
              <a:solidFill>
                <a:schemeClr val="tx1"/>
              </a:solidFill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143000" y="3886200"/>
            <a:ext cx="114300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7200" b="1" smtClean="0">
                <a:solidFill>
                  <a:srgbClr val="FF66FF"/>
                </a:solidFill>
                <a:effectLst/>
                <a:latin typeface="Elephant" pitchFamily="18" charset="0"/>
              </a:rPr>
              <a:t> </a:t>
            </a:r>
            <a:r>
              <a:rPr lang="ru-RU" sz="6000" b="1" smtClean="0">
                <a:effectLst/>
                <a:latin typeface="Elephant" pitchFamily="18" charset="0"/>
              </a:rPr>
              <a:t>« Здоровья</a:t>
            </a:r>
            <a:r>
              <a:rPr lang="ru-RU" sz="7200" b="1" smtClean="0">
                <a:effectLst/>
                <a:latin typeface="Elephant" pitchFamily="18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6000" b="1" smtClean="0">
                <a:effectLst/>
                <a:latin typeface="Elephant" pitchFamily="18" charset="0"/>
              </a:rPr>
              <a:t>другому желает навек!»</a:t>
            </a:r>
          </a:p>
        </p:txBody>
      </p:sp>
      <p:pic>
        <p:nvPicPr>
          <p:cNvPr id="142341" name="Picture 5" descr="AMERI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219200"/>
            <a:ext cx="26495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  <p:bldP spid="1423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936625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FF0000"/>
                </a:solidFill>
              </a:rPr>
              <a:t>Актуальность проекта: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983162"/>
          </a:xfrm>
        </p:spPr>
        <p:txBody>
          <a:bodyPr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altLang="ru-RU" sz="3100" i="1" dirty="0" smtClean="0">
                <a:solidFill>
                  <a:srgbClr val="1108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3100" i="1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Забота о здоровье – это важнейший труд воспитателя.  От  жизнерадостности, бодрости детей зависит их духовная жизнь, мировоззрение, умственное развитие, прочность знаний, вера в свои силы»      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altLang="ru-RU" sz="3100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                                                                                   В.А.Сухомлинский.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altLang="ru-RU" sz="3100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        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altLang="ru-RU" sz="3100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Проблема раннего формирования культуры здоровья актуальна, своевременна и достаточно сложна. Известно, что дошкольный возраст является решающим в формировании фундамента физического и психического здоровья. Ведь именно до 7 лет человек проходит огромный путь развития, не повторяемый на протяжении последующей жизни. Именно в этот период идет интенсивное развитие органов и становление функциональных систем организма, закладываются основные черты личности, отношение к себе и окружающим. Важно на этом этапе сформировать  у  детей базу знаний и практических навыков здорового образа жизни, осознанную потребность в систематических занятий физической культурой и спортом.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" name="От Улыб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4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EDCDD7-6BC2-40CE-9A0F-0F08A4647F81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>
              <a:latin typeface="Arial" charset="0"/>
            </a:endParaRP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504825" y="1052513"/>
            <a:ext cx="3490913" cy="5178425"/>
            <a:chOff x="720" y="1296"/>
            <a:chExt cx="1367" cy="2542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2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1D528D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2019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1D528D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50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1D528D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gray">
            <a:xfrm>
              <a:off x="720" y="1495"/>
              <a:ext cx="1304" cy="44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1D528D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1D528D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1D528D"/>
                </a:solidFill>
                <a:latin typeface="Arial" pitchFamily="34" charset="0"/>
                <a:cs typeface="+mn-cs"/>
              </a:endParaRPr>
            </a:p>
          </p:txBody>
        </p:sp>
        <p:grpSp>
          <p:nvGrpSpPr>
            <p:cNvPr id="25625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6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77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rgbClr val="1D528D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gray">
              <a:xfrm>
                <a:off x="1296" y="586"/>
                <a:ext cx="646" cy="64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rgbClr val="1D528D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8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3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rgbClr val="1D528D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" name="Oval 14"/>
              <p:cNvSpPr>
                <a:spLocks noChangeArrowheads="1"/>
              </p:cNvSpPr>
              <p:nvPr/>
            </p:nvSpPr>
            <p:spPr bwMode="gray">
              <a:xfrm>
                <a:off x="1309" y="597"/>
                <a:ext cx="602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rgbClr val="1D528D"/>
                  </a:solidFill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0" name="Oval 15"/>
              <p:cNvSpPr>
                <a:spLocks noChangeArrowheads="1"/>
              </p:cNvSpPr>
              <p:nvPr/>
            </p:nvSpPr>
            <p:spPr bwMode="gray">
              <a:xfrm>
                <a:off x="1346" y="614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rgbClr val="1D528D"/>
                  </a:solidFill>
                  <a:latin typeface="Arial" pitchFamily="34" charset="0"/>
                  <a:cs typeface="+mn-cs"/>
                </a:endParaRPr>
              </a:p>
            </p:txBody>
          </p:sp>
        </p:grpSp>
        <p:sp>
          <p:nvSpPr>
            <p:cNvPr id="14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kern="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1</a:t>
              </a:r>
              <a:endParaRPr lang="en-US" kern="0">
                <a:solidFill>
                  <a:srgbClr val="1D528D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5627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13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>
                  <a:solidFill>
                    <a:srgbClr val="003399"/>
                  </a:solidFill>
                  <a:latin typeface="Times New Roman" pitchFamily="18" charset="0"/>
                  <a:cs typeface="Times New Roman" pitchFamily="18" charset="0"/>
                </a:rPr>
                <a:t>Формировать элементарные представления основ здорового образа жизни у детей раннего дошкольного возраста. </a:t>
              </a:r>
              <a:endParaRPr lang="ru-RU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604" name="Group 18"/>
          <p:cNvGrpSpPr>
            <a:grpSpLocks/>
          </p:cNvGrpSpPr>
          <p:nvPr/>
        </p:nvGrpSpPr>
        <p:grpSpPr bwMode="auto">
          <a:xfrm>
            <a:off x="4572000" y="1214422"/>
            <a:ext cx="3970338" cy="5000283"/>
            <a:chOff x="2208" y="1296"/>
            <a:chExt cx="1365" cy="2639"/>
          </a:xfrm>
        </p:grpSpPr>
        <p:sp>
          <p:nvSpPr>
            <p:cNvPr id="22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1D528D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3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2185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1D528D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4" name="AutoShape 21"/>
            <p:cNvSpPr>
              <a:spLocks noChangeArrowheads="1"/>
            </p:cNvSpPr>
            <p:nvPr/>
          </p:nvSpPr>
          <p:spPr bwMode="gray">
            <a:xfrm>
              <a:off x="2240" y="3143"/>
              <a:ext cx="1304" cy="29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1D528D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5" name="AutoShape 22"/>
            <p:cNvSpPr>
              <a:spLocks noChangeArrowheads="1"/>
            </p:cNvSpPr>
            <p:nvPr/>
          </p:nvSpPr>
          <p:spPr bwMode="gray">
            <a:xfrm>
              <a:off x="2240" y="1439"/>
              <a:ext cx="1304" cy="447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1D528D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1D528D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1D528D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1D528D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1D528D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1D528D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kern="0">
                  <a:solidFill>
                    <a:srgbClr val="000000"/>
                  </a:solidFill>
                  <a:latin typeface="Arial" pitchFamily="34" charset="0"/>
                  <a:cs typeface="+mn-cs"/>
                </a:rPr>
                <a:t>2</a:t>
              </a:r>
              <a:endParaRPr lang="en-US" kern="0">
                <a:solidFill>
                  <a:srgbClr val="1D528D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gray">
            <a:xfrm>
              <a:off x="2233" y="1776"/>
              <a:ext cx="1319" cy="141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274320" indent="-274320" algn="ctr" fontAlgn="auto">
                <a:spcBef>
                  <a:spcPct val="20000"/>
                </a:spcBef>
                <a:spcAft>
                  <a:spcPts val="0"/>
                </a:spcAft>
                <a:buClr>
                  <a:srgbClr val="0BD0D9"/>
                </a:buClr>
                <a:buSzPct val="95000"/>
                <a:defRPr/>
              </a:pPr>
              <a:r>
                <a:rPr lang="ru-RU" sz="2400" b="1" dirty="0">
                  <a:solidFill>
                    <a:srgbClr val="003399"/>
                  </a:solidFill>
                  <a:latin typeface="+mn-lt"/>
                  <a:cs typeface="+mn-cs"/>
                </a:rPr>
                <a:t>Повысить педагогическую компетентность родителей по вопросам укрепления здоровья детей.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kern="0" dirty="0">
                <a:solidFill>
                  <a:srgbClr val="1D528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AutoShape 30"/>
            <p:cNvSpPr>
              <a:spLocks noChangeArrowheads="1"/>
            </p:cNvSpPr>
            <p:nvPr/>
          </p:nvSpPr>
          <p:spPr bwMode="gray">
            <a:xfrm>
              <a:off x="2210" y="3407"/>
              <a:ext cx="1363" cy="431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1D528D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4" name="AutoShape 31"/>
            <p:cNvSpPr>
              <a:spLocks noChangeArrowheads="1"/>
            </p:cNvSpPr>
            <p:nvPr/>
          </p:nvSpPr>
          <p:spPr bwMode="gray">
            <a:xfrm>
              <a:off x="2238" y="3407"/>
              <a:ext cx="1304" cy="5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rgbClr val="1D528D"/>
                </a:solidFill>
                <a:latin typeface="Arial" pitchFamily="34" charset="0"/>
                <a:cs typeface="+mn-cs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504825" y="260350"/>
            <a:ext cx="622776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250" y="11113"/>
            <a:ext cx="173196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cs typeface="+mn-cs"/>
              </a:rPr>
              <a:t>Задачи  :</a:t>
            </a:r>
            <a:endParaRPr lang="ru-RU" sz="3600" u="sng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61938" y="334963"/>
            <a:ext cx="7478712" cy="1851025"/>
          </a:xfrm>
          <a:prstGeom prst="flowChartPunchedTap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399"/>
                </a:solidFill>
              </a:rPr>
              <a:t>1. </a:t>
            </a:r>
            <a:r>
              <a:rPr lang="ru-RU" b="1" dirty="0" err="1">
                <a:solidFill>
                  <a:srgbClr val="003399"/>
                </a:solidFill>
              </a:rPr>
              <a:t>Коррекционно</a:t>
            </a:r>
            <a:r>
              <a:rPr lang="ru-RU" b="1" dirty="0">
                <a:solidFill>
                  <a:srgbClr val="003399"/>
                </a:solidFill>
              </a:rPr>
              <a:t> – развивающие: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</a:rPr>
              <a:t>- развивать речь, мелкую моторику, координацию движений, действовать по сигналу, глазомер, воспитывать выдержку,  внимание.</a:t>
            </a: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61938" y="4652963"/>
            <a:ext cx="7478712" cy="1800225"/>
          </a:xfrm>
          <a:prstGeom prst="flowChartPunchedTap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srgbClr val="003399"/>
                </a:solidFill>
              </a:rPr>
              <a:t>3. Воспитательные: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</a:rPr>
              <a:t> - Воспитывать дружеские взаимоотношения между детьми.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</a:rPr>
              <a:t> - Учить, дружно играть, помогать друг другу.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</a:rPr>
              <a:t> - Действовать сообща.</a:t>
            </a: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261938" y="1916113"/>
            <a:ext cx="7445375" cy="2881312"/>
          </a:xfrm>
          <a:prstGeom prst="flowChartPunchedTap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srgbClr val="003399"/>
                </a:solidFill>
              </a:rPr>
              <a:t>2. Образовательные: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</a:rPr>
              <a:t>- Дать первоначальные простейшие представления о здоровом образе жизни;</a:t>
            </a:r>
            <a:br>
              <a:rPr lang="ru-RU" dirty="0">
                <a:solidFill>
                  <a:srgbClr val="003399"/>
                </a:solidFill>
              </a:rPr>
            </a:br>
            <a:r>
              <a:rPr lang="ru-RU" dirty="0">
                <a:solidFill>
                  <a:srgbClr val="003399"/>
                </a:solidFill>
              </a:rPr>
              <a:t>- Воспитывать у детей привычку к аккуратности и чистоте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</a:rPr>
              <a:t>- Расширять и углублять знания детей о полезных для здоровья человека продуктах (различать по внешнему виду, цвету, вкусу).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</a:rPr>
              <a:t> - Развивать интерес к подвижным играм.</a:t>
            </a: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7794625" y="1123950"/>
            <a:ext cx="1296988" cy="2125663"/>
          </a:xfrm>
          <a:prstGeom prst="curved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7802563" y="3357563"/>
            <a:ext cx="1150937" cy="1943100"/>
          </a:xfrm>
          <a:prstGeom prst="curved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de06_01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643050"/>
            <a:ext cx="2942352" cy="366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>
          <a:xfrm>
            <a:off x="323850" y="514350"/>
            <a:ext cx="3844925" cy="322263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rgbClr val="FF0000"/>
                </a:solidFill>
              </a:rPr>
              <a:t>Формы работы: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1125538"/>
            <a:ext cx="4751387" cy="5327650"/>
          </a:xfrm>
        </p:spPr>
        <p:txBody>
          <a:bodyPr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altLang="ru-RU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1. Утренняя гимнастика.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altLang="ru-RU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2. Физкультурные занятия.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altLang="ru-RU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3. Пальчиковая гимнастика.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altLang="ru-RU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4. Подвижные игры.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altLang="ru-RU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5. Развлечение.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altLang="ru-RU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6. Беседы.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altLang="ru-RU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7. Рисование, лепка.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altLang="ru-RU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8. Работа с родителями.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altLang="ru-RU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9. Дидактические игры.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altLang="ru-RU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10. Физкультурный досуг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altLang="ru-RU" dirty="0" smtClean="0">
                <a:solidFill>
                  <a:srgbClr val="003399"/>
                </a:solidFill>
                <a:latin typeface="Georgia" pitchFamily="18" charset="0"/>
                <a:cs typeface="Times New Roman" pitchFamily="18" charset="0"/>
              </a:rPr>
              <a:t>11. Работа с родителями. 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altLang="ru-RU" dirty="0" smtClean="0">
              <a:solidFill>
                <a:srgbClr val="1108C0"/>
              </a:solidFill>
              <a:latin typeface="Georgia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476250"/>
            <a:ext cx="7354887" cy="431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/>
              <a:t/>
            </a:r>
            <a:br>
              <a:rPr lang="ru-RU" b="1" i="1" u="sng" dirty="0"/>
            </a:br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/>
              <a:t/>
            </a:r>
            <a:br>
              <a:rPr lang="ru-RU" b="1" i="1" u="sng" dirty="0"/>
            </a:br>
            <a:r>
              <a:rPr lang="ru-RU" b="1" i="1" u="sng" dirty="0" smtClean="0">
                <a:solidFill>
                  <a:srgbClr val="FF0000"/>
                </a:solidFill>
              </a:rPr>
              <a:t>Планируемый </a:t>
            </a:r>
            <a:r>
              <a:rPr lang="ru-RU" b="1" i="1" u="sng" dirty="0">
                <a:solidFill>
                  <a:srgbClr val="FF0000"/>
                </a:solidFill>
              </a:rPr>
              <a:t>результат</a:t>
            </a:r>
            <a:r>
              <a:rPr lang="ru-RU" b="1" i="1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950" y="981075"/>
            <a:ext cx="8856663" cy="5662635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b="1" dirty="0"/>
              <a:t>-</a:t>
            </a:r>
            <a:r>
              <a:rPr lang="ru-RU" sz="2000" b="1" i="1" u="sng" dirty="0">
                <a:solidFill>
                  <a:srgbClr val="003399"/>
                </a:solidFill>
              </a:rPr>
              <a:t>для детей</a:t>
            </a:r>
            <a:r>
              <a:rPr lang="ru-RU" sz="2000" b="1" dirty="0">
                <a:solidFill>
                  <a:srgbClr val="003399"/>
                </a:solidFill>
              </a:rPr>
              <a:t>:</a:t>
            </a:r>
            <a:endParaRPr lang="ru-RU" sz="2000" dirty="0">
              <a:solidFill>
                <a:srgbClr val="003399"/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rgbClr val="003399"/>
                </a:solidFill>
              </a:rPr>
              <a:t>1) Сформированы </a:t>
            </a:r>
            <a:r>
              <a:rPr lang="ru-RU" sz="2000" dirty="0">
                <a:solidFill>
                  <a:srgbClr val="003399"/>
                </a:solidFill>
              </a:rPr>
              <a:t>привычки к аккуратности и чистоте, привиты </a:t>
            </a:r>
            <a:r>
              <a:rPr lang="ru-RU" sz="2000" dirty="0" smtClean="0">
                <a:solidFill>
                  <a:srgbClr val="003399"/>
                </a:solidFill>
              </a:rPr>
              <a:t>культурно-гигиенические </a:t>
            </a:r>
            <a:r>
              <a:rPr lang="ru-RU" sz="2000" dirty="0">
                <a:solidFill>
                  <a:srgbClr val="003399"/>
                </a:solidFill>
              </a:rPr>
              <a:t>навыки и простейшие навыки самообслуживания.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FF0000"/>
              </a:buClr>
              <a:buFont typeface="Wingdings 2"/>
              <a:buChar char=""/>
              <a:defRPr/>
            </a:pPr>
            <a:r>
              <a:rPr lang="ru-RU" sz="2000" dirty="0">
                <a:solidFill>
                  <a:srgbClr val="003399"/>
                </a:solidFill>
              </a:rPr>
              <a:t>2) </a:t>
            </a:r>
            <a:r>
              <a:rPr lang="ru-RU" sz="2000" dirty="0" smtClean="0">
                <a:solidFill>
                  <a:srgbClr val="003399"/>
                </a:solidFill>
              </a:rPr>
              <a:t>Ежедневно </a:t>
            </a:r>
            <a:r>
              <a:rPr lang="ru-RU" sz="2000" dirty="0">
                <a:solidFill>
                  <a:srgbClr val="003399"/>
                </a:solidFill>
              </a:rPr>
              <a:t>слышат информацию о пользе овощей и фруктов  для здоровья человека </a:t>
            </a:r>
            <a:r>
              <a:rPr lang="ru-RU" sz="2000" dirty="0" smtClean="0">
                <a:solidFill>
                  <a:srgbClr val="003399"/>
                </a:solidFill>
              </a:rPr>
              <a:t>о </a:t>
            </a:r>
            <a:r>
              <a:rPr lang="ru-RU" sz="2000" dirty="0">
                <a:solidFill>
                  <a:srgbClr val="003399"/>
                </a:solidFill>
              </a:rPr>
              <a:t>ценности </a:t>
            </a:r>
            <a:r>
              <a:rPr lang="ru-RU" sz="2000" dirty="0" smtClean="0">
                <a:solidFill>
                  <a:srgbClr val="003399"/>
                </a:solidFill>
              </a:rPr>
              <a:t>здоровья.</a:t>
            </a:r>
            <a:endParaRPr lang="ru-RU" sz="2000" dirty="0">
              <a:solidFill>
                <a:srgbClr val="003399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FF0000"/>
              </a:buClr>
              <a:buFont typeface="Wingdings 2"/>
              <a:buChar char=""/>
              <a:defRPr/>
            </a:pPr>
            <a:r>
              <a:rPr lang="ru-RU" sz="2000" dirty="0">
                <a:solidFill>
                  <a:srgbClr val="003399"/>
                </a:solidFill>
              </a:rPr>
              <a:t>3) Различают и называют по внешнему виду овощи и фрукты </a:t>
            </a:r>
            <a:r>
              <a:rPr lang="ru-RU" sz="2000" dirty="0" smtClean="0">
                <a:solidFill>
                  <a:srgbClr val="003399"/>
                </a:solidFill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FF0000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rgbClr val="003399"/>
                </a:solidFill>
              </a:rPr>
              <a:t>4) </a:t>
            </a:r>
            <a:r>
              <a:rPr lang="ru-RU" sz="2000" dirty="0">
                <a:solidFill>
                  <a:srgbClr val="003399"/>
                </a:solidFill>
              </a:rPr>
              <a:t>С интересом играют в подвижные и дидактические игры.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b="1" dirty="0">
                <a:solidFill>
                  <a:srgbClr val="003399"/>
                </a:solidFill>
              </a:rPr>
              <a:t>-</a:t>
            </a:r>
            <a:r>
              <a:rPr lang="ru-RU" sz="2000" b="1" i="1" u="sng" dirty="0">
                <a:solidFill>
                  <a:srgbClr val="003399"/>
                </a:solidFill>
              </a:rPr>
              <a:t>для родителей</a:t>
            </a:r>
            <a:r>
              <a:rPr lang="ru-RU" sz="2000" b="1" dirty="0">
                <a:solidFill>
                  <a:srgbClr val="003399"/>
                </a:solidFill>
              </a:rPr>
              <a:t>:</a:t>
            </a:r>
            <a:endParaRPr lang="ru-RU" sz="2000" dirty="0">
              <a:solidFill>
                <a:srgbClr val="003399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FF0000"/>
              </a:buClr>
              <a:buFont typeface="Wingdings 2"/>
              <a:buChar char=""/>
              <a:defRPr/>
            </a:pPr>
            <a:r>
              <a:rPr lang="ru-RU" sz="2000" dirty="0">
                <a:solidFill>
                  <a:srgbClr val="003399"/>
                </a:solidFill>
              </a:rPr>
              <a:t>1) </a:t>
            </a:r>
            <a:r>
              <a:rPr lang="ru-RU" sz="2000" dirty="0" smtClean="0">
                <a:solidFill>
                  <a:srgbClr val="003399"/>
                </a:solidFill>
              </a:rPr>
              <a:t>Проявление интереса </a:t>
            </a:r>
            <a:r>
              <a:rPr lang="ru-RU" sz="2000" dirty="0">
                <a:solidFill>
                  <a:srgbClr val="003399"/>
                </a:solidFill>
              </a:rPr>
              <a:t>к вопросам воспитания здорового ребенка и мотивации здорового образа жизни.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FF0000"/>
              </a:buClr>
              <a:buFont typeface="Wingdings 2"/>
              <a:buChar char=""/>
              <a:defRPr/>
            </a:pPr>
            <a:r>
              <a:rPr lang="ru-RU" sz="2000" dirty="0">
                <a:solidFill>
                  <a:srgbClr val="003399"/>
                </a:solidFill>
              </a:rPr>
              <a:t>2</a:t>
            </a:r>
            <a:r>
              <a:rPr lang="ru-RU" sz="2000" dirty="0" smtClean="0">
                <a:solidFill>
                  <a:srgbClr val="003399"/>
                </a:solidFill>
              </a:rPr>
              <a:t>) </a:t>
            </a:r>
            <a:r>
              <a:rPr lang="ru-RU" sz="2000" dirty="0">
                <a:solidFill>
                  <a:srgbClr val="003399"/>
                </a:solidFill>
              </a:rPr>
              <a:t>У</a:t>
            </a:r>
            <a:r>
              <a:rPr lang="ru-RU" sz="2000" dirty="0" smtClean="0">
                <a:solidFill>
                  <a:srgbClr val="003399"/>
                </a:solidFill>
              </a:rPr>
              <a:t>частие </a:t>
            </a:r>
            <a:r>
              <a:rPr lang="ru-RU" sz="2000" dirty="0">
                <a:solidFill>
                  <a:srgbClr val="003399"/>
                </a:solidFill>
              </a:rPr>
              <a:t>в выставке рисунков «Наши любимые </a:t>
            </a:r>
            <a:r>
              <a:rPr lang="ru-RU" sz="2000" dirty="0" smtClean="0">
                <a:solidFill>
                  <a:srgbClr val="003399"/>
                </a:solidFill>
              </a:rPr>
              <a:t>фрукты».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003399"/>
                </a:solidFill>
              </a:rPr>
              <a:t>-</a:t>
            </a:r>
            <a:r>
              <a:rPr lang="ru-RU" sz="2000" b="1" i="1" u="sng" dirty="0" smtClean="0">
                <a:solidFill>
                  <a:srgbClr val="003399"/>
                </a:solidFill>
              </a:rPr>
              <a:t>для </a:t>
            </a:r>
            <a:r>
              <a:rPr lang="ru-RU" sz="2000" b="1" i="1" u="sng" dirty="0">
                <a:solidFill>
                  <a:srgbClr val="003399"/>
                </a:solidFill>
              </a:rPr>
              <a:t>педагогов</a:t>
            </a:r>
            <a:r>
              <a:rPr lang="ru-RU" sz="2000" b="1" dirty="0">
                <a:solidFill>
                  <a:srgbClr val="003399"/>
                </a:solidFill>
              </a:rPr>
              <a:t>:</a:t>
            </a:r>
            <a:endParaRPr lang="ru-RU" sz="2000" dirty="0">
              <a:solidFill>
                <a:srgbClr val="003399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FF0000"/>
              </a:buClr>
              <a:buFont typeface="Wingdings 2"/>
              <a:buChar char=""/>
              <a:defRPr/>
            </a:pPr>
            <a:r>
              <a:rPr lang="ru-RU" sz="2000" dirty="0">
                <a:solidFill>
                  <a:srgbClr val="003399"/>
                </a:solidFill>
              </a:rPr>
              <a:t>1) Установлены партнерские отношения с семьями детей группы;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FF0000"/>
              </a:buClr>
              <a:buFont typeface="Wingdings 2"/>
              <a:buChar char=""/>
              <a:defRPr/>
            </a:pPr>
            <a:r>
              <a:rPr lang="ru-RU" sz="2000" dirty="0">
                <a:solidFill>
                  <a:srgbClr val="003399"/>
                </a:solidFill>
              </a:rPr>
              <a:t>2) Создана атмосфера взаимопонимания, направленная на развитие и укрепление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Фото репортаж :             Физкультурные занятия </a:t>
            </a:r>
            <a:endParaRPr lang="ru-RU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Рисунок 3" descr="Изображение 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31854" flipH="1">
            <a:off x="4884702" y="3550281"/>
            <a:ext cx="3216342" cy="265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4" descr="Изображение 00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68857">
            <a:off x="519016" y="1443002"/>
            <a:ext cx="3541537" cy="26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Прямоугольник 7"/>
          <p:cNvSpPr>
            <a:spLocks noChangeArrowheads="1"/>
          </p:cNvSpPr>
          <p:nvPr/>
        </p:nvSpPr>
        <p:spPr bwMode="auto">
          <a:xfrm>
            <a:off x="4643438" y="954088"/>
            <a:ext cx="42576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3399"/>
                </a:solidFill>
                <a:latin typeface="Arial" charset="0"/>
                <a:cs typeface="Times New Roman" pitchFamily="18" charset="0"/>
              </a:rPr>
              <a:t>Надо спортом заниматься</a:t>
            </a:r>
            <a:br>
              <a:rPr lang="ru-RU" sz="2400" dirty="0">
                <a:solidFill>
                  <a:srgbClr val="003399"/>
                </a:solidFill>
                <a:latin typeface="Arial" charset="0"/>
                <a:cs typeface="Times New Roman" pitchFamily="18" charset="0"/>
              </a:rPr>
            </a:br>
            <a:r>
              <a:rPr lang="ru-RU" sz="2400" dirty="0">
                <a:solidFill>
                  <a:srgbClr val="003399"/>
                </a:solidFill>
                <a:latin typeface="Arial" charset="0"/>
                <a:cs typeface="Times New Roman" pitchFamily="18" charset="0"/>
              </a:rPr>
              <a:t>И привычку завести</a:t>
            </a:r>
            <a:br>
              <a:rPr lang="ru-RU" sz="2400" dirty="0">
                <a:solidFill>
                  <a:srgbClr val="003399"/>
                </a:solidFill>
                <a:latin typeface="Arial" charset="0"/>
                <a:cs typeface="Times New Roman" pitchFamily="18" charset="0"/>
              </a:rPr>
            </a:br>
            <a:r>
              <a:rPr lang="ru-RU" sz="2400" dirty="0">
                <a:solidFill>
                  <a:srgbClr val="003399"/>
                </a:solidFill>
                <a:latin typeface="Arial" charset="0"/>
                <a:cs typeface="Times New Roman" pitchFamily="18" charset="0"/>
              </a:rPr>
              <a:t>Умываться, не бояться</a:t>
            </a:r>
            <a:br>
              <a:rPr lang="ru-RU" sz="2400" dirty="0">
                <a:solidFill>
                  <a:srgbClr val="003399"/>
                </a:solidFill>
                <a:latin typeface="Arial" charset="0"/>
                <a:cs typeface="Times New Roman" pitchFamily="18" charset="0"/>
              </a:rPr>
            </a:br>
            <a:r>
              <a:rPr lang="ru-RU" sz="2400" dirty="0">
                <a:solidFill>
                  <a:srgbClr val="003399"/>
                </a:solidFill>
                <a:latin typeface="Arial" charset="0"/>
                <a:cs typeface="Times New Roman" pitchFamily="18" charset="0"/>
              </a:rPr>
              <a:t>Физкультурой заниматься</a:t>
            </a:r>
            <a:br>
              <a:rPr lang="ru-RU" sz="2400" dirty="0">
                <a:solidFill>
                  <a:srgbClr val="003399"/>
                </a:solidFill>
                <a:latin typeface="Arial" charset="0"/>
                <a:cs typeface="Times New Roman" pitchFamily="18" charset="0"/>
              </a:rPr>
            </a:br>
            <a:r>
              <a:rPr lang="ru-RU" sz="2400" dirty="0">
                <a:solidFill>
                  <a:srgbClr val="003399"/>
                </a:solidFill>
                <a:latin typeface="Arial" charset="0"/>
                <a:cs typeface="Times New Roman" pitchFamily="18" charset="0"/>
              </a:rPr>
              <a:t>И здоровыми расти!!!</a:t>
            </a:r>
            <a:endParaRPr lang="ru-RU" sz="2400" dirty="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6624638" cy="4318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Утренняя гимнастика «Звонкие погремушки»</a:t>
            </a:r>
          </a:p>
        </p:txBody>
      </p:sp>
      <p:sp>
        <p:nvSpPr>
          <p:cNvPr id="30723" name="Текст 10"/>
          <p:cNvSpPr>
            <a:spLocks noGrp="1"/>
          </p:cNvSpPr>
          <p:nvPr>
            <p:ph type="body" sz="half" idx="2"/>
          </p:nvPr>
        </p:nvSpPr>
        <p:spPr>
          <a:xfrm>
            <a:off x="107950" y="908050"/>
            <a:ext cx="3168650" cy="2592388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003399"/>
                </a:solidFill>
              </a:rPr>
              <a:t>Кто спит в постели сладко?</a:t>
            </a:r>
          </a:p>
          <a:p>
            <a:pPr eaLnBrk="1" hangingPunct="1"/>
            <a:r>
              <a:rPr lang="ru-RU" sz="2400" dirty="0" smtClean="0">
                <a:solidFill>
                  <a:srgbClr val="003399"/>
                </a:solidFill>
              </a:rPr>
              <a:t>Давно пора вставать!</a:t>
            </a:r>
          </a:p>
          <a:p>
            <a:pPr eaLnBrk="1" hangingPunct="1"/>
            <a:r>
              <a:rPr lang="ru-RU" sz="2400" dirty="0" smtClean="0">
                <a:solidFill>
                  <a:srgbClr val="003399"/>
                </a:solidFill>
              </a:rPr>
              <a:t>Спешите на зарядку,</a:t>
            </a:r>
          </a:p>
          <a:p>
            <a:pPr eaLnBrk="1" hangingPunct="1"/>
            <a:r>
              <a:rPr lang="ru-RU" sz="2400" dirty="0" smtClean="0">
                <a:solidFill>
                  <a:srgbClr val="003399"/>
                </a:solidFill>
              </a:rPr>
              <a:t>Мы вас не будем ждать!</a:t>
            </a:r>
          </a:p>
        </p:txBody>
      </p:sp>
      <p:pic>
        <p:nvPicPr>
          <p:cNvPr id="30724" name="Содержимое 3" descr="Изображение 018.jpg"/>
          <p:cNvPicPr>
            <a:picLocks noGrp="1"/>
          </p:cNvPicPr>
          <p:nvPr>
            <p:ph type="pic" idx="1"/>
          </p:nvPr>
        </p:nvPicPr>
        <p:blipFill>
          <a:blip r:embed="rId2"/>
          <a:srcRect l="9341" r="9341"/>
          <a:stretch>
            <a:fillRect/>
          </a:stretch>
        </p:blipFill>
        <p:spPr>
          <a:xfrm rot="420000">
            <a:off x="4106973" y="1424178"/>
            <a:ext cx="3634472" cy="3142072"/>
          </a:xfrm>
        </p:spPr>
      </p:pic>
      <p:pic>
        <p:nvPicPr>
          <p:cNvPr id="30725" name="Рисунок 4" descr="Изображение 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12719">
            <a:off x="438131" y="4251699"/>
            <a:ext cx="3656369" cy="240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1363" y="5445125"/>
            <a:ext cx="227965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790</Words>
  <Application>Microsoft Office PowerPoint</Application>
  <PresentationFormat>Экран (4:3)</PresentationFormat>
  <Paragraphs>129</Paragraphs>
  <Slides>21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Поток</vt:lpstr>
      <vt:lpstr>Изящная</vt:lpstr>
      <vt:lpstr>Глобус</vt:lpstr>
      <vt:lpstr>Муниципальное дошкольное учреждение  Детский сад №4 колосок</vt:lpstr>
      <vt:lpstr>Слайд 2</vt:lpstr>
      <vt:lpstr>Актуальность проекта:</vt:lpstr>
      <vt:lpstr>Слайд 4</vt:lpstr>
      <vt:lpstr>Слайд 5</vt:lpstr>
      <vt:lpstr>Формы работы:</vt:lpstr>
      <vt:lpstr>    Планируемый результат:</vt:lpstr>
      <vt:lpstr>          Фото репортаж :             Физкультурные занятия </vt:lpstr>
      <vt:lpstr>                  Утренняя гимнастика «Звонкие погремушки»</vt:lpstr>
      <vt:lpstr>Подвижные игры на прогулке:  «Раздувайся пузырь», Мишка косолапый», «У медведя во бору».</vt:lpstr>
      <vt:lpstr>Спортивные игры и упражнения:  «Кольцеброс», «Кегли», «Прокати мяч»</vt:lpstr>
      <vt:lpstr>Беседы с детьми: «Где растут фрукты», «Овощи люблю, быть здоровым я хочу», «Спорт укрепляет здоровье».</vt:lpstr>
      <vt:lpstr>Дидактические игры: «Составь картинку»,  «Овощи и фрукты»</vt:lpstr>
      <vt:lpstr>Водные процедуры:</vt:lpstr>
      <vt:lpstr>Купание куклы</vt:lpstr>
      <vt:lpstr>Непосредственно образовательная деятельность  (лепка) и (рисование)</vt:lpstr>
      <vt:lpstr>Непосредственно образовательная деятельность:  «В гостях у феи чистоты», «У бабушки в гостях».</vt:lpstr>
      <vt:lpstr>Физкультурный досуг</vt:lpstr>
      <vt:lpstr>Выставка совместного творчества детей и родителей  «Наши любимые фрукты»</vt:lpstr>
      <vt:lpstr>Презентация недели здоровья для родителей - «спортивная ромашка». </vt:lpstr>
      <vt:lpstr>Но, чтоб ни случилось, всегда человек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учреждение Детский сад №4 колосок</dc:title>
  <dc:creator>света</dc:creator>
  <cp:lastModifiedBy>Admin</cp:lastModifiedBy>
  <cp:revision>85</cp:revision>
  <dcterms:created xsi:type="dcterms:W3CDTF">2014-04-12T09:47:53Z</dcterms:created>
  <dcterms:modified xsi:type="dcterms:W3CDTF">2015-03-15T15:08:06Z</dcterms:modified>
</cp:coreProperties>
</file>