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0" r:id="rId6"/>
    <p:sldId id="271" r:id="rId7"/>
    <p:sldId id="272" r:id="rId8"/>
    <p:sldId id="260" r:id="rId9"/>
    <p:sldId id="263" r:id="rId10"/>
    <p:sldId id="267" r:id="rId11"/>
    <p:sldId id="265" r:id="rId12"/>
    <p:sldId id="268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1" autoAdjust="0"/>
    <p:restoredTop sz="94660"/>
  </p:normalViewPr>
  <p:slideViewPr>
    <p:cSldViewPr>
      <p:cViewPr varScale="1">
        <p:scale>
          <a:sx n="47" d="100"/>
          <a:sy n="47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7056784" cy="23042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Речка</a:t>
            </a:r>
            <a:r>
              <a:rPr lang="ru-RU" sz="4000" b="1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реченька бежит</a:t>
            </a:r>
            <a:r>
              <a:rPr lang="fr-FR" sz="4000" b="1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4000" b="1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4248472" cy="1542056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выполнила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Токарева А. 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24 г. Бийска»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194421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Животный мир реки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822192" cy="1329036"/>
          </a:xfrm>
        </p:spPr>
        <p:txBody>
          <a:bodyPr>
            <a:normAutofit fontScale="47500" lnSpcReduction="20000"/>
          </a:bodyPr>
          <a:lstStyle/>
          <a:p>
            <a:pPr lvl="0">
              <a:buClr>
                <a:srgbClr val="FF6600"/>
              </a:buClr>
            </a:pP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Знакомство с осетром на </a:t>
            </a:r>
            <a:r>
              <a:rPr lang="ru-RU" sz="3600" b="1" dirty="0" err="1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рыбозаводческом</a:t>
            </a: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предприятии</a:t>
            </a:r>
            <a:endPara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6600"/>
              </a:buClr>
            </a:pPr>
            <a:endPara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6600"/>
              </a:buClr>
            </a:pP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виды рыбы  в реке уже почти истреблены и поэтому люди специально разводят их и выпускают потом в свободное плавание. Такие люди  работают над увеличением и восстановлением  поголовья редких рыб.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412776"/>
            <a:ext cx="4320480" cy="338437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нашей реке можно встретить бобров и ондатр, но их тоже становится все меньше. А так же встречаются разнообразные пернатые. </a:t>
            </a:r>
          </a:p>
          <a:p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Главная задача:  показать детям разнообразный животный мир реки и донести до них, что река-это родной дом для животных и птиц, рыб и пресмыкающихся. Каждый человек просто обязан вести себя в природе не как хозяин, а как  наблюдатель и художник.</a:t>
            </a:r>
          </a:p>
          <a:p>
            <a:endParaRPr lang="ru-RU" sz="1400" b="1" dirty="0">
              <a:solidFill>
                <a:srgbClr val="FFFFFF"/>
              </a:solidFill>
            </a:endParaRPr>
          </a:p>
          <a:p>
            <a:endParaRPr lang="ru-RU" sz="1400" b="1" dirty="0">
              <a:solidFill>
                <a:srgbClr val="00CC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7" y="3429001"/>
            <a:ext cx="1234469" cy="10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на диске Д\Pictures\id054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98" y="4430197"/>
            <a:ext cx="1559822" cy="10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esktop\ондат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60943"/>
            <a:ext cx="1265766" cy="8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а диске Д\Pictures\1386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2217910" cy="12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656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Река: друг или враг?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2" y="2204864"/>
            <a:ext cx="11803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Desktop\к конкурсу фотки\SAM_14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3" y="3973839"/>
            <a:ext cx="1149544" cy="9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1419294"/>
            <a:ext cx="55446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в этом году случилось наводнение?</a:t>
            </a:r>
          </a:p>
          <a:p>
            <a:pPr algn="just"/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Наводнение в этом году показало бесхозяйственную деятельность людей к природе: размыло берега и подтопило жилые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кварталы.</a:t>
            </a:r>
            <a:endParaRPr lang="ru-RU" sz="14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вторую половину XX века ущерб, наносимый наводнениями, сильно возрос. Количество отселенных людей из зон затопления только в нашей стране исчисляется уже десятками тысяч, а ущерб природе, посевам, экологии и всякой живности в зонах затопления предстоит еще подсчитать.</a:t>
            </a:r>
          </a:p>
          <a:p>
            <a:pPr algn="just"/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Наводнения 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реках по своей разрушительной силе и катастрофическим последствиям считаются «врагом номер два» после самого страшного из стихийных бедствий – землетрясений. Борьба с этими бедствиями сопряжена с большими сложностями. </a:t>
            </a:r>
            <a:endParaRPr lang="ru-RU" sz="14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Наводнение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– затопление местности в результате подъема уровня воды в реках, из-за непрерывных и долгих дождей, бурного таяния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снегов. 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этом наносится ущерб здоровью людей или их гибель, а также причиняется значительный материальный ущерб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Наводнение случилось неожиданно и люди не были к нему подготовлены. В нашем городе  ущерб от наводнения был огромный, но и восстановительные работы на реке были проведены вовремя:  берег реки засыпан и укреплен плитами, заасфальтирован.</a:t>
            </a:r>
            <a:endParaRPr lang="ru-RU" sz="14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Desktop\к конкурсу фотки\SAM_1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2" y="5341622"/>
            <a:ext cx="1290975" cy="9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4320480" cy="161706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 спортивно- туристического музея </a:t>
            </a:r>
            <a:r>
              <a:rPr lang="ru-RU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Пургин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М. В. рассказал воспитанникам о состоянии берега реки и о том, какой вклад они могут внести в охрану природы Бии</a:t>
            </a:r>
            <a:endParaRPr lang="ru-RU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3822192" cy="1833091"/>
          </a:xfrm>
        </p:spPr>
        <p:txBody>
          <a:bodyPr>
            <a:normAutofit fontScale="92500" lnSpcReduction="20000"/>
          </a:bodyPr>
          <a:lstStyle/>
          <a:p>
            <a:endPara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 так же познакомил ребят  с  флорой и фауной Алтайского края, занесенными в Красную книгу.</a:t>
            </a:r>
            <a:endParaRPr lang="ru-RU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1767216" cy="132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Desktop\f546e4b458b39a097094df3f47cf27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91767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70094" cy="1252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FF00"/>
                </a:solidFill>
                <a:latin typeface="Georgia"/>
              </a:rPr>
              <a:t>«…..Пойми </a:t>
            </a:r>
            <a:r>
              <a:rPr lang="ru-RU" sz="2400" b="1" dirty="0">
                <a:solidFill>
                  <a:srgbClr val="00FF00"/>
                </a:solidFill>
                <a:latin typeface="Georgia"/>
              </a:rPr>
              <a:t>живой</a:t>
            </a:r>
            <a:r>
              <a:rPr lang="ru-RU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2400" b="1" dirty="0" smtClean="0">
                <a:solidFill>
                  <a:srgbClr val="00FF00"/>
                </a:solidFill>
                <a:latin typeface="Georgia"/>
              </a:rPr>
              <a:t>природы</a:t>
            </a:r>
            <a:br>
              <a:rPr lang="ru-RU" sz="2400" b="1" dirty="0" smtClean="0">
                <a:solidFill>
                  <a:srgbClr val="00FF00"/>
                </a:solidFill>
                <a:latin typeface="Georgia"/>
              </a:rPr>
            </a:br>
            <a:r>
              <a:rPr lang="ru-RU" sz="2400" b="1" dirty="0" smtClean="0">
                <a:solidFill>
                  <a:srgbClr val="00FF00"/>
                </a:solidFill>
                <a:latin typeface="Georgia"/>
              </a:rPr>
              <a:t> </a:t>
            </a:r>
            <a:r>
              <a:rPr lang="ru-RU" sz="2400" b="1" dirty="0">
                <a:solidFill>
                  <a:srgbClr val="00FF00"/>
                </a:solidFill>
                <a:latin typeface="Georgia"/>
              </a:rPr>
              <a:t>— И скажешь ты: прекрасен </a:t>
            </a:r>
            <a:r>
              <a:rPr lang="ru-RU" sz="2400" b="1" dirty="0" smtClean="0">
                <a:solidFill>
                  <a:srgbClr val="00FF00"/>
                </a:solidFill>
                <a:latin typeface="Georgia"/>
              </a:rPr>
              <a:t>мир!» (</a:t>
            </a:r>
            <a:r>
              <a:rPr lang="ru-RU" sz="2400" dirty="0" smtClean="0">
                <a:solidFill>
                  <a:srgbClr val="00FF00"/>
                </a:solidFill>
                <a:latin typeface="Georgia"/>
              </a:rPr>
              <a:t>Иван Никитин)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4391344" cy="176108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деятельность«Юные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экологи» позволяет не только сконструировать нашу реку и ее берега, но и  смоделировать правила поведения экологически  воспитанного человека: любящего свою землю, свою страну  и природу.</a:t>
            </a:r>
            <a:endParaRPr lang="ru-RU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72816"/>
            <a:ext cx="3822192" cy="1545059"/>
          </a:xfrm>
        </p:spPr>
        <p:txBody>
          <a:bodyPr>
            <a:noAutofit/>
          </a:bodyPr>
          <a:lstStyle/>
          <a:p>
            <a:pPr lvl="0">
              <a:buClr>
                <a:srgbClr val="FF6600"/>
              </a:buClr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эстетическое развитие </a:t>
            </a:r>
          </a:p>
          <a:p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помощью различных 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конкурсов и заданий </a:t>
            </a:r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воспитанники 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узнают  о своей реке очень многое</a:t>
            </a:r>
            <a:r>
              <a:rPr lang="ru-RU" sz="1600" b="1" i="1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b="1" i="1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вникают в </a:t>
            </a:r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ее  проблемы.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Desktop\к конкурсу фотки\SAM_1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88669"/>
            <a:ext cx="13576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esktop\к конкурсу фотки\Казанцева Ирина У лесного озер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22025"/>
            <a:ext cx="1101250" cy="8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esktop\к конкурсу фотки\SAM_1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2846"/>
            <a:ext cx="1728192" cy="12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esktop\SAM_1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9" y="5348568"/>
            <a:ext cx="1389713" cy="1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Desktop\ФОТКИ ЛАЙТ\фото\группа 6\старшая группа  № 6\фотки на конкурс ЭКОЛОГИЯ\SAM_09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39" y="3799538"/>
            <a:ext cx="1183583" cy="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Наблюдения вместе с родителями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Desktop\P82300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Desktop\P70603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77073"/>
            <a:ext cx="11341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997839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аблюдения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проводились 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родителями 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сплавах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детьми  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Бии .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всеми родителями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провела консультацию, 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где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познакомила с тем,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что надо обратить внимание детей при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сплаве, а 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наблюдать.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конце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родители памятки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тему: 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«Сплав на Бии», в которых  был дан план рассказа ребенка о поездке.</a:t>
            </a:r>
          </a:p>
          <a:p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Задания: </a:t>
            </a:r>
          </a:p>
          <a:p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Как определить правый или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евый берег реки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Направление течения реки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Обитатели реки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204864"/>
            <a:ext cx="3822192" cy="1113012"/>
          </a:xfrm>
        </p:spPr>
        <p:txBody>
          <a:bodyPr>
            <a:noAutofit/>
          </a:bodyPr>
          <a:lstStyle/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 lvl="0">
              <a:lnSpc>
                <a:spcPts val="2040"/>
              </a:lnSpc>
              <a:buClr>
                <a:srgbClr val="FF6600"/>
              </a:buClr>
            </a:pPr>
            <a:r>
              <a:rPr lang="ru-RU" b="1" i="1" spc="75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Планируемый  результат :</a:t>
            </a:r>
            <a:endParaRPr lang="ru-RU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 smtClean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endParaRPr lang="ru-RU" sz="1200" i="1" spc="75" dirty="0">
              <a:solidFill>
                <a:srgbClr val="FFFFFF"/>
              </a:solidFill>
              <a:latin typeface="Verdana"/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уровня знаний по экологии у детей;</a:t>
            </a:r>
            <a:endParaRPr lang="ru-RU" sz="14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Совершенствование уровня знаний, экологической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компетентности воспитанников и  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 по теме проекта;</a:t>
            </a:r>
            <a:endParaRPr lang="ru-RU" sz="14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Рост экологической культуры воспитанников подготовительного к школе возраста</a:t>
            </a:r>
            <a:endParaRPr lang="ru-RU" sz="1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988841"/>
            <a:ext cx="3822192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700809"/>
            <a:ext cx="4608512" cy="4104456"/>
          </a:xfrm>
        </p:spPr>
        <p:txBody>
          <a:bodyPr>
            <a:normAutofit fontScale="92500"/>
          </a:bodyPr>
          <a:lstStyle/>
          <a:p>
            <a:pPr lvl="0" indent="0" algn="just">
              <a:lnSpc>
                <a:spcPct val="120000"/>
              </a:lnSpc>
              <a:buClr>
                <a:srgbClr val="FF6600"/>
              </a:buClr>
              <a:buNone/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Вот и закончена плодотворная работа. 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Работать было интересно и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воспитанникам,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и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мне, и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даже родителям. Сколько было поисков сведений о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Бии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в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и интернете и музеях. Было много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рисунков,  игр, заданий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! Как увлекательно и интересно прошли наблюдения  воспитанников и их родителей. Я думаю, ,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что эти дети никогда не нанесут вреда нашей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Бии,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никогда не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оставят после себя мусор и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не позволят это сделать тем, кто рядом.  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Мало того, будут бережно относиться к природным богатствам и будут объяснять другим людям о правилах поведения в природе.</a:t>
            </a:r>
          </a:p>
          <a:p>
            <a:pPr lvl="0" indent="0" algn="just">
              <a:lnSpc>
                <a:spcPct val="120000"/>
              </a:lnSpc>
              <a:buClr>
                <a:srgbClr val="FF6600"/>
              </a:buClr>
              <a:buNone/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 процентном соотношении результат выглядит так:</a:t>
            </a:r>
          </a:p>
          <a:p>
            <a:pPr marL="560070" lvl="0" indent="-285750" algn="just">
              <a:lnSpc>
                <a:spcPct val="120000"/>
              </a:lnSpc>
              <a:buClr>
                <a:srgbClr val="FF6600"/>
              </a:buClr>
              <a:buFontTx/>
              <a:buChar char="-"/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Высокий уровень осознания собственного поведения в природе: 35%</a:t>
            </a:r>
          </a:p>
          <a:p>
            <a:pPr marL="560070" lvl="0" indent="-285750" algn="just">
              <a:lnSpc>
                <a:spcPct val="120000"/>
              </a:lnSpc>
              <a:buClr>
                <a:srgbClr val="FF6600"/>
              </a:buClr>
              <a:buFontTx/>
              <a:buChar char="-"/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Средний уровень 40%</a:t>
            </a:r>
            <a:endParaRPr lang="ru-RU" sz="1400" b="1" i="1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19" cy="5400600"/>
          </a:xfrm>
        </p:spPr>
        <p:txBody>
          <a:bodyPr>
            <a:normAutofit/>
          </a:bodyPr>
          <a:lstStyle/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Предметная область – экология.</a:t>
            </a: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 проекта: исследовательский, познавательно- творческий</a:t>
            </a: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Участники проекта: педагоги, родители, воспитанники подготовительного к школе возраста.</a:t>
            </a: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 проекта: ф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ормирование и углубление знаний воспитанников подготовительного к школе возраста о реках родного края  средствами экологического воспитания.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300" i="1" kern="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воспитание любви к природе через прямое общение с ней,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300" i="1" kern="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восприятие её красоты и многообразия;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300" i="1" kern="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формирование знаний о природе, развитие осознанного отношения к себе, как активному субъекту окружающего мира;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300" i="1" kern="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формирование навыков экологически грамотного, нравственного поведения в </a:t>
            </a:r>
            <a:r>
              <a:rPr lang="ru-RU" sz="1300" i="1" kern="0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природе</a:t>
            </a:r>
            <a:endParaRPr lang="ru-RU" sz="16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  <a:defRPr/>
            </a:pPr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 месяцев, реализуется в рамках взаимодействия учреждения с социумом.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Сущность проекта: </a:t>
            </a:r>
            <a:r>
              <a:rPr lang="ru-RU" sz="1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предупреждать последствия неразумного поведения людей в природе, способствовать повышению экологической грамотности, стимулировать познавательно- исследовательскую активность </a:t>
            </a:r>
            <a:r>
              <a:rPr lang="ru-RU" sz="1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воспитанников и их родителей.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0" indent="0" algn="just">
              <a:spcBef>
                <a:spcPts val="0"/>
              </a:spcBef>
              <a:buClr>
                <a:srgbClr val="0000CC"/>
              </a:buClr>
              <a:buSzPct val="80000"/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Автор проекта: Токарева Алена Николаевна, воспитатель МБДОУ «Детский сад № 24», г. Бийск, Алтайский край</a:t>
            </a:r>
          </a:p>
          <a:p>
            <a:pPr marL="0" indent="0">
              <a:buNone/>
            </a:pPr>
            <a:endParaRPr lang="ru-RU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Эколого- социальный проект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5" cy="5328592"/>
          </a:xfrm>
        </p:spPr>
        <p:txBody>
          <a:bodyPr>
            <a:normAutofit/>
          </a:bodyPr>
          <a:lstStyle/>
          <a:p>
            <a:pPr marL="0" marR="55880" lvl="0" indent="342900" algn="just" fontAlgn="base">
              <a:spcBef>
                <a:spcPct val="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Бия - вторая по мощности (после Катуни) река Алтайского края.</a:t>
            </a:r>
          </a:p>
          <a:p>
            <a:pPr marL="0" marR="55880" lvl="0" indent="342900" algn="just" fontAlgn="base">
              <a:spcBef>
                <a:spcPct val="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Основную массу воды она получает от Телецкого озера; среднегодовой расход воды на выходе 221 куб. м в секунду. Скорость течения 7-9 км в час, в зависимости от уровня воды в Телецком озере. </a:t>
            </a:r>
          </a:p>
          <a:p>
            <a:pPr marL="0" marR="55880" lvl="0" indent="342900" algn="just" fontAlgn="base">
              <a:spcBef>
                <a:spcPct val="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Наша река становится  одной  из самых загрязненных в России.   Несмотря на то, что Бия имеет уникальную и разнообразную природу на своих берегах, состояние окружающей среды на ее берегах оставляет желать лучшего. Причины такого потребительского отношения к природе остаются те же- низкий уровень поведения в природе, </a:t>
            </a:r>
            <a:r>
              <a:rPr lang="ru-RU" sz="15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культурный  уровень </a:t>
            </a: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жителей города. Главная задача педагогов  ДОУ- воспитание экологически грамотных и воспитанных детей,  в изменении отношения к природе не только  у воспитанников, но и у родителей.</a:t>
            </a:r>
          </a:p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строился на воспитании любви к родной природе. Главные принципы проекта: научность и систематичность  содержания.  А так же- принцип доступности, реализация которого проходит не только  через различные игры: дидактические, настольно–печатные, но и через экскурсии, акции, НОД и проведение  мероприятий экологического содержания.</a:t>
            </a:r>
          </a:p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сформировать экологическую культуру личности дошкольника, необходимо дать знания о природе и их экологической направленности. Воспитанникам предлагается не только система знаний о реке Бии, но и ставятся задачи конкретной помощи </a:t>
            </a:r>
            <a:r>
              <a:rPr lang="ru-RU" sz="1500" b="1" i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реке, </a:t>
            </a:r>
            <a:r>
              <a:rPr lang="ru-RU" sz="1500" b="1" i="1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которые решаются самостоятельным путем, коллективно с группой, и с семьей. Личностное, творческое осмысление данных представлений каждым ребенком обеспечивает понимание необходимости экологически правильного отношения к природе, и к реке в частности. </a:t>
            </a:r>
          </a:p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endParaRPr lang="ru-RU" sz="1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1" cy="5112568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1300" dirty="0">
              <a:solidFill>
                <a:srgbClr val="7030A0"/>
              </a:solidFill>
              <a:latin typeface="Century Schoolbook"/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Информационно-аналитический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Изучение состояния выбранной проблемы с позиции теории и  педагогической практики (посещение занятий коллег, анализ психолого-педагогической литературы, изучение опыта работы через Интернет-технологии и др.);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Формирование информационного банка данных по проблеме (составление списка литературы, картотеки интерактивных методов);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Мониторинг субъектов образовательного процесса (диагностика детей, анкетирование родителей, анализ результатов).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ru-RU" sz="1400" i="1" dirty="0">
              <a:solidFill>
                <a:srgbClr val="FFFFFF"/>
              </a:solidFill>
              <a:latin typeface="Century Schoolbook"/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Планово-прогностический 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Определение зоны ближайшего развития на основе диагностики детей и планирование системы работы (определение целей и задач работы с детьми, проектирование ожидаемого результата, составление плана работы, создание необходимых условий).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 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Организационно-исполнительский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Организация исполнения плана работы с детьми и родителями (проведение всех форм работы);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Обобщение и освещение промежуточных результатов (выступление на педсоветах, конференциях, </a:t>
            </a:r>
            <a:r>
              <a:rPr lang="ru-RU" sz="1400" i="1" dirty="0" err="1">
                <a:solidFill>
                  <a:srgbClr val="FFFFFF"/>
                </a:solidFill>
                <a:latin typeface="Century Schoolbook"/>
              </a:rPr>
              <a:t>педчтениях</a:t>
            </a: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, родительских собраниях, показ открытых занятий).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ru-RU" sz="1400" i="1" dirty="0">
              <a:solidFill>
                <a:srgbClr val="FFFFFF"/>
              </a:solidFill>
              <a:latin typeface="Century Schoolbook"/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Контрольно-диагностический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Осуществление контроля и оценки эффективности работы (повторная диагностика, сравнение результатов);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i="1" dirty="0">
                <a:solidFill>
                  <a:srgbClr val="FFFFFF"/>
                </a:solidFill>
                <a:latin typeface="Century Schoolbook"/>
              </a:rPr>
              <a:t>Выявление позитивного опыта педагогической деятельности, доведение до социального окружения.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1300" dirty="0">
              <a:solidFill>
                <a:prstClr val="black"/>
              </a:solidFill>
              <a:latin typeface="Century Schoolbook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Знакомство с легендами и поэтическим творчеством о реке Бии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Коммуникативно- речевое развитие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Дидактические игры, кроссворды, мозаики и лото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Экскурсии на реку и в спортивно- туристический музей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 marL="0" lvl="0" indent="0">
              <a:lnSpc>
                <a:spcPct val="120000"/>
              </a:lnSpc>
              <a:buClr>
                <a:srgbClr val="FF6600"/>
              </a:buClr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Совместные с родителями наблюдения в природе.</a:t>
            </a:r>
          </a:p>
          <a:p>
            <a:pPr marL="0" lvl="0" indent="0">
              <a:lnSpc>
                <a:spcPct val="120000"/>
              </a:lnSpc>
              <a:buClr>
                <a:srgbClr val="FF6600"/>
              </a:buClr>
              <a:buNone/>
            </a:pPr>
            <a:endParaRPr lang="ru-RU" sz="4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проекте представлены такие виды направления в экологической деятельности ребенка, как: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познавательный (формирование представлений о мире природы,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перцептивно-эмоциональный (формирование положительного отношения к природе)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практический (формирование склонности к проявлению позитивного взаимодействия) .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Формы работы: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наблюдения 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экологические экскурсии 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ознавательное 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чтение;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онкурсы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родуктивная деятельность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инсценировки 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театрализации;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экологические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подвижные, дидактические, имитационные игры, игры-путешествия.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эколого-познавательные  развлечения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экологические акции</a:t>
            </a:r>
            <a:endParaRPr lang="ru-RU" sz="4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Содержание работы с детьми:</a:t>
            </a:r>
            <a:endParaRPr lang="ru-RU" sz="3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Desktop\ФОТКИ ЛАЙТ\фото Бийска\Всё это - Бийск!\Коммунальный мост через р. Бию. Открыт в 1964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Коммуникативно- речевое развитие</a:t>
            </a:r>
            <a:endParaRPr lang="ru-RU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2599201" cy="3993624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FF6600"/>
              </a:buClr>
            </a:pPr>
            <a:r>
              <a:rPr lang="ru-RU" sz="600" dirty="0">
                <a:solidFill>
                  <a:srgbClr val="333333"/>
                </a:solidFill>
                <a:latin typeface="Trebuchet MS"/>
                <a:ea typeface="Times New Roman"/>
                <a:cs typeface="Times New Roman"/>
              </a:rPr>
              <a:t/>
            </a:r>
            <a:br>
              <a:rPr lang="ru-RU" sz="600" dirty="0">
                <a:solidFill>
                  <a:srgbClr val="333333"/>
                </a:solidFill>
                <a:latin typeface="Trebuchet MS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 Донская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Речка, синяя вода!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 скажи, бежишь куда?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зачем ты так спешишь,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Плещешь пеною, шумишь?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Отвечала нам река: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бегу издалека,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спешу, я тороплюсь,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океан большой вольюсь,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Растворюсь там в глубине,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просторе вольно мне!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Потому так и желанна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Бесконечность океана.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Ю. Симбирская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не терпится реке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Пробежаться налегке.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зимою подо льдом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Волны катятся с трудом.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Утром в лунку рыбака,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в "глазок" глядит река: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До весны недалеко.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Скоро будет мне легко. 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***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Всем найдётся здесь местечко: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Рыбке, лодке, папе, мне.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Всех купает наша речка,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Всех катает на спине.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 измерить глубину,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зажмурюсь и нырну,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Потому что глубина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ныряния нужна. </a:t>
            </a:r>
            <a:br>
              <a:rPr lang="ru-RU" sz="1200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2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915816" y="1844824"/>
            <a:ext cx="3024336" cy="428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Т. </a:t>
            </a:r>
            <a:r>
              <a:rPr lang="ru-RU" sz="1100" b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Ашапина</a:t>
            </a: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Речка</a:t>
            </a: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реченька, река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Широка и глубока.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 течёшь между полей,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Городов и деревень.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Подо льдом бежишь зимой,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Разливаешься весной,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осень листья-корабли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Тихо плавают все дни.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 для рыбы-дом родной.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животных-водопой.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Звёздам-зеркало большое.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ночам они не спят. 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утра в тебя глядят.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З. Морская</a:t>
            </a: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Река замерзать не хотела,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она ворочалась в русле, пыхтела,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билась о берег волной,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расцветала неземной синевой....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однажды загляделась на солнце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сквозь ледяное оконце,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не заметила, как Мороз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её в зиму в объятьях унёс.</a:t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1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332" y="1790350"/>
            <a:ext cx="3600400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Знакомство с рекой начинается с подбора научно- познавательной литературы, поэтическим творчеством , легендами  и сказаниями.</a:t>
            </a:r>
          </a:p>
          <a:p>
            <a:pPr lvl="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Эвристические беседы: «Вода, какая она?», «Почему земной шар такой голубой?», «Значение воды для всего живого на Земле»</a:t>
            </a:r>
          </a:p>
          <a:p>
            <a:pPr lvl="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Рассказы воспитателя «Чем река отличается от моря и океана», «Откуда берутся реки?»</a:t>
            </a:r>
          </a:p>
          <a:p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D:\Desktop\к конкурсу фотки\Здесь начинается Обь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92738"/>
            <a:ext cx="1888776" cy="14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7" cy="5229200"/>
          </a:xfrm>
        </p:spPr>
        <p:txBody>
          <a:bodyPr>
            <a:normAutofit/>
          </a:bodyPr>
          <a:lstStyle/>
          <a:p>
            <a:pPr marL="0" indent="0" fontAlgn="base">
              <a:lnSpc>
                <a:spcPts val="1365"/>
              </a:lnSpc>
              <a:spcAft>
                <a:spcPts val="1200"/>
              </a:spcAft>
              <a:buNone/>
            </a:pPr>
            <a:r>
              <a:rPr lang="ru-RU" sz="1900" b="1" i="1" dirty="0" smtClean="0">
                <a:solidFill>
                  <a:srgbClr val="FFFFFF"/>
                </a:solidFill>
                <a:latin typeface="Tahoma"/>
                <a:ea typeface="Times New Roman"/>
                <a:cs typeface="Times New Roman"/>
              </a:rPr>
              <a:t>…</a:t>
            </a:r>
            <a:r>
              <a:rPr lang="ru-RU" sz="1600" b="1" i="1" dirty="0" smtClean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История 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эта, как водится, произошла много-много лет назад. В одном из селений жил очень бедный молодой человек по имени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Бий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 в том же самом урочище жила прекрасная девушка Катунь – как назло, дочка очень богатого бая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Бабырхана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Бий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Катунь полюбили друг друга, но… Нет повести печальнее на свете, чем повесть о несчастных влюбленных, разделенных родителями или классовыми предрассудками. Отец Катуни отказался отдать девушку замуж за Бия.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ts val="1365"/>
              </a:lnSpc>
              <a:spcAft>
                <a:spcPts val="1200"/>
              </a:spcAft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делать? Ведь так хочется быть вместе, во что бы то ни стало! Тогда влюбленные решили убежать вместе. В одну из темных алтайских ночей они собрались и отправились в дорогу, выбрав разные пути – чтобы злой отец Катуни не смог быстро выследить их. Место встречи обсудили заранее, такое, чтобы сложно было найти его преследователям влюбленных.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ts val="1365"/>
              </a:lnSpc>
              <a:spcAft>
                <a:spcPts val="1200"/>
              </a:spcAft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Вот уже близки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Бий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Катунь к долгожданной встрече… Торопятся, что есть мочи, но успел спохватиться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Бабырхан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обнаружил, что нет дочери дома. Помчался он за Катунью – и догнал влюбленных! Приказал хан дочери возвращаться домой, но она отказалась, слишком сильна была ее любовь к Бию.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ts val="1365"/>
              </a:lnSpc>
              <a:spcAft>
                <a:spcPts val="1200"/>
              </a:spcAft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Разгневался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Бабырхан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 решил – не бывать молодым счастливыми ему назло! Превратил он их в реки: уж так-то точно не быть им вместе!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ts val="1365"/>
              </a:lnSpc>
              <a:spcAft>
                <a:spcPts val="1200"/>
              </a:spcAft>
              <a:buNone/>
            </a:pP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Вот только нет ничего на свете, сильнее любви.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Бий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Катунь все равно слились воедино, превратившись в одну могучую реку Обь. Увидел это </a:t>
            </a:r>
            <a:r>
              <a:rPr lang="ru-RU" sz="1600" b="1" i="1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Бабырхан</a:t>
            </a:r>
            <a:r>
              <a:rPr lang="ru-RU" sz="1600" b="1" i="1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разозлился еще сильнее. Так разозлился, что превратился от ярости в огромную каменную скалу. И по сей день скала эта стоит на границе Алтая, а лунными ночами на этом утесе можно увидеть свирепое лицо хана, взирающего на свою непослушную дочь Катунь.</a:t>
            </a:r>
            <a:endParaRPr lang="ru-RU" sz="1600" b="1" i="1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3300" kern="1800" dirty="0" smtClean="0">
                <a:solidFill>
                  <a:srgbClr val="5EB9E4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ru-RU" sz="3300" kern="1800" dirty="0" smtClean="0">
                <a:solidFill>
                  <a:srgbClr val="5EB9E4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4000" b="1" kern="1800" dirty="0" smtClean="0">
                <a:solidFill>
                  <a:srgbClr val="00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Легенда </a:t>
            </a:r>
            <a:r>
              <a:rPr lang="ru-RU" sz="4000" b="1" kern="1800" dirty="0">
                <a:solidFill>
                  <a:srgbClr val="00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Бии и Катуни</a:t>
            </a:r>
            <a:r>
              <a:rPr lang="ru-RU" sz="4000" b="1" dirty="0">
                <a:solidFill>
                  <a:srgbClr val="00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Экскурсии на реку</a:t>
            </a:r>
            <a:endParaRPr lang="ru-RU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к конкурсу фотки\SAM_08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1263"/>
            <a:ext cx="1956218" cy="14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к конкурсу фотки\SAM_1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2493"/>
            <a:ext cx="2025496" cy="15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331640" y="1772816"/>
            <a:ext cx="6984776" cy="18002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экскурсий: показать красоту реки в любое время года, способствовать воспитанию  ответственности за свои поступки </a:t>
            </a:r>
            <a:r>
              <a:rPr lang="ru-RU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Desktop\к конкурсу фотки\SAM_0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06" y="3026908"/>
            <a:ext cx="1724483" cy="12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Акция «Мы- за чистый берег Бии»</a:t>
            </a:r>
            <a:endParaRPr lang="ru-RU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32448" cy="1656184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Tx/>
              <a:buSzTx/>
            </a:pP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 апреле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провели </a:t>
            </a: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акцию: «Мы- за чистый берег Бии»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 мероприятия: внести посильный вклад в наведении чистоты на берегу Бии, познакомить с тем, к чему приводит такое потребительское отношение к природе.</a:t>
            </a:r>
          </a:p>
          <a:p>
            <a:endParaRPr lang="ru-RU" sz="1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39952" y="1268760"/>
            <a:ext cx="4824536" cy="2664296"/>
          </a:xfrm>
        </p:spPr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Активно  обсудили 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с 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воспитанниками,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что делать в такой ситуации. После обсуждения решили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:</a:t>
            </a:r>
          </a:p>
          <a:p>
            <a:pPr lvl="0" algn="just">
              <a:buClr>
                <a:srgbClr val="FF3300"/>
              </a:buClr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Не </a:t>
            </a:r>
            <a:r>
              <a:rPr lang="ru-RU" sz="1400" b="1" i="1" dirty="0">
                <a:solidFill>
                  <a:srgbClr val="FFFFFF"/>
                </a:solidFill>
                <a:latin typeface="Times New Roman"/>
                <a:ea typeface="Times New Roman"/>
              </a:rPr>
              <a:t>сорить самим</a:t>
            </a: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>
              <a:buClr>
                <a:srgbClr val="FF3300"/>
              </a:buClr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 Надо оставлять после себя чистое место, даже если  до  вас лежал мусор</a:t>
            </a:r>
            <a:endParaRPr lang="ru-RU" sz="1400" b="1" i="1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По берегу реки поставить   мусорные баки с надписью  «Помоги  природе»</a:t>
            </a:r>
          </a:p>
          <a:p>
            <a:pPr lvl="0" algn="just"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Надо штрафовать людей- мусорщиков.  И брать круглую сумму.</a:t>
            </a:r>
          </a:p>
          <a:p>
            <a:pPr lvl="0" algn="just"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Людям, которые мусорят, объяснять вред от мусора в природе.</a:t>
            </a:r>
          </a:p>
          <a:p>
            <a:pPr lvl="0" algn="just"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 Нарисовать и развесить запрещающие знаки</a:t>
            </a:r>
          </a:p>
          <a:p>
            <a:pPr lvl="0" algn="just">
              <a:spcAft>
                <a:spcPts val="0"/>
              </a:spcAft>
            </a:pPr>
            <a:r>
              <a:rPr lang="ru-RU" sz="1400" b="1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-Гораздо лучше и приятнее, когда видишь кругом чистоту и порядок</a:t>
            </a:r>
            <a:endParaRPr lang="ru-RU" sz="1400" b="1" i="1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1" y="3789041"/>
            <a:ext cx="1753247" cy="13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79828"/>
            <a:ext cx="1561750" cy="116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Desktop\Бия\764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34543"/>
            <a:ext cx="1584176" cy="10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9">
      <a:dk1>
        <a:srgbClr val="DD7E0E"/>
      </a:dk1>
      <a:lt1>
        <a:srgbClr val="0070C0"/>
      </a:lt1>
      <a:dk2>
        <a:srgbClr val="BFBF00"/>
      </a:dk2>
      <a:lt2>
        <a:srgbClr val="FBEF59"/>
      </a:lt2>
      <a:accent1>
        <a:srgbClr val="FF6600"/>
      </a:accent1>
      <a:accent2>
        <a:srgbClr val="FFFF00"/>
      </a:accent2>
      <a:accent3>
        <a:srgbClr val="6B3D8C"/>
      </a:accent3>
      <a:accent4>
        <a:srgbClr val="11A711"/>
      </a:accent4>
      <a:accent5>
        <a:srgbClr val="0070C0"/>
      </a:accent5>
      <a:accent6>
        <a:srgbClr val="F4F7FA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</TotalTime>
  <Words>1480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  Речка, реченька бежит </vt:lpstr>
      <vt:lpstr>Эколого- социальный проект</vt:lpstr>
      <vt:lpstr>Актуальность</vt:lpstr>
      <vt:lpstr>Этапы реализации проекта</vt:lpstr>
      <vt:lpstr>Содержание работы с детьми:</vt:lpstr>
      <vt:lpstr>Коммуникативно- речевое развитие</vt:lpstr>
      <vt:lpstr> Легенда о Бии и Катуни </vt:lpstr>
      <vt:lpstr>Экскурсии на реку</vt:lpstr>
      <vt:lpstr>Акция «Мы- за чистый берег Бии»</vt:lpstr>
      <vt:lpstr>Животный мир реки</vt:lpstr>
      <vt:lpstr>Река: друг или враг?</vt:lpstr>
      <vt:lpstr>Взаимодействие с социумом</vt:lpstr>
      <vt:lpstr>«…..Пойми живой язык природы  — И скажешь ты: прекрасен мир!» (Иван Никитин)</vt:lpstr>
      <vt:lpstr>Наблюдения вместе с родителями</vt:lpstr>
      <vt:lpstr>Результат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Речка, реченька бежит </dc:title>
  <dc:creator>Бия</dc:creator>
  <cp:lastModifiedBy>Бия</cp:lastModifiedBy>
  <cp:revision>46</cp:revision>
  <dcterms:created xsi:type="dcterms:W3CDTF">2014-11-14T10:37:30Z</dcterms:created>
  <dcterms:modified xsi:type="dcterms:W3CDTF">2015-03-30T10:50:15Z</dcterms:modified>
</cp:coreProperties>
</file>