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9" r:id="rId3"/>
    <p:sldId id="275" r:id="rId4"/>
    <p:sldId id="260" r:id="rId5"/>
    <p:sldId id="261" r:id="rId6"/>
    <p:sldId id="262" r:id="rId7"/>
    <p:sldId id="263" r:id="rId8"/>
    <p:sldId id="280" r:id="rId9"/>
    <p:sldId id="265" r:id="rId10"/>
    <p:sldId id="264" r:id="rId11"/>
    <p:sldId id="281" r:id="rId12"/>
    <p:sldId id="266" r:id="rId13"/>
    <p:sldId id="283" r:id="rId14"/>
    <p:sldId id="267" r:id="rId15"/>
    <p:sldId id="268" r:id="rId16"/>
    <p:sldId id="269" r:id="rId17"/>
    <p:sldId id="270" r:id="rId18"/>
    <p:sldId id="271" r:id="rId19"/>
    <p:sldId id="272" r:id="rId20"/>
    <p:sldId id="282" r:id="rId21"/>
    <p:sldId id="284" r:id="rId22"/>
    <p:sldId id="273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A1D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CB17C-5B0B-4F12-BE7E-9C35CB78B0FA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4C89B-F02A-4D95-B411-4F71FD9FD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597C1-F6D5-4C48-B139-7294DBC392C1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06AF9-F067-4F98-9764-793F28531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5212C-80B1-4114-ABA9-4CAC9DB6B32F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C0AF4-81ED-4AB7-A62E-204966F02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50224-EF44-4C59-AE0B-A8EB41300DEF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D0E62-6BE0-42BE-9265-CCE667913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36BF6-B463-499E-85CD-F8A2C7AF3155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A9BF1-0EA9-4D51-88C6-37C5732F0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D6EDB-01CE-4534-829C-FE9A99D02A8F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37B35-2C61-48F3-B7E7-F4FEE9CD0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6E24E-EB55-4221-AADD-C212F0371358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3ABA8-FC0F-4D39-BD95-87F46DB3E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49D31-1AFB-409A-9972-2F44DDBDC138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90F25-A5ED-46E9-8A7A-29BBF3A41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F0E81-5500-4F0F-BF47-3795658F248D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3F797-EE90-43D5-B893-0C7B17945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FFD33-87FB-4148-B1B9-1226A3DAB439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98111-91AE-4DB4-AACA-704890063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6E3E4-6325-4CCE-9855-6E6465744CFB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E1227-9DAB-4F3D-9DB6-57F652490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924528-ECE7-403E-BABC-D3397308A031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85F04D-B41B-4F30-9538-6D028FAD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8.jpeg"/><Relationship Id="rId7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9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18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wmf"/><Relationship Id="rId7" Type="http://schemas.openxmlformats.org/officeDocument/2006/relationships/image" Target="../media/image27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wmf"/><Relationship Id="rId5" Type="http://schemas.openxmlformats.org/officeDocument/2006/relationships/image" Target="../media/image25.jpeg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8" name="Picture 20" descr="http://stihi.ru/pics/2012/10/18/3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357694"/>
            <a:ext cx="1905013" cy="14287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Действия с рациональными числами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http://go3.imgsmail.ru/imgpreview?key=http%3A//www.birthdaydirect.com/images/83034-number-5-shape-pink-foil-balloon.jpg&amp;mb=imgdb_preview_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760707">
            <a:off x="561970" y="490540"/>
            <a:ext cx="1492761" cy="1492761"/>
          </a:xfrm>
          <a:prstGeom prst="rect">
            <a:avLst/>
          </a:prstGeom>
          <a:noFill/>
        </p:spPr>
      </p:pic>
      <p:pic>
        <p:nvPicPr>
          <p:cNvPr id="27652" name="Picture 4" descr="http://go3.imgsmail.ru/imgpreview?key=http%3A//img0.liveinternet.ru/images/attach/c/4/82/571/82571708_Cifra_7.gif&amp;mb=imgdb_preview_157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49724">
            <a:off x="6932571" y="306429"/>
            <a:ext cx="1905000" cy="1905000"/>
          </a:xfrm>
          <a:prstGeom prst="rect">
            <a:avLst/>
          </a:prstGeom>
          <a:noFill/>
        </p:spPr>
      </p:pic>
      <p:pic>
        <p:nvPicPr>
          <p:cNvPr id="27654" name="Picture 6" descr="http://makiss.ru/d/151638/d/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82354">
            <a:off x="1036939" y="3777705"/>
            <a:ext cx="1621980" cy="2424860"/>
          </a:xfrm>
          <a:prstGeom prst="rect">
            <a:avLst/>
          </a:prstGeom>
          <a:noFill/>
        </p:spPr>
      </p:pic>
      <p:pic>
        <p:nvPicPr>
          <p:cNvPr id="27656" name="Picture 8" descr="http://go3.imgsmail.ru/imgpreview?key=http%3A//ineedyourfours.com/wp-content/uploads/iStock_000014303687Small.jpg&amp;mb=imgdb_preview_126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73891">
            <a:off x="6564696" y="3840316"/>
            <a:ext cx="1986802" cy="1986802"/>
          </a:xfrm>
          <a:prstGeom prst="rect">
            <a:avLst/>
          </a:prstGeom>
          <a:noFill/>
        </p:spPr>
      </p:pic>
      <p:pic>
        <p:nvPicPr>
          <p:cNvPr id="27658" name="Picture 10" descr="http://go1.imgsmail.ru/imgpreview?key=http%3A//img1.liveinternet.ru/images/attach/c/4/82/545/82545039_SHesterka.gif&amp;mb=imgdb_preview_157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3929066"/>
            <a:ext cx="2119314" cy="2119314"/>
          </a:xfrm>
          <a:prstGeom prst="rect">
            <a:avLst/>
          </a:prstGeom>
          <a:noFill/>
        </p:spPr>
      </p:pic>
      <p:pic>
        <p:nvPicPr>
          <p:cNvPr id="27660" name="Picture 12" descr="http://img.partybox.pl/zasoby/images/middle/13474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282" y="214290"/>
            <a:ext cx="1959001" cy="1959001"/>
          </a:xfrm>
          <a:prstGeom prst="rect">
            <a:avLst/>
          </a:prstGeom>
          <a:noFill/>
        </p:spPr>
      </p:pic>
      <p:pic>
        <p:nvPicPr>
          <p:cNvPr id="27662" name="Picture 14" descr="http://go2.imgsmail.ru/imgpreview?key=http%3A//i.smotra.ru/data/img/users_imgs/23767/sm_users_img-241399.jpg&amp;mb=imgdb_preview_102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0298" y="714356"/>
            <a:ext cx="1000132" cy="1000132"/>
          </a:xfrm>
          <a:prstGeom prst="rect">
            <a:avLst/>
          </a:prstGeom>
          <a:noFill/>
        </p:spPr>
      </p:pic>
      <p:pic>
        <p:nvPicPr>
          <p:cNvPr id="27664" name="Picture 16" descr="http://www.clker.com/cliparts/q/t/t/u/G/j/plus-md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6" y="4338448"/>
            <a:ext cx="1214446" cy="1210371"/>
          </a:xfrm>
          <a:prstGeom prst="rect">
            <a:avLst/>
          </a:prstGeom>
          <a:noFill/>
        </p:spPr>
      </p:pic>
      <p:pic>
        <p:nvPicPr>
          <p:cNvPr id="14" name="Picture 18" descr="http://shkola-krasoty.ru/wp-content/uploads/2012/02/minus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40409" y="496882"/>
            <a:ext cx="1239871" cy="1239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Математический диктант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numCol="2"/>
          <a:lstStyle/>
          <a:p>
            <a:pPr marL="514350" indent="-514350">
              <a:buFont typeface="+mj-lt"/>
              <a:buAutoNum type="arabicPeriod"/>
            </a:pPr>
            <a:r>
              <a:rPr lang="ru-RU" sz="7200" dirty="0" smtClean="0"/>
              <a:t>-16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7200" dirty="0" smtClean="0"/>
              <a:t>32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7200" dirty="0" smtClean="0"/>
              <a:t>63</a:t>
            </a:r>
          </a:p>
          <a:p>
            <a:pPr marL="514350" indent="-514350">
              <a:buFont typeface="+mj-lt"/>
              <a:buAutoNum type="arabicPeriod"/>
            </a:pPr>
            <a:endParaRPr lang="ru-RU" sz="7200" dirty="0" smtClean="0"/>
          </a:p>
          <a:p>
            <a:pPr marL="514350" indent="-514350">
              <a:buFont typeface="+mj-lt"/>
              <a:buAutoNum type="arabicPeriod"/>
            </a:pPr>
            <a:endParaRPr lang="ru-RU" sz="72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7200" dirty="0" smtClean="0"/>
              <a:t>-5,6</a:t>
            </a:r>
            <a:endParaRPr lang="ru-RU" sz="7200" dirty="0" smtClean="0"/>
          </a:p>
          <a:p>
            <a:pPr marL="514350" indent="-514350">
              <a:buNone/>
            </a:pPr>
            <a:r>
              <a:rPr lang="ru-RU" sz="7200" dirty="0" smtClean="0"/>
              <a:t>5. -0,4</a:t>
            </a:r>
            <a:endParaRPr lang="ru-RU" sz="7200" dirty="0" smtClean="0"/>
          </a:p>
          <a:p>
            <a:pPr marL="514350" indent="-514350">
              <a:buNone/>
            </a:pPr>
            <a:r>
              <a:rPr lang="ru-RU" sz="7200" dirty="0" smtClean="0"/>
              <a:t>6. -48</a:t>
            </a:r>
          </a:p>
          <a:p>
            <a:endParaRPr lang="ru-RU" dirty="0"/>
          </a:p>
        </p:txBody>
      </p:sp>
      <p:pic>
        <p:nvPicPr>
          <p:cNvPr id="1085" name="Picture 61" descr="E:\АНИМАШКИ\01-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571744"/>
            <a:ext cx="1882753" cy="1882753"/>
          </a:xfrm>
          <a:prstGeom prst="rect">
            <a:avLst/>
          </a:prstGeom>
          <a:noFill/>
        </p:spPr>
      </p:pic>
      <p:pic>
        <p:nvPicPr>
          <p:cNvPr id="1087" name="Picture 63" descr="E:\АНИМАШКИ\9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429132"/>
            <a:ext cx="2241055" cy="2155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Знаю. Понимаю. Могу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357694"/>
            <a:ext cx="8229600" cy="2214578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Сложение отрицательных чисел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Сложение чисел с противоположными знаками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Вычитание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Умножение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Деление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Свойства рациональных чисел</a:t>
            </a:r>
            <a:endParaRPr lang="ru-RU" sz="2000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 l="13051" t="26562" r="26838" b="24609"/>
          <a:stretch>
            <a:fillRect/>
          </a:stretch>
        </p:blipFill>
        <p:spPr bwMode="auto">
          <a:xfrm>
            <a:off x="500034" y="857232"/>
            <a:ext cx="7715304" cy="353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11"/>
          <p:cNvGrpSpPr/>
          <p:nvPr/>
        </p:nvGrpSpPr>
        <p:grpSpPr>
          <a:xfrm>
            <a:off x="1142976" y="1785926"/>
            <a:ext cx="571504" cy="2571768"/>
            <a:chOff x="1142976" y="1785926"/>
            <a:chExt cx="571504" cy="257176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42976" y="1785926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42976" y="2214554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142976" y="2643182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142976" y="3071810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142976" y="3500438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142976" y="3929066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2"/>
          <p:cNvGrpSpPr/>
          <p:nvPr/>
        </p:nvGrpSpPr>
        <p:grpSpPr>
          <a:xfrm>
            <a:off x="3643306" y="1785926"/>
            <a:ext cx="785818" cy="2571768"/>
            <a:chOff x="1142976" y="1785926"/>
            <a:chExt cx="571504" cy="257176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142976" y="1785926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142976" y="2214554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142976" y="2643182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142976" y="3071810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142976" y="3500438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42976" y="3929066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" name="Группа 19"/>
          <p:cNvGrpSpPr/>
          <p:nvPr/>
        </p:nvGrpSpPr>
        <p:grpSpPr>
          <a:xfrm>
            <a:off x="6500826" y="1785926"/>
            <a:ext cx="571504" cy="2571768"/>
            <a:chOff x="1142976" y="1785926"/>
            <a:chExt cx="571504" cy="2571768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142976" y="1785926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142976" y="2214554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142976" y="2643182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142976" y="3071810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142976" y="3500438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142976" y="3929066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" name="Группа 11"/>
          <p:cNvGrpSpPr/>
          <p:nvPr/>
        </p:nvGrpSpPr>
        <p:grpSpPr>
          <a:xfrm>
            <a:off x="1714480" y="1785926"/>
            <a:ext cx="571504" cy="2571768"/>
            <a:chOff x="1142976" y="1785926"/>
            <a:chExt cx="571504" cy="2571768"/>
          </a:xfrm>
          <a:solidFill>
            <a:srgbClr val="00B050"/>
          </a:solidFill>
        </p:grpSpPr>
        <p:sp>
          <p:nvSpPr>
            <p:cNvPr id="28" name="Прямоугольник 27"/>
            <p:cNvSpPr/>
            <p:nvPr/>
          </p:nvSpPr>
          <p:spPr>
            <a:xfrm>
              <a:off x="1142976" y="1785926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142976" y="2214554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142976" y="2643182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142976" y="3071810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42976" y="3500438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142976" y="3929066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0" name="Группа 12"/>
          <p:cNvGrpSpPr/>
          <p:nvPr/>
        </p:nvGrpSpPr>
        <p:grpSpPr>
          <a:xfrm>
            <a:off x="4429124" y="1785926"/>
            <a:ext cx="785818" cy="2571768"/>
            <a:chOff x="1142976" y="1785926"/>
            <a:chExt cx="571504" cy="2571768"/>
          </a:xfrm>
          <a:solidFill>
            <a:srgbClr val="00B050"/>
          </a:solidFill>
        </p:grpSpPr>
        <p:sp>
          <p:nvSpPr>
            <p:cNvPr id="35" name="Прямоугольник 34"/>
            <p:cNvSpPr/>
            <p:nvPr/>
          </p:nvSpPr>
          <p:spPr>
            <a:xfrm>
              <a:off x="1142976" y="1785926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142976" y="2214554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142976" y="2643182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142976" y="3071810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1142976" y="3500438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142976" y="3929066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1" name="Группа 19"/>
          <p:cNvGrpSpPr/>
          <p:nvPr/>
        </p:nvGrpSpPr>
        <p:grpSpPr>
          <a:xfrm>
            <a:off x="7072330" y="1785926"/>
            <a:ext cx="571504" cy="2571768"/>
            <a:chOff x="1142976" y="1785926"/>
            <a:chExt cx="571504" cy="2571768"/>
          </a:xfrm>
          <a:solidFill>
            <a:srgbClr val="00B050"/>
          </a:solidFill>
        </p:grpSpPr>
        <p:sp>
          <p:nvSpPr>
            <p:cNvPr id="42" name="Прямоугольник 41"/>
            <p:cNvSpPr/>
            <p:nvPr/>
          </p:nvSpPr>
          <p:spPr>
            <a:xfrm>
              <a:off x="1142976" y="1785926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142976" y="2214554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142976" y="2643182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1142976" y="3071810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142976" y="3500438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142976" y="3929066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Тренировка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-пункт 1 - № 1072 (</a:t>
            </a:r>
            <a:r>
              <a:rPr lang="ru-RU" dirty="0" err="1" smtClean="0"/>
              <a:t>а-е</a:t>
            </a:r>
            <a:r>
              <a:rPr lang="ru-RU" dirty="0" smtClean="0"/>
              <a:t>) стр. 182</a:t>
            </a:r>
          </a:p>
          <a:p>
            <a:r>
              <a:rPr lang="ru-RU" dirty="0" smtClean="0"/>
              <a:t>-пункт 2 - № 1098 стр. 187 </a:t>
            </a:r>
          </a:p>
          <a:p>
            <a:r>
              <a:rPr lang="ru-RU" dirty="0" smtClean="0"/>
              <a:t>-пункт 3 - № 1132 (</a:t>
            </a:r>
            <a:r>
              <a:rPr lang="ru-RU" dirty="0" err="1" smtClean="0"/>
              <a:t>а-е</a:t>
            </a:r>
            <a:r>
              <a:rPr lang="ru-RU" dirty="0" smtClean="0"/>
              <a:t>) стр. 193</a:t>
            </a:r>
          </a:p>
          <a:p>
            <a:r>
              <a:rPr lang="ru-RU" dirty="0" smtClean="0"/>
              <a:t>-пункт 4 - № 1164(</a:t>
            </a:r>
            <a:r>
              <a:rPr lang="ru-RU" dirty="0" err="1" smtClean="0"/>
              <a:t>а-е</a:t>
            </a:r>
            <a:r>
              <a:rPr lang="ru-RU" dirty="0" smtClean="0"/>
              <a:t>) стр. 199</a:t>
            </a:r>
          </a:p>
          <a:p>
            <a:r>
              <a:rPr lang="ru-RU" dirty="0" smtClean="0"/>
              <a:t>-пункт 5 - № 1190 (</a:t>
            </a:r>
            <a:r>
              <a:rPr lang="ru-RU" dirty="0" err="1" smtClean="0"/>
              <a:t>а-е</a:t>
            </a:r>
            <a:r>
              <a:rPr lang="ru-RU" dirty="0" smtClean="0"/>
              <a:t>) стр. 206</a:t>
            </a:r>
          </a:p>
          <a:p>
            <a:r>
              <a:rPr lang="ru-RU" dirty="0" smtClean="0"/>
              <a:t>-пункт 6 - № 1237 (</a:t>
            </a:r>
            <a:r>
              <a:rPr lang="ru-RU" dirty="0" err="1" smtClean="0"/>
              <a:t>а-е</a:t>
            </a:r>
            <a:r>
              <a:rPr lang="ru-RU" dirty="0" smtClean="0"/>
              <a:t>) стр. </a:t>
            </a:r>
            <a:r>
              <a:rPr lang="ru-RU" dirty="0" smtClean="0"/>
              <a:t>216</a:t>
            </a:r>
            <a:endParaRPr lang="ru-RU" dirty="0" smtClean="0"/>
          </a:p>
          <a:p>
            <a:r>
              <a:rPr lang="ru-RU" dirty="0" smtClean="0"/>
              <a:t>Индивидуальное задание - № </a:t>
            </a:r>
            <a:r>
              <a:rPr lang="ru-RU" dirty="0" smtClean="0"/>
              <a:t>1221 стр. 211</a:t>
            </a:r>
            <a:endParaRPr lang="ru-RU" dirty="0"/>
          </a:p>
        </p:txBody>
      </p:sp>
      <p:pic>
        <p:nvPicPr>
          <p:cNvPr id="4" name="Рисунок 3" descr="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14290"/>
            <a:ext cx="1500198" cy="1398934"/>
          </a:xfrm>
          <a:prstGeom prst="rect">
            <a:avLst/>
          </a:prstGeom>
        </p:spPr>
      </p:pic>
      <p:pic>
        <p:nvPicPr>
          <p:cNvPr id="5" name="Рисунок 4" descr="30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015" y="2390923"/>
            <a:ext cx="2533026" cy="2305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Тренировка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857233"/>
          <a:ext cx="8229600" cy="59740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43200"/>
                <a:gridCol w="2743200"/>
                <a:gridCol w="2743200"/>
              </a:tblGrid>
              <a:tr h="3454955">
                <a:tc>
                  <a:txBody>
                    <a:bodyPr/>
                    <a:lstStyle/>
                    <a:p>
                      <a:r>
                        <a:rPr lang="ru-RU" sz="2000" i="0" u="sng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 1 </a:t>
                      </a:r>
                      <a:r>
                        <a:rPr lang="ru-RU" sz="2400" i="0" u="non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1072 (</a:t>
                      </a:r>
                      <a:r>
                        <a:rPr lang="ru-RU" sz="2400" i="0" u="none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а-е</a:t>
                      </a:r>
                      <a:r>
                        <a:rPr lang="ru-RU" sz="2400" i="0" u="non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</a:p>
                    <a:p>
                      <a:pPr algn="ctr"/>
                      <a:r>
                        <a:rPr lang="ru-RU" sz="2400" i="0" u="non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стр. 182</a:t>
                      </a:r>
                    </a:p>
                    <a:p>
                      <a:r>
                        <a:rPr lang="ru-RU" sz="2000" i="1" u="none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Образец:</a:t>
                      </a:r>
                    </a:p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А) -15+(-38)= </a:t>
                      </a:r>
                    </a:p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=- (15+38)=-53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0" u="sng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 2</a:t>
                      </a:r>
                      <a:r>
                        <a:rPr lang="ru-RU" sz="2000" i="0" u="non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0" u="none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2400" i="0" u="non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1098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стр. 187 </a:t>
                      </a:r>
                      <a:endParaRPr lang="ru-RU" sz="2400" i="0" u="none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i="1" u="none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Образец: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А)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3,8+ (-8,9)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-8,9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|&gt;|3,8|→(-)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8,9-3,8=5,1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3,8+ (-8,9)=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-5,1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8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Или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3,8+ (-8,9)=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=-(8,9-3,8)=-5,1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0" u="sng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 3 </a:t>
                      </a:r>
                      <a:r>
                        <a:rPr lang="ru-RU" sz="2400" i="0" u="non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1132 (</a:t>
                      </a:r>
                      <a:r>
                        <a:rPr lang="ru-RU" sz="24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а-е</a:t>
                      </a:r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стр. 193</a:t>
                      </a:r>
                      <a:endParaRPr lang="ru-RU" sz="2400" i="0" u="none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i="1" u="none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Образец:</a:t>
                      </a:r>
                    </a:p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В)</a:t>
                      </a:r>
                      <a:r>
                        <a:rPr lang="ru-RU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-5,6-(-3,8)=</a:t>
                      </a:r>
                    </a:p>
                    <a:p>
                      <a:r>
                        <a:rPr lang="ru-RU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=-5,6+3,8=</a:t>
                      </a:r>
                    </a:p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=-(5,6-3,8)=</a:t>
                      </a:r>
                    </a:p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=-1,8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31522">
                <a:tc>
                  <a:txBody>
                    <a:bodyPr/>
                    <a:lstStyle/>
                    <a:p>
                      <a:r>
                        <a:rPr lang="ru-RU" sz="1800" b="1" i="0" u="sng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 4</a:t>
                      </a:r>
                      <a:r>
                        <a:rPr lang="ru-RU" sz="1800" b="1" i="0" u="non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2400" b="1" i="0" u="non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2400" b="1" i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1164(</a:t>
                      </a:r>
                      <a:r>
                        <a:rPr lang="ru-RU" sz="2400" b="1" i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а-е</a:t>
                      </a:r>
                      <a:r>
                        <a:rPr lang="ru-RU" sz="2400" b="1" i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</a:p>
                    <a:p>
                      <a:pPr algn="ctr"/>
                      <a:r>
                        <a:rPr lang="ru-RU" sz="2400" b="1" i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стр. 199</a:t>
                      </a:r>
                      <a:endParaRPr lang="ru-RU" sz="2400" b="1" i="0" u="none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1" i="1" u="none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Образец:</a:t>
                      </a:r>
                    </a:p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А) -17*5=-=(17*5)=-85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sng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 5</a:t>
                      </a:r>
                      <a:r>
                        <a:rPr lang="ru-RU" sz="1800" b="1" i="0" u="none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2400" b="1" i="0" u="non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1190 (</a:t>
                      </a:r>
                      <a:r>
                        <a:rPr lang="ru-RU" sz="2400" b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а-е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стр. 206</a:t>
                      </a:r>
                    </a:p>
                    <a:p>
                      <a:pPr algn="ctr"/>
                      <a:r>
                        <a:rPr lang="ru-RU" sz="2000" b="1" i="1" u="none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Образец:</a:t>
                      </a:r>
                    </a:p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А) -55</a:t>
                      </a:r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:</a:t>
                      </a:r>
                      <a:r>
                        <a:rPr lang="ru-RU" sz="3200" b="1" baseline="0" dirty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 (-5)=11</a:t>
                      </a:r>
                      <a:endParaRPr lang="ru-RU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sng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 6</a:t>
                      </a:r>
                      <a:r>
                        <a:rPr lang="ru-RU" sz="1800" b="1" i="0" u="none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2000" b="1" i="0" u="non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1237 (</a:t>
                      </a:r>
                      <a:r>
                        <a:rPr lang="ru-RU" sz="2000" b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а-е</a:t>
                      </a:r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стр. 216</a:t>
                      </a:r>
                    </a:p>
                    <a:p>
                      <a:r>
                        <a:rPr lang="ru-RU" sz="2000" b="1" i="1" u="none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Образец:</a:t>
                      </a:r>
                    </a:p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Д)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7,2-(3,2-5,9)=</a:t>
                      </a:r>
                    </a:p>
                    <a:p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=7,2-3,2+5,9=</a:t>
                      </a:r>
                    </a:p>
                    <a:p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=9,9</a:t>
                      </a:r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52941" t="36133" r="10661" b="24804"/>
          <a:stretch>
            <a:fillRect/>
          </a:stretch>
        </p:blipFill>
        <p:spPr bwMode="auto">
          <a:xfrm>
            <a:off x="382162" y="1214422"/>
            <a:ext cx="836896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1142984"/>
            <a:ext cx="2214578" cy="7858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714752"/>
            <a:ext cx="2214578" cy="7858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52941" t="31249" r="10661" b="32617"/>
          <a:stretch>
            <a:fillRect/>
          </a:stretch>
        </p:blipFill>
        <p:spPr bwMode="auto">
          <a:xfrm>
            <a:off x="428596" y="1571612"/>
            <a:ext cx="828294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1428736"/>
            <a:ext cx="2214578" cy="7858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714752"/>
            <a:ext cx="2214578" cy="7858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</a:t>
            </a:r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2872" t="33801" r="12630" b="32760"/>
          <a:stretch>
            <a:fillRect/>
          </a:stretch>
        </p:blipFill>
        <p:spPr bwMode="auto">
          <a:xfrm>
            <a:off x="642910" y="1285860"/>
            <a:ext cx="796121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1285860"/>
            <a:ext cx="2214578" cy="7858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643314"/>
            <a:ext cx="2214578" cy="7858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53493" t="34180" r="10110" b="37500"/>
          <a:stretch>
            <a:fillRect/>
          </a:stretch>
        </p:blipFill>
        <p:spPr bwMode="auto">
          <a:xfrm>
            <a:off x="357157" y="1500174"/>
            <a:ext cx="829173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0" y="1357298"/>
            <a:ext cx="2214578" cy="7858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Самостоятельная работа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14421"/>
          <a:ext cx="9144000" cy="449425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572000"/>
                <a:gridCol w="4572000"/>
              </a:tblGrid>
              <a:tr h="44114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 вариант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 вариант</a:t>
                      </a:r>
                      <a:endParaRPr lang="ru-RU" sz="2800" dirty="0"/>
                    </a:p>
                  </a:txBody>
                  <a:tcPr/>
                </a:tc>
              </a:tr>
              <a:tr h="1232892"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№ 1. Определите знак</a:t>
                      </a:r>
                    </a:p>
                    <a:p>
                      <a:r>
                        <a:rPr lang="ru-RU" sz="2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А)</a:t>
                      </a:r>
                      <a:r>
                        <a:rPr lang="ru-RU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54*(-84)</a:t>
                      </a:r>
                      <a:r>
                        <a:rPr lang="ru-RU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lang="ru-RU" sz="2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Б) 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75:35</a:t>
                      </a:r>
                      <a:r>
                        <a:rPr lang="ru-RU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r>
                        <a:rPr lang="ru-RU" sz="2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В) 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2398+(-689)</a:t>
                      </a:r>
                      <a:r>
                        <a:rPr lang="ru-RU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ru-RU" sz="2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Г) 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-789-678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№ 1. Определите знак</a:t>
                      </a:r>
                    </a:p>
                    <a:p>
                      <a:r>
                        <a:rPr lang="ru-RU" sz="2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А) 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-789*90</a:t>
                      </a:r>
                      <a:r>
                        <a:rPr lang="ru-RU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ru-RU" sz="2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Б) 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100: (-56)</a:t>
                      </a:r>
                    </a:p>
                    <a:p>
                      <a:r>
                        <a:rPr lang="ru-RU" sz="2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В) 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7875+(-5657)</a:t>
                      </a:r>
                      <a:r>
                        <a:rPr lang="ru-RU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2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Г) 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879-678</a:t>
                      </a:r>
                    </a:p>
                  </a:txBody>
                  <a:tcPr/>
                </a:tc>
              </a:tr>
              <a:tr h="1232892"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№ 2. Вычислите</a:t>
                      </a:r>
                    </a:p>
                    <a:p>
                      <a:r>
                        <a:rPr lang="ru-RU" sz="2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А) </a:t>
                      </a:r>
                      <a:r>
                        <a:rPr lang="ru-RU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*0</a:t>
                      </a:r>
                      <a:r>
                        <a:rPr lang="ru-RU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2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Б)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*1</a:t>
                      </a:r>
                      <a:r>
                        <a:rPr lang="ru-RU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2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В)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с:1</a:t>
                      </a:r>
                      <a:r>
                        <a:rPr lang="ru-RU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2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Г)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0:1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№ 2. Вычислите</a:t>
                      </a:r>
                    </a:p>
                    <a:p>
                      <a:r>
                        <a:rPr lang="ru-RU" sz="2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А)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*0</a:t>
                      </a:r>
                      <a:r>
                        <a:rPr lang="ru-RU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2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Б)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*1</a:t>
                      </a:r>
                      <a:r>
                        <a:rPr lang="ru-RU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2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В)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:1</a:t>
                      </a:r>
                      <a:r>
                        <a:rPr lang="ru-RU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2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Г)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0:1</a:t>
                      </a:r>
                    </a:p>
                  </a:txBody>
                  <a:tcPr/>
                </a:tc>
              </a:tr>
              <a:tr h="1232892"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№ 3. Вычислите</a:t>
                      </a:r>
                    </a:p>
                    <a:p>
                      <a:r>
                        <a:rPr lang="ru-RU" sz="2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А)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210* (-7)</a:t>
                      </a:r>
                      <a:r>
                        <a:rPr lang="ru-RU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</a:t>
                      </a:r>
                      <a:r>
                        <a:rPr lang="ru-RU" sz="2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Б)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-210:7</a:t>
                      </a:r>
                    </a:p>
                    <a:p>
                      <a:r>
                        <a:rPr lang="ru-RU" sz="2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В)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-210-7</a:t>
                      </a:r>
                      <a:r>
                        <a:rPr lang="ru-RU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</a:t>
                      </a:r>
                      <a:r>
                        <a:rPr lang="ru-RU" sz="2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Г)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-210+7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№ 3. Вычислите</a:t>
                      </a:r>
                    </a:p>
                    <a:p>
                      <a:r>
                        <a:rPr lang="ru-RU" sz="2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А)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0* (-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ru-RU" sz="2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Б)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-2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0: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2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В)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-2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0-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(-6)</a:t>
                      </a:r>
                      <a:r>
                        <a:rPr lang="ru-RU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ru-RU" sz="28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Г)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0+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(-6)</a:t>
                      </a:r>
                      <a:endParaRPr lang="ru-RU" sz="2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Ответы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285860"/>
          <a:ext cx="8229600" cy="37185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114800"/>
                <a:gridCol w="4114800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 вариант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 вариант</a:t>
                      </a:r>
                      <a:endParaRPr lang="ru-RU" sz="2400" dirty="0"/>
                    </a:p>
                  </a:txBody>
                  <a:tcPr/>
                </a:tc>
              </a:tr>
              <a:tr h="878305"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№1</a:t>
                      </a:r>
                    </a:p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А)-;      Б)+;      В)+;      Г)-.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№ 1</a:t>
                      </a:r>
                    </a:p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А)-;      Б) -;      В)+;       Г) +.</a:t>
                      </a:r>
                    </a:p>
                  </a:txBody>
                  <a:tcPr/>
                </a:tc>
              </a:tr>
              <a:tr h="878305"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№ 2</a:t>
                      </a:r>
                    </a:p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А) 0;      Б)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     В) с;     Г)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№ 2	</a:t>
                      </a:r>
                    </a:p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А) 0;      Б)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     В)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  Г) 0.</a:t>
                      </a:r>
                    </a:p>
                  </a:txBody>
                  <a:tcPr/>
                </a:tc>
              </a:tr>
              <a:tr h="1268662"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№ 3</a:t>
                      </a:r>
                    </a:p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А)-1470;      Б) -30; </a:t>
                      </a:r>
                    </a:p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В) -217;        Г)  -203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№ 3</a:t>
                      </a:r>
                    </a:p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А) 1440;      Б) -40; </a:t>
                      </a:r>
                    </a:p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В)-234;         Г) 234</a:t>
                      </a:r>
                      <a:endParaRPr lang="ru-RU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43240" y="5072074"/>
            <a:ext cx="2714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0-1ош. – «5»   </a:t>
            </a:r>
          </a:p>
          <a:p>
            <a:pPr algn="ctr"/>
            <a:r>
              <a:rPr lang="ru-RU" sz="3200" dirty="0" smtClean="0"/>
              <a:t>2-3 </a:t>
            </a:r>
            <a:r>
              <a:rPr lang="ru-RU" sz="3200" dirty="0" err="1" smtClean="0"/>
              <a:t>ош</a:t>
            </a:r>
            <a:r>
              <a:rPr lang="ru-RU" sz="3200" dirty="0" smtClean="0"/>
              <a:t>. – «4»</a:t>
            </a:r>
          </a:p>
          <a:p>
            <a:pPr algn="ctr"/>
            <a:r>
              <a:rPr lang="ru-RU" sz="3200" dirty="0" smtClean="0"/>
              <a:t>4-5 </a:t>
            </a:r>
            <a:r>
              <a:rPr lang="ru-RU" sz="3200" dirty="0" err="1" smtClean="0"/>
              <a:t>ош</a:t>
            </a:r>
            <a:r>
              <a:rPr lang="ru-RU" sz="3200" dirty="0" smtClean="0"/>
              <a:t>. «3»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Эпиграф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4686304" cy="4840303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/>
              <a:t>Доказывать человеку необходимость знания – это все равно,  что убеждать его в полезности зрения</a:t>
            </a:r>
            <a:endParaRPr lang="ru-RU" sz="3600" dirty="0"/>
          </a:p>
        </p:txBody>
      </p:sp>
      <p:pic>
        <p:nvPicPr>
          <p:cNvPr id="1028" name="Picture 4" descr="http://www.vokrugsveta.ru/encyclopedia/images/thumb/b/bb/Gorky.jpg/300px-Gor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357298"/>
            <a:ext cx="2575508" cy="39147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14612" y="5357826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Максим Горький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Знаю. Понимаю. Могу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357694"/>
            <a:ext cx="8229600" cy="2214578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Сложение отрицательных чисел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Сложение чисел с противоположными знаками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Вычитание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Умножение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Деление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Свойства рациональных чисел</a:t>
            </a:r>
            <a:endParaRPr lang="ru-RU" sz="2000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 l="13051" t="26562" r="26838" b="24609"/>
          <a:stretch>
            <a:fillRect/>
          </a:stretch>
        </p:blipFill>
        <p:spPr bwMode="auto">
          <a:xfrm>
            <a:off x="500034" y="857232"/>
            <a:ext cx="7715304" cy="353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11"/>
          <p:cNvGrpSpPr/>
          <p:nvPr/>
        </p:nvGrpSpPr>
        <p:grpSpPr>
          <a:xfrm>
            <a:off x="1142976" y="1785926"/>
            <a:ext cx="571504" cy="2571768"/>
            <a:chOff x="1142976" y="1785926"/>
            <a:chExt cx="571504" cy="257176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42976" y="1785926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42976" y="2214554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142976" y="2643182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142976" y="3071810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142976" y="3500438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142976" y="3929066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2"/>
          <p:cNvGrpSpPr/>
          <p:nvPr/>
        </p:nvGrpSpPr>
        <p:grpSpPr>
          <a:xfrm>
            <a:off x="3643306" y="1785926"/>
            <a:ext cx="785818" cy="2571768"/>
            <a:chOff x="1142976" y="1785926"/>
            <a:chExt cx="571504" cy="257176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142976" y="1785926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142976" y="2214554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142976" y="2643182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142976" y="3071810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142976" y="3500438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42976" y="3929066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" name="Группа 19"/>
          <p:cNvGrpSpPr/>
          <p:nvPr/>
        </p:nvGrpSpPr>
        <p:grpSpPr>
          <a:xfrm>
            <a:off x="6500826" y="1785926"/>
            <a:ext cx="571504" cy="2571768"/>
            <a:chOff x="1142976" y="1785926"/>
            <a:chExt cx="571504" cy="2571768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142976" y="1785926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142976" y="2214554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142976" y="2643182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142976" y="3071810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142976" y="3500438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142976" y="3929066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" name="Группа 11"/>
          <p:cNvGrpSpPr/>
          <p:nvPr/>
        </p:nvGrpSpPr>
        <p:grpSpPr>
          <a:xfrm>
            <a:off x="1714480" y="1785926"/>
            <a:ext cx="571504" cy="2571768"/>
            <a:chOff x="1142976" y="1785926"/>
            <a:chExt cx="571504" cy="2571768"/>
          </a:xfrm>
          <a:solidFill>
            <a:srgbClr val="00B050"/>
          </a:solidFill>
        </p:grpSpPr>
        <p:sp>
          <p:nvSpPr>
            <p:cNvPr id="28" name="Прямоугольник 27"/>
            <p:cNvSpPr/>
            <p:nvPr/>
          </p:nvSpPr>
          <p:spPr>
            <a:xfrm>
              <a:off x="1142976" y="1785926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142976" y="2214554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142976" y="2643182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142976" y="3071810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42976" y="3500438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142976" y="3929066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0" name="Группа 12"/>
          <p:cNvGrpSpPr/>
          <p:nvPr/>
        </p:nvGrpSpPr>
        <p:grpSpPr>
          <a:xfrm>
            <a:off x="4429124" y="1785926"/>
            <a:ext cx="785818" cy="2571768"/>
            <a:chOff x="1142976" y="1785926"/>
            <a:chExt cx="571504" cy="2571768"/>
          </a:xfrm>
          <a:solidFill>
            <a:srgbClr val="00B050"/>
          </a:solidFill>
        </p:grpSpPr>
        <p:sp>
          <p:nvSpPr>
            <p:cNvPr id="35" name="Прямоугольник 34"/>
            <p:cNvSpPr/>
            <p:nvPr/>
          </p:nvSpPr>
          <p:spPr>
            <a:xfrm>
              <a:off x="1142976" y="1785926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142976" y="2214554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142976" y="2643182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142976" y="3071810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1142976" y="3500438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142976" y="3929066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7" name="Группа 19"/>
          <p:cNvGrpSpPr/>
          <p:nvPr/>
        </p:nvGrpSpPr>
        <p:grpSpPr>
          <a:xfrm>
            <a:off x="7072330" y="1785926"/>
            <a:ext cx="571504" cy="2571768"/>
            <a:chOff x="1142976" y="1785926"/>
            <a:chExt cx="571504" cy="2571768"/>
          </a:xfrm>
          <a:solidFill>
            <a:srgbClr val="00B050"/>
          </a:solidFill>
        </p:grpSpPr>
        <p:sp>
          <p:nvSpPr>
            <p:cNvPr id="42" name="Прямоугольник 41"/>
            <p:cNvSpPr/>
            <p:nvPr/>
          </p:nvSpPr>
          <p:spPr>
            <a:xfrm>
              <a:off x="1142976" y="1785926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142976" y="2214554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142976" y="2643182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1142976" y="3071810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142976" y="3500438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142976" y="3929066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8" name="Группа 11"/>
          <p:cNvGrpSpPr/>
          <p:nvPr/>
        </p:nvGrpSpPr>
        <p:grpSpPr>
          <a:xfrm>
            <a:off x="2285984" y="1785926"/>
            <a:ext cx="571504" cy="2571768"/>
            <a:chOff x="1142976" y="1785926"/>
            <a:chExt cx="571504" cy="2571768"/>
          </a:xfrm>
          <a:solidFill>
            <a:srgbClr val="7030A0"/>
          </a:solidFill>
        </p:grpSpPr>
        <p:sp>
          <p:nvSpPr>
            <p:cNvPr id="49" name="Прямоугольник 48"/>
            <p:cNvSpPr/>
            <p:nvPr/>
          </p:nvSpPr>
          <p:spPr>
            <a:xfrm>
              <a:off x="1142976" y="1785926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1142976" y="2214554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1142976" y="2643182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142976" y="3071810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142976" y="3500438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1142976" y="3929066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5" name="Группа 12"/>
          <p:cNvGrpSpPr/>
          <p:nvPr/>
        </p:nvGrpSpPr>
        <p:grpSpPr>
          <a:xfrm>
            <a:off x="5214942" y="1785926"/>
            <a:ext cx="785818" cy="2571768"/>
            <a:chOff x="1142976" y="1785926"/>
            <a:chExt cx="571504" cy="2571768"/>
          </a:xfrm>
          <a:solidFill>
            <a:srgbClr val="7030A0"/>
          </a:solidFill>
        </p:grpSpPr>
        <p:sp>
          <p:nvSpPr>
            <p:cNvPr id="56" name="Прямоугольник 55"/>
            <p:cNvSpPr/>
            <p:nvPr/>
          </p:nvSpPr>
          <p:spPr>
            <a:xfrm>
              <a:off x="1142976" y="1785926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1142976" y="2214554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1142976" y="2643182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142976" y="3071810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1142976" y="3500438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1142976" y="3929066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2" name="Группа 19"/>
          <p:cNvGrpSpPr/>
          <p:nvPr/>
        </p:nvGrpSpPr>
        <p:grpSpPr>
          <a:xfrm>
            <a:off x="7572396" y="1785926"/>
            <a:ext cx="571504" cy="2571768"/>
            <a:chOff x="1142976" y="1785926"/>
            <a:chExt cx="571504" cy="2571768"/>
          </a:xfrm>
          <a:solidFill>
            <a:srgbClr val="7030A0"/>
          </a:solidFill>
        </p:grpSpPr>
        <p:sp>
          <p:nvSpPr>
            <p:cNvPr id="63" name="Прямоугольник 62"/>
            <p:cNvSpPr/>
            <p:nvPr/>
          </p:nvSpPr>
          <p:spPr>
            <a:xfrm>
              <a:off x="1142976" y="1785926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1142976" y="2214554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1142976" y="2643182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1142976" y="3071810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1142976" y="3500438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1142976" y="3929066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Повторить правила и формулы из п. 32-38;</a:t>
            </a:r>
          </a:p>
          <a:p>
            <a:r>
              <a:rPr lang="ru-RU" dirty="0" smtClean="0"/>
              <a:t>Творческое задание: придумать, записать и вычислить по 3 примера на каждое правило (всего 18 примеров);</a:t>
            </a:r>
            <a:endParaRPr lang="ru-RU" dirty="0"/>
          </a:p>
        </p:txBody>
      </p:sp>
      <p:pic>
        <p:nvPicPr>
          <p:cNvPr id="4" name="Рисунок 3" descr="24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786190"/>
            <a:ext cx="2714644" cy="249544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pics.mobilluck.com.ua/photo/meat/KENWOOD/Kenwood_MG_710_70714_1188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643182"/>
            <a:ext cx="2847975" cy="381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Чемодан, мясорубка, корзина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http://go2.imgsmail.ru/imgpreview?key=http%3A//minecrafting.ru/wp-content/uploads/2011/01/%25D0%25A7%25D0%25B5%25D0%25BC%25D0%25BE%25D0%25B4%25D0%25B0%25D0%25BD.png&amp;mb=imgdb_preview_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298"/>
            <a:ext cx="2800934" cy="2857520"/>
          </a:xfrm>
          <a:prstGeom prst="rect">
            <a:avLst/>
          </a:prstGeom>
          <a:noFill/>
        </p:spPr>
      </p:pic>
      <p:pic>
        <p:nvPicPr>
          <p:cNvPr id="23560" name="Picture 8" descr="http://prichesin.com/image/rabota/1798.jpg"/>
          <p:cNvPicPr>
            <a:picLocks noChangeAspect="1" noChangeArrowheads="1"/>
          </p:cNvPicPr>
          <p:nvPr/>
        </p:nvPicPr>
        <p:blipFill>
          <a:blip r:embed="rId4"/>
          <a:srcRect l="20408" r="22449" b="16327"/>
          <a:stretch>
            <a:fillRect/>
          </a:stretch>
        </p:blipFill>
        <p:spPr bwMode="auto">
          <a:xfrm>
            <a:off x="6357950" y="1357298"/>
            <a:ext cx="2357454" cy="3451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ad1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2071678"/>
            <a:ext cx="3824034" cy="357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Знаю. Понимаю. Могу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357694"/>
            <a:ext cx="8229600" cy="2214578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Сложение отрицательных чисел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Сложение чисел с противоположными знаками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Вычитание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Умножение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Деление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Свойства рациональных чисел</a:t>
            </a:r>
            <a:endParaRPr lang="ru-RU" sz="2000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 l="13051" t="26562" r="26838" b="24609"/>
          <a:stretch>
            <a:fillRect/>
          </a:stretch>
        </p:blipFill>
        <p:spPr bwMode="auto">
          <a:xfrm>
            <a:off x="500034" y="857232"/>
            <a:ext cx="7715304" cy="353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Группа 11"/>
          <p:cNvGrpSpPr/>
          <p:nvPr/>
        </p:nvGrpSpPr>
        <p:grpSpPr>
          <a:xfrm>
            <a:off x="1142976" y="1785926"/>
            <a:ext cx="571504" cy="2571768"/>
            <a:chOff x="1142976" y="1785926"/>
            <a:chExt cx="571504" cy="257176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42976" y="1785926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42976" y="2214554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142976" y="2643182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142976" y="3071810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142976" y="3500438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142976" y="3929066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643306" y="1785926"/>
            <a:ext cx="785818" cy="2571768"/>
            <a:chOff x="1142976" y="1785926"/>
            <a:chExt cx="571504" cy="257176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142976" y="1785926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142976" y="2214554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142976" y="2643182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142976" y="3071810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142976" y="3500438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42976" y="3929066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500826" y="1785926"/>
            <a:ext cx="571504" cy="2571768"/>
            <a:chOff x="1142976" y="1785926"/>
            <a:chExt cx="571504" cy="2571768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142976" y="1785926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142976" y="2214554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142976" y="2643182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142976" y="3071810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142976" y="3500438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142976" y="3929066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428604"/>
            <a:ext cx="4429124" cy="2928958"/>
          </a:xfrm>
          <a:prstGeom prst="rect">
            <a:avLst/>
          </a:prstGeom>
          <a:solidFill>
            <a:schemeClr val="tx2">
              <a:lumMod val="20000"/>
              <a:lumOff val="80000"/>
              <a:alpha val="77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       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0" y="428604"/>
            <a:ext cx="44291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+mj-lt"/>
              </a:rPr>
              <a:t>Чтобы сложить 2 отрицательных числа, надо</a:t>
            </a:r>
            <a:endParaRPr lang="ru-RU" sz="2400" dirty="0">
              <a:latin typeface="+mj-lt"/>
            </a:endParaRPr>
          </a:p>
        </p:txBody>
      </p:sp>
      <p:sp>
        <p:nvSpPr>
          <p:cNvPr id="12" name="Скругленный прямоугольник 11"/>
          <p:cNvSpPr>
            <a:spLocks/>
          </p:cNvSpPr>
          <p:nvPr/>
        </p:nvSpPr>
        <p:spPr>
          <a:xfrm>
            <a:off x="0" y="1214422"/>
            <a:ext cx="4429124" cy="100013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сложить их модули и поставить перед полученным числом знак -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>
            <a:spLocks/>
          </p:cNvSpPr>
          <p:nvPr/>
        </p:nvSpPr>
        <p:spPr>
          <a:xfrm>
            <a:off x="0" y="2285992"/>
            <a:ext cx="4429124" cy="107157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выбрать большее число по модулю и вычесть из него меньшее число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4643438" y="428604"/>
            <a:ext cx="4500562" cy="2928958"/>
          </a:xfrm>
          <a:prstGeom prst="rect">
            <a:avLst/>
          </a:prstGeom>
          <a:solidFill>
            <a:schemeClr val="tx2">
              <a:lumMod val="20000"/>
              <a:lumOff val="80000"/>
              <a:alpha val="77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       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4643438" y="428604"/>
            <a:ext cx="4500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+mj-lt"/>
              </a:rPr>
              <a:t>Чтобы сложить 2 числа с разными знаками, надо</a:t>
            </a:r>
            <a:endParaRPr lang="ru-RU" sz="2400" dirty="0">
              <a:latin typeface="+mj-lt"/>
            </a:endParaRPr>
          </a:p>
        </p:txBody>
      </p:sp>
      <p:sp>
        <p:nvSpPr>
          <p:cNvPr id="16" name="Скругленный прямоугольник 15"/>
          <p:cNvSpPr>
            <a:spLocks/>
          </p:cNvSpPr>
          <p:nvPr/>
        </p:nvSpPr>
        <p:spPr>
          <a:xfrm>
            <a:off x="4643438" y="1214422"/>
            <a:ext cx="4500562" cy="100013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сложить их модули и поставить перед полученным числом знак -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>
            <a:spLocks/>
          </p:cNvSpPr>
          <p:nvPr/>
        </p:nvSpPr>
        <p:spPr>
          <a:xfrm>
            <a:off x="4572000" y="2285992"/>
            <a:ext cx="4572000" cy="171451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из большего модуля вычесть меньший, поставить перед ответом знак того числа, модуль которого больше</a:t>
            </a:r>
            <a:endParaRPr lang="ru-RU" sz="2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068" name="TextBox 21"/>
          <p:cNvSpPr txBox="1">
            <a:spLocks noChangeArrowheads="1"/>
          </p:cNvSpPr>
          <p:nvPr/>
        </p:nvSpPr>
        <p:spPr bwMode="auto">
          <a:xfrm>
            <a:off x="428596" y="0"/>
            <a:ext cx="6932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Выбери правильные ответы и построй </a:t>
            </a:r>
            <a:r>
              <a:rPr lang="ru-RU" b="1" dirty="0" smtClean="0">
                <a:solidFill>
                  <a:schemeClr val="bg1"/>
                </a:solidFill>
              </a:rPr>
              <a:t>два </a:t>
            </a:r>
            <a:r>
              <a:rPr lang="ru-RU" b="1" dirty="0">
                <a:solidFill>
                  <a:schemeClr val="bg1"/>
                </a:solidFill>
              </a:rPr>
              <a:t>домика герою!</a:t>
            </a:r>
          </a:p>
        </p:txBody>
      </p:sp>
      <p:pic>
        <p:nvPicPr>
          <p:cNvPr id="26" name="Рисунок 25" descr="соник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3636000"/>
            <a:ext cx="2042810" cy="2572427"/>
          </a:xfrm>
          <a:prstGeom prst="rect">
            <a:avLst/>
          </a:prstGeom>
          <a:effectLst>
            <a:glow rad="63500">
              <a:srgbClr val="FFFFFF"/>
            </a:glow>
          </a:effectLst>
        </p:spPr>
      </p:pic>
      <p:pic>
        <p:nvPicPr>
          <p:cNvPr id="2070" name="Рисунок 8" descr="трава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57892"/>
            <a:ext cx="9144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3" y="3347826"/>
            <a:ext cx="1928826" cy="287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79689804-kirpich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5214938"/>
            <a:ext cx="14287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3071810"/>
            <a:ext cx="28098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mstera2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5214950"/>
            <a:ext cx="14287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000372"/>
            <a:ext cx="28098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3" y="3000375"/>
            <a:ext cx="26289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mstera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5214950"/>
            <a:ext cx="14287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20120706110429-kirpich-keramicheskij-rjadovoj-polnotelyj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38" y="4857750"/>
            <a:ext cx="14287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 bwMode="auto">
          <a:xfrm>
            <a:off x="4500562" y="500042"/>
            <a:ext cx="4071947" cy="2643206"/>
          </a:xfrm>
          <a:prstGeom prst="rect">
            <a:avLst/>
          </a:prstGeom>
          <a:solidFill>
            <a:schemeClr val="tx2">
              <a:lumMod val="20000"/>
              <a:lumOff val="80000"/>
              <a:alpha val="77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       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4572001" y="534988"/>
            <a:ext cx="39640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+mj-lt"/>
              </a:rPr>
              <a:t>Чтобы перемножить 2 отрицательных числа, надо</a:t>
            </a:r>
            <a:endParaRPr lang="ru-RU" sz="2400" dirty="0">
              <a:latin typeface="+mj-lt"/>
            </a:endParaRPr>
          </a:p>
        </p:txBody>
      </p:sp>
      <p:sp>
        <p:nvSpPr>
          <p:cNvPr id="16" name="Скругленный прямоугольник 15"/>
          <p:cNvSpPr>
            <a:spLocks/>
          </p:cNvSpPr>
          <p:nvPr/>
        </p:nvSpPr>
        <p:spPr>
          <a:xfrm>
            <a:off x="4429124" y="1357298"/>
            <a:ext cx="4071966" cy="107157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Перемножить модули этих чисел и поставить в ответе знак -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>
            <a:spLocks/>
          </p:cNvSpPr>
          <p:nvPr/>
        </p:nvSpPr>
        <p:spPr>
          <a:xfrm>
            <a:off x="4500562" y="2500306"/>
            <a:ext cx="4071966" cy="64294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Перемножить их модули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068" name="TextBox 21"/>
          <p:cNvSpPr txBox="1">
            <a:spLocks noChangeArrowheads="1"/>
          </p:cNvSpPr>
          <p:nvPr/>
        </p:nvSpPr>
        <p:spPr bwMode="auto">
          <a:xfrm>
            <a:off x="428596" y="0"/>
            <a:ext cx="69477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Выбери правильные ответы и построй </a:t>
            </a:r>
            <a:r>
              <a:rPr lang="ru-RU" b="1" dirty="0" smtClean="0">
                <a:solidFill>
                  <a:schemeClr val="bg1"/>
                </a:solidFill>
              </a:rPr>
              <a:t>два </a:t>
            </a:r>
            <a:r>
              <a:rPr lang="ru-RU" b="1" dirty="0">
                <a:solidFill>
                  <a:schemeClr val="bg1"/>
                </a:solidFill>
              </a:rPr>
              <a:t>домика герою!</a:t>
            </a:r>
          </a:p>
        </p:txBody>
      </p:sp>
      <p:pic>
        <p:nvPicPr>
          <p:cNvPr id="26" name="Рисунок 25" descr="соник.bmp"/>
          <p:cNvPicPr>
            <a:picLocks noChangeAspect="1"/>
          </p:cNvPicPr>
          <p:nvPr/>
        </p:nvPicPr>
        <p:blipFill>
          <a:blip r:embed="rId7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3636000"/>
            <a:ext cx="2042810" cy="2572427"/>
          </a:xfrm>
          <a:prstGeom prst="rect">
            <a:avLst/>
          </a:prstGeom>
          <a:effectLst>
            <a:glow rad="63500">
              <a:srgbClr val="FFFFFF"/>
            </a:glow>
          </a:effectLst>
        </p:spPr>
      </p:pic>
      <p:pic>
        <p:nvPicPr>
          <p:cNvPr id="2070" name="Рисунок 8" descr="трава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57875"/>
            <a:ext cx="9144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 bwMode="auto">
          <a:xfrm>
            <a:off x="357158" y="500042"/>
            <a:ext cx="3929090" cy="2643206"/>
          </a:xfrm>
          <a:prstGeom prst="rect">
            <a:avLst/>
          </a:prstGeom>
          <a:solidFill>
            <a:schemeClr val="tx2">
              <a:lumMod val="20000"/>
              <a:lumOff val="80000"/>
              <a:alpha val="77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       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392083" y="534967"/>
            <a:ext cx="38941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+mj-lt"/>
              </a:rPr>
              <a:t>Чтобы перемножить 2 числа с разными знаками, надо:</a:t>
            </a:r>
            <a:endParaRPr lang="ru-RU" sz="2400" dirty="0">
              <a:latin typeface="+mj-lt"/>
            </a:endParaRPr>
          </a:p>
        </p:txBody>
      </p:sp>
      <p:sp>
        <p:nvSpPr>
          <p:cNvPr id="25" name="Скругленный прямоугольник 24"/>
          <p:cNvSpPr>
            <a:spLocks/>
          </p:cNvSpPr>
          <p:nvPr/>
        </p:nvSpPr>
        <p:spPr>
          <a:xfrm>
            <a:off x="285720" y="1357298"/>
            <a:ext cx="3929089" cy="70645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Перемножить модули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>
            <a:spLocks/>
          </p:cNvSpPr>
          <p:nvPr/>
        </p:nvSpPr>
        <p:spPr>
          <a:xfrm>
            <a:off x="285720" y="2143116"/>
            <a:ext cx="4000528" cy="1143008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Перемножить модули этих чисел и поставить в ответе знак -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1" y="3560613"/>
            <a:ext cx="1785920" cy="265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25" y="3000375"/>
            <a:ext cx="28098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3" y="3332797"/>
            <a:ext cx="2357455" cy="288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79689804-kirpich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5214938"/>
            <a:ext cx="14287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mstera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75" y="5214938"/>
            <a:ext cx="14287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20120706110429-kirpich-keramicheskij-rjadovoj-polnotelyj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38" y="4857750"/>
            <a:ext cx="14287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 bwMode="auto">
          <a:xfrm>
            <a:off x="142875" y="500063"/>
            <a:ext cx="2714625" cy="3071813"/>
          </a:xfrm>
          <a:prstGeom prst="rect">
            <a:avLst/>
          </a:prstGeom>
          <a:solidFill>
            <a:schemeClr val="tx2">
              <a:lumMod val="20000"/>
              <a:lumOff val="80000"/>
              <a:alpha val="77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       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77800" y="534988"/>
            <a:ext cx="264318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latin typeface="+mj-lt"/>
              </a:rPr>
              <a:t>Чтобы разделить отрицательно число на отрицательное, надо </a:t>
            </a:r>
            <a:endParaRPr lang="ru-RU" dirty="0">
              <a:latin typeface="+mj-lt"/>
            </a:endParaRPr>
          </a:p>
        </p:txBody>
      </p:sp>
      <p:sp>
        <p:nvSpPr>
          <p:cNvPr id="12" name="Скругленный прямоугольник 11"/>
          <p:cNvSpPr>
            <a:spLocks/>
          </p:cNvSpPr>
          <p:nvPr/>
        </p:nvSpPr>
        <p:spPr>
          <a:xfrm>
            <a:off x="142844" y="1508125"/>
            <a:ext cx="2786082" cy="777867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Разделить модуль делимого на модуль делителя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>
            <a:spLocks/>
          </p:cNvSpPr>
          <p:nvPr/>
        </p:nvSpPr>
        <p:spPr>
          <a:xfrm>
            <a:off x="214282" y="2357430"/>
            <a:ext cx="2643206" cy="1214446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Разделить модуль делимого на модуль делителя, поставить в ответе знак 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214688" y="500063"/>
            <a:ext cx="2714625" cy="3071813"/>
          </a:xfrm>
          <a:prstGeom prst="rect">
            <a:avLst/>
          </a:prstGeom>
          <a:solidFill>
            <a:schemeClr val="tx2">
              <a:lumMod val="20000"/>
              <a:lumOff val="80000"/>
              <a:alpha val="77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       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3249613" y="534988"/>
            <a:ext cx="26431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latin typeface="+mj-lt"/>
              </a:rPr>
              <a:t>При делении чисел с разными знаками, надо</a:t>
            </a:r>
            <a:endParaRPr lang="ru-RU" dirty="0">
              <a:latin typeface="+mj-lt"/>
            </a:endParaRPr>
          </a:p>
        </p:txBody>
      </p:sp>
      <p:sp>
        <p:nvSpPr>
          <p:cNvPr id="16" name="Скругленный прямоугольник 15"/>
          <p:cNvSpPr>
            <a:spLocks/>
          </p:cNvSpPr>
          <p:nvPr/>
        </p:nvSpPr>
        <p:spPr>
          <a:xfrm>
            <a:off x="3428992" y="1285860"/>
            <a:ext cx="2428892" cy="857255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Разделить модуль делимого на модуль делителя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>
            <a:spLocks/>
          </p:cNvSpPr>
          <p:nvPr/>
        </p:nvSpPr>
        <p:spPr>
          <a:xfrm>
            <a:off x="3357554" y="2357430"/>
            <a:ext cx="2571768" cy="107157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Разделить модуль делимого на модуль делителя, поставить в ответе знак -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6143636" y="500042"/>
            <a:ext cx="2714625" cy="2857520"/>
          </a:xfrm>
          <a:prstGeom prst="rect">
            <a:avLst/>
          </a:prstGeom>
          <a:solidFill>
            <a:schemeClr val="tx2">
              <a:lumMod val="20000"/>
              <a:lumOff val="80000"/>
              <a:alpha val="77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       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6249988" y="534988"/>
            <a:ext cx="264318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latin typeface="+mj-lt"/>
              </a:rPr>
              <a:t>При делении отрицательного числа на нуль получается</a:t>
            </a:r>
            <a:endParaRPr lang="ru-RU" dirty="0">
              <a:latin typeface="+mj-lt"/>
            </a:endParaRPr>
          </a:p>
        </p:txBody>
      </p:sp>
      <p:sp>
        <p:nvSpPr>
          <p:cNvPr id="20" name="Скругленный прямоугольник 19"/>
          <p:cNvSpPr>
            <a:spLocks/>
          </p:cNvSpPr>
          <p:nvPr/>
        </p:nvSpPr>
        <p:spPr>
          <a:xfrm>
            <a:off x="6497638" y="1508125"/>
            <a:ext cx="2003452" cy="634991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Нельзя выполнить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>
            <a:spLocks/>
          </p:cNvSpPr>
          <p:nvPr/>
        </p:nvSpPr>
        <p:spPr>
          <a:xfrm>
            <a:off x="6429388" y="2428868"/>
            <a:ext cx="2143140" cy="785818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68" name="TextBox 21"/>
          <p:cNvSpPr txBox="1">
            <a:spLocks noChangeArrowheads="1"/>
          </p:cNvSpPr>
          <p:nvPr/>
        </p:nvSpPr>
        <p:spPr bwMode="auto">
          <a:xfrm>
            <a:off x="285720" y="142852"/>
            <a:ext cx="6932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Выбери правильные ответы и построй три домика герою!</a:t>
            </a:r>
          </a:p>
        </p:txBody>
      </p:sp>
      <p:pic>
        <p:nvPicPr>
          <p:cNvPr id="26" name="Рисунок 25" descr="соник.bmp"/>
          <p:cNvPicPr>
            <a:picLocks noChangeAspect="1"/>
          </p:cNvPicPr>
          <p:nvPr/>
        </p:nvPicPr>
        <p:blipFill>
          <a:blip r:embed="rId9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3636000"/>
            <a:ext cx="2042810" cy="2572427"/>
          </a:xfrm>
          <a:prstGeom prst="rect">
            <a:avLst/>
          </a:prstGeom>
          <a:effectLst>
            <a:glow rad="63500">
              <a:srgbClr val="FFFFFF"/>
            </a:glow>
          </a:effectLst>
        </p:spPr>
      </p:pic>
      <p:pic>
        <p:nvPicPr>
          <p:cNvPr id="2070" name="Рисунок 8" descr="трава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57875"/>
            <a:ext cx="9144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Гараж</a:t>
            </a:r>
          </a:p>
        </p:txBody>
      </p:sp>
      <p:pic>
        <p:nvPicPr>
          <p:cNvPr id="14340" name="Picture 5" descr="J02335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786322"/>
            <a:ext cx="25209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J02334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071810"/>
            <a:ext cx="2106613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J02334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500042"/>
            <a:ext cx="20161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8" descr="Паркет"/>
          <p:cNvSpPr>
            <a:spLocks noChangeArrowheads="1"/>
          </p:cNvSpPr>
          <p:nvPr/>
        </p:nvSpPr>
        <p:spPr bwMode="auto">
          <a:xfrm>
            <a:off x="611188" y="4149725"/>
            <a:ext cx="2303462" cy="2889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Rectangle 9" descr="Плитка"/>
          <p:cNvSpPr>
            <a:spLocks noChangeArrowheads="1"/>
          </p:cNvSpPr>
          <p:nvPr/>
        </p:nvSpPr>
        <p:spPr bwMode="auto">
          <a:xfrm>
            <a:off x="6588125" y="4149725"/>
            <a:ext cx="1944688" cy="18716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Rectangle 10" descr="Полоска"/>
          <p:cNvSpPr>
            <a:spLocks noChangeArrowheads="1"/>
          </p:cNvSpPr>
          <p:nvPr/>
        </p:nvSpPr>
        <p:spPr bwMode="auto">
          <a:xfrm>
            <a:off x="611188" y="4508500"/>
            <a:ext cx="2303462" cy="16573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AutoShape 11" descr="Клетка"/>
          <p:cNvSpPr>
            <a:spLocks noChangeArrowheads="1"/>
          </p:cNvSpPr>
          <p:nvPr/>
        </p:nvSpPr>
        <p:spPr bwMode="auto">
          <a:xfrm>
            <a:off x="6372225" y="3284538"/>
            <a:ext cx="2303463" cy="792162"/>
          </a:xfrm>
          <a:prstGeom prst="triangle">
            <a:avLst>
              <a:gd name="adj" fmla="val 50000"/>
            </a:avLst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Rectangle 12"/>
          <p:cNvSpPr>
            <a:spLocks noChangeArrowheads="1"/>
          </p:cNvSpPr>
          <p:nvPr/>
        </p:nvSpPr>
        <p:spPr bwMode="auto">
          <a:xfrm>
            <a:off x="971550" y="4868863"/>
            <a:ext cx="792163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8" name="Rectangle 13"/>
          <p:cNvSpPr>
            <a:spLocks noChangeArrowheads="1"/>
          </p:cNvSpPr>
          <p:nvPr/>
        </p:nvSpPr>
        <p:spPr bwMode="auto">
          <a:xfrm>
            <a:off x="1763713" y="4868863"/>
            <a:ext cx="792162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9" name="Rectangle 14"/>
          <p:cNvSpPr>
            <a:spLocks noChangeArrowheads="1"/>
          </p:cNvSpPr>
          <p:nvPr/>
        </p:nvSpPr>
        <p:spPr bwMode="auto">
          <a:xfrm>
            <a:off x="6804025" y="4941888"/>
            <a:ext cx="7921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0" name="Rectangle 15"/>
          <p:cNvSpPr>
            <a:spLocks noChangeArrowheads="1"/>
          </p:cNvSpPr>
          <p:nvPr/>
        </p:nvSpPr>
        <p:spPr bwMode="auto">
          <a:xfrm>
            <a:off x="7596188" y="4941888"/>
            <a:ext cx="792162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Text Box 16"/>
          <p:cNvSpPr txBox="1">
            <a:spLocks noChangeArrowheads="1"/>
          </p:cNvSpPr>
          <p:nvPr/>
        </p:nvSpPr>
        <p:spPr bwMode="auto">
          <a:xfrm>
            <a:off x="1357290" y="4786322"/>
            <a:ext cx="9366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b="1" dirty="0" smtClean="0"/>
              <a:t>+</a:t>
            </a:r>
            <a:endParaRPr lang="ru-RU" sz="9600" b="1" dirty="0"/>
          </a:p>
        </p:txBody>
      </p:sp>
      <p:sp>
        <p:nvSpPr>
          <p:cNvPr id="14352" name="Text Box 17"/>
          <p:cNvSpPr txBox="1">
            <a:spLocks noChangeArrowheads="1"/>
          </p:cNvSpPr>
          <p:nvPr/>
        </p:nvSpPr>
        <p:spPr bwMode="auto">
          <a:xfrm>
            <a:off x="7286644" y="4643446"/>
            <a:ext cx="7921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b="1" dirty="0" smtClean="0"/>
              <a:t>-</a:t>
            </a:r>
            <a:endParaRPr lang="ru-RU" sz="9600" b="1" dirty="0"/>
          </a:p>
        </p:txBody>
      </p:sp>
      <p:pic>
        <p:nvPicPr>
          <p:cNvPr id="14353" name="Picture 18" descr="J023347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702" y="571480"/>
            <a:ext cx="20923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19" descr="J023346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596" y="2071678"/>
            <a:ext cx="19335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5" name="Text Box 21"/>
          <p:cNvSpPr txBox="1">
            <a:spLocks noChangeArrowheads="1"/>
          </p:cNvSpPr>
          <p:nvPr/>
        </p:nvSpPr>
        <p:spPr bwMode="auto">
          <a:xfrm>
            <a:off x="357158" y="3357562"/>
            <a:ext cx="2071702" cy="523220"/>
          </a:xfrm>
          <a:prstGeom prst="rect">
            <a:avLst/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/>
              <a:t>-5346:(-24)</a:t>
            </a:r>
            <a:endParaRPr lang="ru-RU" sz="2800" b="1" dirty="0"/>
          </a:p>
        </p:txBody>
      </p:sp>
      <p:sp>
        <p:nvSpPr>
          <p:cNvPr id="14356" name="Rectangle 22"/>
          <p:cNvSpPr>
            <a:spLocks noChangeArrowheads="1"/>
          </p:cNvSpPr>
          <p:nvPr/>
        </p:nvSpPr>
        <p:spPr bwMode="auto">
          <a:xfrm>
            <a:off x="6643702" y="1571612"/>
            <a:ext cx="2071702" cy="52322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-654+1010 </a:t>
            </a:r>
            <a:endParaRPr lang="ru-RU" sz="2800" b="1" dirty="0"/>
          </a:p>
        </p:txBody>
      </p:sp>
      <p:sp>
        <p:nvSpPr>
          <p:cNvPr id="14357" name="Text Box 23"/>
          <p:cNvSpPr txBox="1">
            <a:spLocks noChangeArrowheads="1"/>
          </p:cNvSpPr>
          <p:nvPr/>
        </p:nvSpPr>
        <p:spPr bwMode="auto">
          <a:xfrm>
            <a:off x="4284663" y="2060575"/>
            <a:ext cx="863600" cy="3968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3+8</a:t>
            </a:r>
          </a:p>
        </p:txBody>
      </p:sp>
      <p:sp>
        <p:nvSpPr>
          <p:cNvPr id="14358" name="Text Box 24"/>
          <p:cNvSpPr txBox="1">
            <a:spLocks noChangeArrowheads="1"/>
          </p:cNvSpPr>
          <p:nvPr/>
        </p:nvSpPr>
        <p:spPr bwMode="auto">
          <a:xfrm>
            <a:off x="3857620" y="6334780"/>
            <a:ext cx="2357454" cy="52322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–(-1000-100) </a:t>
            </a:r>
            <a:endParaRPr lang="ru-RU" sz="2800" b="1" dirty="0"/>
          </a:p>
        </p:txBody>
      </p:sp>
      <p:sp>
        <p:nvSpPr>
          <p:cNvPr id="14359" name="Text Box 25"/>
          <p:cNvSpPr txBox="1">
            <a:spLocks noChangeArrowheads="1"/>
          </p:cNvSpPr>
          <p:nvPr/>
        </p:nvSpPr>
        <p:spPr bwMode="auto">
          <a:xfrm>
            <a:off x="3714744" y="4143380"/>
            <a:ext cx="2143140" cy="52322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/>
              <a:t>-654-1010 </a:t>
            </a:r>
            <a:endParaRPr lang="ru-RU" sz="2800" b="1" dirty="0"/>
          </a:p>
        </p:txBody>
      </p:sp>
      <p:sp>
        <p:nvSpPr>
          <p:cNvPr id="14360" name="Text Box 26"/>
          <p:cNvSpPr txBox="1">
            <a:spLocks noChangeArrowheads="1"/>
          </p:cNvSpPr>
          <p:nvPr/>
        </p:nvSpPr>
        <p:spPr bwMode="auto">
          <a:xfrm>
            <a:off x="714348" y="1571612"/>
            <a:ext cx="1579567" cy="52322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/>
              <a:t>-100+64 </a:t>
            </a:r>
            <a:endParaRPr lang="ru-RU" sz="2800" b="1" dirty="0"/>
          </a:p>
        </p:txBody>
      </p:sp>
      <p:pic>
        <p:nvPicPr>
          <p:cNvPr id="14366" name="Picture 32" descr="J023348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28926" y="1285860"/>
            <a:ext cx="27432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7" name="Rectangle 33"/>
          <p:cNvSpPr>
            <a:spLocks noChangeArrowheads="1"/>
          </p:cNvSpPr>
          <p:nvPr/>
        </p:nvSpPr>
        <p:spPr bwMode="auto">
          <a:xfrm>
            <a:off x="3786182" y="2571744"/>
            <a:ext cx="1928826" cy="35719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dirty="0" smtClean="0"/>
              <a:t>-5346*24 </a:t>
            </a:r>
            <a:endParaRPr lang="ru-RU" sz="2800" b="1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2000232" y="1285860"/>
            <a:ext cx="5786478" cy="4143404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H="1">
            <a:off x="4393405" y="2178835"/>
            <a:ext cx="3786214" cy="3000396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4786314" y="3643314"/>
            <a:ext cx="3000396" cy="178595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0800000" flipV="1">
            <a:off x="1857356" y="1285860"/>
            <a:ext cx="5857916" cy="428628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16200000" flipH="1">
            <a:off x="392877" y="4036223"/>
            <a:ext cx="2571768" cy="500066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0800000">
            <a:off x="1928794" y="5500702"/>
            <a:ext cx="2071704" cy="857258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Знаю. Понимаю. Могу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357694"/>
            <a:ext cx="8229600" cy="2214578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Сложение отрицательных чисел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Сложение чисел с противоположными знаками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Вычитание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Умножение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Деление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Свойства рациональных чисел</a:t>
            </a:r>
            <a:endParaRPr lang="ru-RU" sz="2000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 l="13051" t="26562" r="26838" b="24609"/>
          <a:stretch>
            <a:fillRect/>
          </a:stretch>
        </p:blipFill>
        <p:spPr bwMode="auto">
          <a:xfrm>
            <a:off x="500034" y="857232"/>
            <a:ext cx="7715304" cy="353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11"/>
          <p:cNvGrpSpPr/>
          <p:nvPr/>
        </p:nvGrpSpPr>
        <p:grpSpPr>
          <a:xfrm>
            <a:off x="1142976" y="1785926"/>
            <a:ext cx="571504" cy="2571768"/>
            <a:chOff x="1142976" y="1785926"/>
            <a:chExt cx="571504" cy="257176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42976" y="1785926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42976" y="2214554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142976" y="2643182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142976" y="3071810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142976" y="3500438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142976" y="3929066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12"/>
          <p:cNvGrpSpPr/>
          <p:nvPr/>
        </p:nvGrpSpPr>
        <p:grpSpPr>
          <a:xfrm>
            <a:off x="3643306" y="1785926"/>
            <a:ext cx="785818" cy="2571768"/>
            <a:chOff x="1142976" y="1785926"/>
            <a:chExt cx="571504" cy="257176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142976" y="1785926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142976" y="2214554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142976" y="2643182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142976" y="3071810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142976" y="3500438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42976" y="3929066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" name="Группа 19"/>
          <p:cNvGrpSpPr/>
          <p:nvPr/>
        </p:nvGrpSpPr>
        <p:grpSpPr>
          <a:xfrm>
            <a:off x="6500826" y="1785926"/>
            <a:ext cx="571504" cy="2571768"/>
            <a:chOff x="1142976" y="1785926"/>
            <a:chExt cx="571504" cy="2571768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142976" y="1785926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142976" y="2214554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142976" y="2643182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142976" y="3071810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142976" y="3500438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142976" y="3929066"/>
              <a:ext cx="571504" cy="42862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7" name="Группа 11"/>
          <p:cNvGrpSpPr/>
          <p:nvPr/>
        </p:nvGrpSpPr>
        <p:grpSpPr>
          <a:xfrm>
            <a:off x="1714480" y="1785926"/>
            <a:ext cx="571504" cy="2571768"/>
            <a:chOff x="1142976" y="1785926"/>
            <a:chExt cx="571504" cy="2571768"/>
          </a:xfrm>
          <a:solidFill>
            <a:srgbClr val="00B050"/>
          </a:solidFill>
        </p:grpSpPr>
        <p:sp>
          <p:nvSpPr>
            <p:cNvPr id="28" name="Прямоугольник 27"/>
            <p:cNvSpPr/>
            <p:nvPr/>
          </p:nvSpPr>
          <p:spPr>
            <a:xfrm>
              <a:off x="1142976" y="1785926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142976" y="2214554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142976" y="2643182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142976" y="3071810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42976" y="3500438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142976" y="3929066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4" name="Группа 12"/>
          <p:cNvGrpSpPr/>
          <p:nvPr/>
        </p:nvGrpSpPr>
        <p:grpSpPr>
          <a:xfrm>
            <a:off x="4429124" y="1785926"/>
            <a:ext cx="785818" cy="2571768"/>
            <a:chOff x="1142976" y="1785926"/>
            <a:chExt cx="571504" cy="2571768"/>
          </a:xfrm>
          <a:solidFill>
            <a:srgbClr val="00B050"/>
          </a:solidFill>
        </p:grpSpPr>
        <p:sp>
          <p:nvSpPr>
            <p:cNvPr id="35" name="Прямоугольник 34"/>
            <p:cNvSpPr/>
            <p:nvPr/>
          </p:nvSpPr>
          <p:spPr>
            <a:xfrm>
              <a:off x="1142976" y="1785926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142976" y="2214554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142976" y="2643182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142976" y="3071810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1142976" y="3500438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142976" y="3929066"/>
              <a:ext cx="571504" cy="4286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Исторические сведения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786322"/>
            <a:ext cx="2214578" cy="714380"/>
          </a:xfrm>
        </p:spPr>
        <p:txBody>
          <a:bodyPr/>
          <a:lstStyle/>
          <a:p>
            <a:r>
              <a:rPr lang="ru-RU" b="1" i="1" dirty="0" smtClean="0"/>
              <a:t>Архимед</a:t>
            </a:r>
            <a:endParaRPr lang="ru-RU" b="1" i="1" dirty="0"/>
          </a:p>
        </p:txBody>
      </p:sp>
      <p:pic>
        <p:nvPicPr>
          <p:cNvPr id="18434" name="Picture 2" descr="http://upload.wikimedia.org/wikipedia/commons/thumb/b/bf/Archimedes_%28Graphik%29.gif/220px-Archimedes_%28Graphik%2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2799675" cy="3143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8436" name="Picture 4" descr="Simon-stevin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6172" y="1285859"/>
            <a:ext cx="2312944" cy="30718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3286116" y="4643446"/>
            <a:ext cx="221457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3200" b="1" i="1" dirty="0" err="1" smtClean="0">
                <a:latin typeface="+mn-lt"/>
              </a:rPr>
              <a:t>Симон</a:t>
            </a:r>
            <a:r>
              <a:rPr lang="ru-RU" sz="3200" b="1" i="1" dirty="0" smtClean="0">
                <a:latin typeface="+mn-lt"/>
              </a:rPr>
              <a:t> </a:t>
            </a:r>
            <a:r>
              <a:rPr lang="ru-RU" sz="3200" b="1" i="1" dirty="0" err="1" smtClean="0">
                <a:latin typeface="+mn-lt"/>
              </a:rPr>
              <a:t>Стевин</a:t>
            </a:r>
            <a:endParaRPr lang="ru-RU" sz="3200" b="1" i="1" dirty="0" smtClean="0">
              <a:latin typeface="+mn-lt"/>
            </a:endParaRPr>
          </a:p>
        </p:txBody>
      </p:sp>
      <p:pic>
        <p:nvPicPr>
          <p:cNvPr id="18438" name="Picture 6" descr="Diophant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929322" y="1357298"/>
            <a:ext cx="2540614" cy="3071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5500694" y="4714884"/>
            <a:ext cx="364330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3200" b="1" i="1" dirty="0" smtClean="0">
                <a:latin typeface="+mn-lt"/>
              </a:rPr>
              <a:t>Диофант Александрийский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881</Words>
  <Application>Microsoft Office PowerPoint</Application>
  <PresentationFormat>Экран (4:3)</PresentationFormat>
  <Paragraphs>200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Действия с рациональными числами</vt:lpstr>
      <vt:lpstr>Эпиграф</vt:lpstr>
      <vt:lpstr>Знаю. Понимаю. Могу</vt:lpstr>
      <vt:lpstr>Слайд 4</vt:lpstr>
      <vt:lpstr>Слайд 5</vt:lpstr>
      <vt:lpstr>Слайд 6</vt:lpstr>
      <vt:lpstr>Гараж</vt:lpstr>
      <vt:lpstr>Знаю. Понимаю. Могу</vt:lpstr>
      <vt:lpstr>Исторические сведения</vt:lpstr>
      <vt:lpstr>Математический диктант</vt:lpstr>
      <vt:lpstr>Знаю. Понимаю. Могу</vt:lpstr>
      <vt:lpstr>Тренировка</vt:lpstr>
      <vt:lpstr>Тренировка</vt:lpstr>
      <vt:lpstr>Решение</vt:lpstr>
      <vt:lpstr>Решение</vt:lpstr>
      <vt:lpstr>Решение</vt:lpstr>
      <vt:lpstr>Решение</vt:lpstr>
      <vt:lpstr>Самостоятельная работа</vt:lpstr>
      <vt:lpstr>Ответы</vt:lpstr>
      <vt:lpstr>Знаю. Понимаю. Могу</vt:lpstr>
      <vt:lpstr>Домашнее задание</vt:lpstr>
      <vt:lpstr>Чемодан, мясорубка, корзина</vt:lpstr>
      <vt:lpstr>Спасибо за внимание!</vt:lpstr>
    </vt:vector>
  </TitlesOfParts>
  <Company>МОУ СОШ№4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25_1</dc:creator>
  <cp:lastModifiedBy>KOMP</cp:lastModifiedBy>
  <cp:revision>106</cp:revision>
  <dcterms:created xsi:type="dcterms:W3CDTF">2012-09-11T01:07:51Z</dcterms:created>
  <dcterms:modified xsi:type="dcterms:W3CDTF">2014-04-16T21:39:23Z</dcterms:modified>
</cp:coreProperties>
</file>