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2" r:id="rId15"/>
    <p:sldId id="269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CCDF8-495A-41E3-B0E0-E7C0C95505F1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F5BB3-3D5B-4B7A-884A-4A8ACE099A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8744031"/>
      </p:ext>
    </p:extLst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Безымянный4.png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5233331"/>
            <a:ext cx="1152991" cy="1624669"/>
          </a:xfrm>
          <a:prstGeom prst="rect">
            <a:avLst/>
          </a:prstGeom>
        </p:spPr>
      </p:pic>
      <p:pic>
        <p:nvPicPr>
          <p:cNvPr id="12" name="Рисунок 11" descr="8cd627d3af7a.jpg"/>
          <p:cNvPicPr>
            <a:picLocks noChangeAspect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31832" y="5413053"/>
            <a:ext cx="1312168" cy="1444947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7C5BC-4F00-4970-A503-73C85D13FC8C}" type="datetimeFigureOut">
              <a:rPr lang="ru-RU" smtClean="0"/>
              <a:pPr/>
              <a:t>01.04.2015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419F1-26FA-4A22-97B6-3F6DB42A53A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5ebc5b5c72d7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4211517" cy="864863"/>
          </a:xfrm>
          <a:prstGeom prst="rect">
            <a:avLst/>
          </a:prstGeom>
        </p:spPr>
      </p:pic>
      <p:pic>
        <p:nvPicPr>
          <p:cNvPr id="9" name="Рисунок 8" descr="5ebc5b5c72d7.png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4139952" y="0"/>
            <a:ext cx="4211517" cy="864863"/>
          </a:xfrm>
          <a:prstGeom prst="rect">
            <a:avLst/>
          </a:prstGeom>
        </p:spPr>
      </p:pic>
      <p:pic>
        <p:nvPicPr>
          <p:cNvPr id="10" name="Рисунок 9" descr="5ebc5b5c72d7.png"/>
          <p:cNvPicPr>
            <a:picLocks noChangeAspect="1"/>
          </p:cNvPicPr>
          <p:nvPr userDrawn="1"/>
        </p:nvPicPr>
        <p:blipFill>
          <a:blip r:embed="rId7" cstate="print"/>
          <a:srcRect r="80349"/>
          <a:stretch>
            <a:fillRect/>
          </a:stretch>
        </p:blipFill>
        <p:spPr>
          <a:xfrm>
            <a:off x="8316416" y="0"/>
            <a:ext cx="827584" cy="86486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908720"/>
            <a:ext cx="7846640" cy="2691731"/>
          </a:xfrm>
        </p:spPr>
        <p:txBody>
          <a:bodyPr>
            <a:normAutofit/>
          </a:bodyPr>
          <a:lstStyle/>
          <a:p>
            <a:r>
              <a:rPr lang="ru-RU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36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ШКОЛЬНАЯ </a:t>
            </a:r>
            <a:r>
              <a:rPr lang="ru-RU" sz="36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НАУЧНО-ПРАКТИЧЕСКАЯ </a:t>
            </a:r>
            <a:r>
              <a:rPr lang="ru-RU" sz="36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КОНФЕРЕНЦИ</a:t>
            </a:r>
            <a:r>
              <a:rPr lang="ru-RU" sz="36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Я</a:t>
            </a:r>
            <a:r>
              <a:rPr lang="ru-RU" sz="36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36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«ПАРУСА В НАУКУ»  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                                                                               </a:t>
            </a:r>
            <a:r>
              <a:rPr lang="ru-RU" b="1" i="1" dirty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/>
            </a:r>
            <a:br>
              <a:rPr lang="ru-RU" b="1" i="1" dirty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4509120"/>
            <a:ext cx="6984776" cy="2016224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>
                <a:solidFill>
                  <a:schemeClr val="tx1"/>
                </a:solidFill>
              </a:rPr>
              <a:t>Подготовили </a:t>
            </a:r>
            <a:r>
              <a:rPr lang="ru-RU" dirty="0">
                <a:solidFill>
                  <a:schemeClr val="tx1"/>
                </a:solidFill>
              </a:rPr>
              <a:t>учащиеся </a:t>
            </a:r>
            <a:r>
              <a:rPr lang="ru-RU" dirty="0" smtClean="0">
                <a:solidFill>
                  <a:schemeClr val="tx1"/>
                </a:solidFill>
              </a:rPr>
              <a:t>3-х </a:t>
            </a:r>
            <a:r>
              <a:rPr lang="ru-RU" dirty="0">
                <a:solidFill>
                  <a:schemeClr val="tx1"/>
                </a:solidFill>
              </a:rPr>
              <a:t>классов 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секции НОУ </a:t>
            </a:r>
            <a:r>
              <a:rPr lang="ru-RU" dirty="0">
                <a:solidFill>
                  <a:schemeClr val="tx1"/>
                </a:solidFill>
              </a:rPr>
              <a:t>« Юный исследователь».</a:t>
            </a:r>
          </a:p>
          <a:p>
            <a:r>
              <a:rPr lang="ru-RU" dirty="0">
                <a:solidFill>
                  <a:schemeClr val="tx1"/>
                </a:solidFill>
              </a:rPr>
              <a:t>Руководитель: </a:t>
            </a:r>
            <a:r>
              <a:rPr lang="ru-RU" dirty="0" err="1">
                <a:solidFill>
                  <a:schemeClr val="tx1"/>
                </a:solidFill>
              </a:rPr>
              <a:t>Кайгородова</a:t>
            </a:r>
            <a:r>
              <a:rPr lang="ru-RU" dirty="0">
                <a:solidFill>
                  <a:schemeClr val="tx1"/>
                </a:solidFill>
              </a:rPr>
              <a:t> Елена Фёдоровна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276872"/>
            <a:ext cx="813690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Лаборатория </a:t>
            </a:r>
            <a:endParaRPr lang="ru-RU" sz="5400" b="1" i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54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юного физика</a:t>
            </a:r>
            <a:r>
              <a:rPr lang="ru-RU" sz="5400" b="1" i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br>
              <a:rPr lang="ru-RU" sz="5400" b="1" i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5400" b="1" i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 Вкусная</a:t>
            </a:r>
            <a:r>
              <a:rPr lang="ru-RU" sz="5400" b="1" i="1" cap="none" spc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 </a:t>
            </a:r>
            <a:r>
              <a:rPr lang="ru-RU" sz="5400" b="1" i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батарейка.</a:t>
            </a:r>
            <a:endParaRPr lang="ru-RU" sz="5400" b="1" i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300578"/>
              </p:ext>
            </p:extLst>
          </p:nvPr>
        </p:nvGraphicFramePr>
        <p:xfrm>
          <a:off x="827584" y="1484784"/>
          <a:ext cx="7560841" cy="388843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145628"/>
                <a:gridCol w="1124300"/>
                <a:gridCol w="1124300"/>
                <a:gridCol w="1124300"/>
                <a:gridCol w="1045843"/>
                <a:gridCol w="1045843"/>
                <a:gridCol w="950627"/>
              </a:tblGrid>
              <a:tr h="573368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Объект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Результат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74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коли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effectLst/>
                        </a:rPr>
                        <a:t>чество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свече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effectLst/>
                        </a:rPr>
                        <a:t>ние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коли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effectLst/>
                        </a:rPr>
                        <a:t>чество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свече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effectLst/>
                        </a:rPr>
                        <a:t>ние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коли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effectLst/>
                        </a:rPr>
                        <a:t>чество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свечение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33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Лук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   –    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3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   –    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4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+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974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Картофель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   –    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   –    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+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33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Яблоко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   –    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   –    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+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33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Лимон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2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   –    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3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   +   </a:t>
                      </a:r>
                      <a:endParaRPr lang="ru-RU" sz="20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4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+</a:t>
                      </a:r>
                      <a:endParaRPr lang="ru-RU" sz="20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45485" y="935456"/>
            <a:ext cx="8784975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Таблица 2  Обнаружение электрического тока в цепи.                                   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69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5363325"/>
              </p:ext>
            </p:extLst>
          </p:nvPr>
        </p:nvGraphicFramePr>
        <p:xfrm>
          <a:off x="1259632" y="2636911"/>
          <a:ext cx="6696744" cy="316835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697011"/>
                <a:gridCol w="1498339"/>
                <a:gridCol w="1498339"/>
                <a:gridCol w="1003055"/>
              </a:tblGrid>
              <a:tr h="459913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Объект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Результат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87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количество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Наличие тока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Свечение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99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Лук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+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_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99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Картофель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+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_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99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Яблоко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+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_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99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Лимон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1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+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_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79512" y="922257"/>
            <a:ext cx="885698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Опыт3.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Проверим, достаточно ли этого тока, для того, чтобы светодиод начал светиться. Результаты работы свели в таблицу.   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Таблица 3.Обнаружение электрического тока в 1 объекте.             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21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980728"/>
            <a:ext cx="813690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Вторая гипотеза также подтвердилась!</a:t>
            </a:r>
            <a:endParaRPr lang="ru-RU" sz="2400" dirty="0"/>
          </a:p>
          <a:p>
            <a:pPr algn="ctr"/>
            <a:r>
              <a:rPr lang="ru-RU" sz="2400" b="1" dirty="0" smtClean="0"/>
              <a:t>Вывод</a:t>
            </a:r>
            <a:r>
              <a:rPr lang="ru-RU" sz="2400" b="1" dirty="0"/>
              <a:t>:</a:t>
            </a:r>
            <a:endParaRPr lang="ru-RU" sz="2400" dirty="0"/>
          </a:p>
          <a:p>
            <a:r>
              <a:rPr lang="ru-RU" sz="2400" b="1" dirty="0"/>
              <a:t>Фрукты и овощи действительно могут служить источником электрической энергии и из них возможно изготовить «природную батарейку».</a:t>
            </a:r>
            <a:endParaRPr lang="ru-RU" sz="2400" dirty="0"/>
          </a:p>
        </p:txBody>
      </p:sp>
      <p:pic>
        <p:nvPicPr>
          <p:cNvPr id="3074" name="Picture 2" descr="C:\Users\Евгений\Desktop\фото дети овощная батарейка\IMG_509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636912"/>
            <a:ext cx="3662160" cy="409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Евгений\Desktop\фото дети овощная батарейка\IMG_51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068960"/>
            <a:ext cx="3960000" cy="3658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18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1052736"/>
            <a:ext cx="46952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Практическое применение</a:t>
            </a:r>
            <a:r>
              <a:rPr lang="ru-RU" b="1" dirty="0"/>
              <a:t>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514400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sz="2400" dirty="0"/>
              <a:t>Совместно с ребятами этого отряда я подготовила военную панораму « Полевой госпиталь». И при помощи моей </a:t>
            </a:r>
            <a:r>
              <a:rPr lang="ru-RU" sz="2400" dirty="0" err="1"/>
              <a:t>фруктово</a:t>
            </a:r>
            <a:r>
              <a:rPr lang="ru-RU" sz="2400" dirty="0"/>
              <a:t> – овощной батарейки зажгли лампочку в палатке для раненых.</a:t>
            </a:r>
          </a:p>
        </p:txBody>
      </p:sp>
      <p:pic>
        <p:nvPicPr>
          <p:cNvPr id="4098" name="Picture 2" descr="C:\Users\Евгений\Desktop\фото дети овощная батарейка\IMG_51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8" y="2714727"/>
            <a:ext cx="3528392" cy="244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Евгений\Desktop\фото дети овощная батарейка\IMG_51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714730"/>
            <a:ext cx="3728029" cy="313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867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Евгений\Desktop\фото дети овощная батарейка\IMG_51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7105889" cy="4606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40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836712"/>
            <a:ext cx="8640960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Заключение</a:t>
            </a:r>
            <a:endParaRPr lang="ru-RU" sz="2400" dirty="0"/>
          </a:p>
          <a:p>
            <a:pPr algn="just"/>
            <a:r>
              <a:rPr lang="ru-RU" sz="2400" dirty="0"/>
              <a:t>Моя гипотеза о замене дорогих батареек фруктовыми и овощными батарейками подтвердилась частично, фрукты и овощи могут служить источниками тока, но экономически не выгодны.</a:t>
            </a:r>
          </a:p>
          <a:p>
            <a:pPr algn="just"/>
            <a:r>
              <a:rPr lang="ru-RU" sz="2400" dirty="0"/>
              <a:t>Проведенные эксперименты, позволят сделать выводы:</a:t>
            </a:r>
          </a:p>
          <a:p>
            <a:pPr lvl="0" algn="just"/>
            <a:r>
              <a:rPr lang="ru-RU" sz="2400" dirty="0" smtClean="0"/>
              <a:t>- используя </a:t>
            </a:r>
            <a:r>
              <a:rPr lang="ru-RU" sz="2400" dirty="0"/>
              <a:t>фрукты и овощи можно создать батарейку, однако не любой фрукт или овощ для этого подходит;</a:t>
            </a:r>
          </a:p>
          <a:p>
            <a:pPr lvl="0" algn="just"/>
            <a:r>
              <a:rPr lang="ru-RU" sz="2400" dirty="0" smtClean="0"/>
              <a:t>- из </a:t>
            </a:r>
            <a:r>
              <a:rPr lang="ru-RU" sz="2400" dirty="0"/>
              <a:t>использованных фруктов и овощей лучшими источниками электрического тока являются лимон, картофель (светодиод горит дольше);</a:t>
            </a:r>
          </a:p>
          <a:p>
            <a:pPr lvl="0" algn="just"/>
            <a:r>
              <a:rPr lang="ru-RU" sz="2400" dirty="0" smtClean="0"/>
              <a:t>-полученный </a:t>
            </a:r>
            <a:r>
              <a:rPr lang="ru-RU" sz="2400" dirty="0"/>
              <a:t>источник тока можно использовать для приборов с </a:t>
            </a:r>
            <a:r>
              <a:rPr lang="ru-RU" sz="2400" dirty="0" smtClean="0"/>
              <a:t>   </a:t>
            </a:r>
          </a:p>
          <a:p>
            <a:pPr lvl="0" algn="just"/>
            <a:r>
              <a:rPr lang="ru-RU" sz="2400" dirty="0"/>
              <a:t> </a:t>
            </a:r>
            <a:r>
              <a:rPr lang="ru-RU" sz="2400" dirty="0" smtClean="0"/>
              <a:t>         низким </a:t>
            </a:r>
            <a:r>
              <a:rPr lang="ru-RU" sz="2400" dirty="0"/>
              <a:t>потреблением </a:t>
            </a:r>
            <a:r>
              <a:rPr lang="ru-RU" sz="2400" dirty="0" smtClean="0"/>
              <a:t>энергии.</a:t>
            </a:r>
            <a:endParaRPr lang="ru-RU" sz="2400" dirty="0"/>
          </a:p>
          <a:p>
            <a:pPr algn="just"/>
            <a:r>
              <a:rPr lang="ru-RU" sz="2400" dirty="0"/>
              <a:t> 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21392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908720"/>
            <a:ext cx="792088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</a:t>
            </a:r>
            <a:endParaRPr lang="en-US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за </a:t>
            </a:r>
            <a:endParaRPr lang="en-US" sz="54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Внимание!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2770" name="Picture 2" descr="L:\женя\ДЛЯ ЖЕНИ\шары\backgrounds_10002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457699"/>
            <a:ext cx="1643074" cy="1971689"/>
          </a:xfrm>
          <a:prstGeom prst="rect">
            <a:avLst/>
          </a:prstGeom>
          <a:noFill/>
        </p:spPr>
      </p:pic>
      <p:pic>
        <p:nvPicPr>
          <p:cNvPr id="32771" name="Picture 3" descr="L:\женя\ДЛЯ ЖЕНИ\шары\backgrounds_10002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7" y="4286256"/>
            <a:ext cx="1905007" cy="2286008"/>
          </a:xfrm>
          <a:prstGeom prst="rect">
            <a:avLst/>
          </a:prstGeom>
          <a:noFill/>
        </p:spPr>
      </p:pic>
      <p:pic>
        <p:nvPicPr>
          <p:cNvPr id="32772" name="Picture 4" descr="L:\женя\ДЛЯ ЖЕНИ\шары\backgrounds_10002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3771894"/>
            <a:ext cx="2214578" cy="2657494"/>
          </a:xfrm>
          <a:prstGeom prst="rect">
            <a:avLst/>
          </a:prstGeom>
          <a:noFill/>
        </p:spPr>
      </p:pic>
      <p:pic>
        <p:nvPicPr>
          <p:cNvPr id="32773" name="Picture 5" descr="L:\женя\ДЛЯ ЖЕНИ\шары\backgrounds_10002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74474" y="4143380"/>
            <a:ext cx="1964538" cy="2357446"/>
          </a:xfrm>
          <a:prstGeom prst="rect">
            <a:avLst/>
          </a:prstGeom>
          <a:noFill/>
        </p:spPr>
      </p:pic>
      <p:pic>
        <p:nvPicPr>
          <p:cNvPr id="32774" name="Picture 6" descr="L:\женя\ДЛЯ ЖЕНИ\шары\backgrounds_10002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3829083"/>
            <a:ext cx="2285984" cy="27431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502785"/>
      </p:ext>
    </p:extLst>
  </p:cSld>
  <p:clrMapOvr>
    <a:masterClrMapping/>
  </p:clrMapOvr>
  <p:transition>
    <p:newsflash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96752"/>
            <a:ext cx="849694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 </a:t>
            </a:r>
            <a:r>
              <a:rPr lang="ru-RU" sz="2400" b="1" i="1" dirty="0"/>
              <a:t>Оказывается,</a:t>
            </a:r>
            <a:r>
              <a:rPr lang="ru-RU" sz="2400" dirty="0"/>
              <a:t> если в любой фрукт или овощ воткнуть два электрода различных металлов, то за счет химических реакций, происходящих между соком и металлами, на электродах появится напряжение. </a:t>
            </a:r>
            <a:endParaRPr lang="ru-RU" sz="2400" dirty="0" smtClean="0"/>
          </a:p>
          <a:p>
            <a:r>
              <a:rPr lang="ru-RU" sz="2400" b="1" i="1" dirty="0" smtClean="0"/>
              <a:t>Александр Вольт </a:t>
            </a:r>
            <a:r>
              <a:rPr lang="ru-RU" sz="2400" b="1" i="1" dirty="0"/>
              <a:t>в 1800 году </a:t>
            </a:r>
            <a:r>
              <a:rPr lang="ru-RU" sz="2400" b="1" i="1" dirty="0" smtClean="0"/>
              <a:t> </a:t>
            </a:r>
            <a:r>
              <a:rPr lang="ru-RU" sz="2400" dirty="0"/>
              <a:t>изобрел первую фруктовую батарейку</a:t>
            </a:r>
            <a:r>
              <a:rPr lang="ru-RU" sz="2400" dirty="0" smtClean="0"/>
              <a:t>.</a:t>
            </a:r>
          </a:p>
          <a:p>
            <a:endParaRPr lang="ru-RU" sz="2000" dirty="0"/>
          </a:p>
          <a:p>
            <a:r>
              <a:rPr lang="ru-RU" sz="2000" b="1" dirty="0"/>
              <a:t>Цели работы: </a:t>
            </a:r>
            <a:endParaRPr lang="ru-RU" sz="2000" dirty="0"/>
          </a:p>
          <a:p>
            <a:pPr lvl="0"/>
            <a:r>
              <a:rPr lang="ru-RU" sz="2000" dirty="0" smtClean="0"/>
              <a:t>-проверить </a:t>
            </a:r>
            <a:r>
              <a:rPr lang="ru-RU" sz="2000" dirty="0"/>
              <a:t>существование источника электрического тока в овощах и </a:t>
            </a:r>
            <a:endParaRPr lang="ru-RU" sz="2000" dirty="0" smtClean="0"/>
          </a:p>
          <a:p>
            <a:pPr lvl="0"/>
            <a:r>
              <a:rPr lang="ru-RU" sz="2000" dirty="0"/>
              <a:t> </a:t>
            </a:r>
            <a:r>
              <a:rPr lang="ru-RU" sz="2000" dirty="0" smtClean="0"/>
              <a:t> фруктах </a:t>
            </a:r>
            <a:r>
              <a:rPr lang="ru-RU" sz="2000" dirty="0"/>
              <a:t>через изготовление самодельной батарейки.</a:t>
            </a:r>
          </a:p>
          <a:p>
            <a:pPr lvl="0"/>
            <a:r>
              <a:rPr lang="ru-RU" sz="2000" dirty="0"/>
              <a:t> </a:t>
            </a:r>
            <a:r>
              <a:rPr lang="ru-RU" sz="2000" dirty="0" smtClean="0"/>
              <a:t>   -выяснить</a:t>
            </a:r>
            <a:r>
              <a:rPr lang="ru-RU" sz="2000" dirty="0"/>
              <a:t>, действительно ли фрукты и овощи могут служить источником </a:t>
            </a:r>
            <a:endParaRPr lang="ru-RU" sz="2000" dirty="0" smtClean="0"/>
          </a:p>
          <a:p>
            <a:pPr lvl="0"/>
            <a:r>
              <a:rPr lang="ru-RU" sz="2000" dirty="0"/>
              <a:t> </a:t>
            </a:r>
            <a:r>
              <a:rPr lang="ru-RU" sz="2000" dirty="0" smtClean="0"/>
              <a:t>     электрической </a:t>
            </a:r>
            <a:r>
              <a:rPr lang="ru-RU" sz="2000" dirty="0"/>
              <a:t>энергии;</a:t>
            </a:r>
          </a:p>
          <a:p>
            <a:pPr lvl="0"/>
            <a:r>
              <a:rPr lang="ru-RU" sz="2000" dirty="0"/>
              <a:t> </a:t>
            </a:r>
            <a:r>
              <a:rPr lang="ru-RU" sz="2000" dirty="0" smtClean="0"/>
              <a:t>             -возможно </a:t>
            </a:r>
            <a:r>
              <a:rPr lang="ru-RU" sz="2000" dirty="0"/>
              <a:t>ли из овощей, фруктов и подручных материалов </a:t>
            </a:r>
            <a:r>
              <a:rPr lang="ru-RU" sz="2000" dirty="0" smtClean="0"/>
              <a:t>            </a:t>
            </a:r>
          </a:p>
          <a:p>
            <a:pPr lvl="0"/>
            <a:r>
              <a:rPr lang="ru-RU" sz="2000" dirty="0"/>
              <a:t> </a:t>
            </a:r>
            <a:r>
              <a:rPr lang="ru-RU" sz="2000" dirty="0" smtClean="0"/>
              <a:t>               изготовить </a:t>
            </a:r>
            <a:r>
              <a:rPr lang="ru-RU" sz="2000" dirty="0"/>
              <a:t>электрическую батарейку?</a:t>
            </a:r>
          </a:p>
          <a:p>
            <a:pPr lvl="0"/>
            <a:r>
              <a:rPr lang="ru-RU" sz="2000" dirty="0"/>
              <a:t> </a:t>
            </a:r>
            <a:r>
              <a:rPr lang="ru-RU" sz="2000" dirty="0" smtClean="0"/>
              <a:t>                                -получить  </a:t>
            </a:r>
            <a:r>
              <a:rPr lang="ru-RU" sz="2000" dirty="0"/>
              <a:t>электрический ток из фруктов и овощей.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568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80729"/>
            <a:ext cx="849694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Гипотезы:</a:t>
            </a:r>
            <a:endParaRPr lang="ru-RU" sz="2400" dirty="0"/>
          </a:p>
          <a:p>
            <a:pPr lvl="0" algn="just"/>
            <a:r>
              <a:rPr lang="ru-RU" sz="2400" dirty="0"/>
              <a:t>Разные фрукты и овощи дают разный по силе ток.</a:t>
            </a:r>
          </a:p>
          <a:p>
            <a:pPr algn="just"/>
            <a:r>
              <a:rPr lang="ru-RU" sz="2400" dirty="0"/>
              <a:t>Чем больше фруктов и овощей в электрической цепи, тем больше будет мощность нашей батарейки</a:t>
            </a:r>
            <a:r>
              <a:rPr lang="ru-RU" sz="2400" dirty="0" smtClean="0"/>
              <a:t>.</a:t>
            </a:r>
            <a:r>
              <a:rPr lang="ru-RU" sz="2400" b="1" dirty="0"/>
              <a:t> </a:t>
            </a:r>
            <a:endParaRPr lang="ru-RU" sz="2400" b="1" dirty="0" smtClean="0"/>
          </a:p>
          <a:p>
            <a:pPr algn="just"/>
            <a:r>
              <a:rPr lang="ru-RU" sz="2400" b="1" dirty="0" smtClean="0"/>
              <a:t>Новизна </a:t>
            </a:r>
            <a:r>
              <a:rPr lang="ru-RU" sz="2400" b="1" dirty="0"/>
              <a:t>исследования </a:t>
            </a:r>
            <a:r>
              <a:rPr lang="ru-RU" sz="2400" dirty="0"/>
              <a:t>заключается в том, что я</a:t>
            </a:r>
            <a:r>
              <a:rPr lang="ru-RU" sz="2400" dirty="0" smtClean="0"/>
              <a:t> </a:t>
            </a:r>
            <a:r>
              <a:rPr lang="ru-RU" sz="2400" dirty="0"/>
              <a:t>попытаюсь зажечь лампочку для подсветки.</a:t>
            </a:r>
          </a:p>
          <a:p>
            <a:pPr algn="just"/>
            <a:r>
              <a:rPr lang="ru-RU" sz="2400" b="1" dirty="0"/>
              <a:t>Практическая значимость работы</a:t>
            </a:r>
            <a:r>
              <a:rPr lang="ru-RU" sz="2400" dirty="0"/>
              <a:t>:</a:t>
            </a:r>
          </a:p>
          <a:p>
            <a:pPr algn="just"/>
            <a:r>
              <a:rPr lang="ru-RU" sz="2400" dirty="0"/>
              <a:t>Фруктовые и овощные батарейки можно использовать дома или на даче для подсветки. Полученные </a:t>
            </a:r>
            <a:r>
              <a:rPr lang="ru-RU" sz="2400" dirty="0" smtClean="0"/>
              <a:t> </a:t>
            </a:r>
            <a:r>
              <a:rPr lang="ru-RU" sz="2400" dirty="0"/>
              <a:t>результаты о живой природе можно продемонстрировать на уроках «окружающего мира», а знания о электрическом токе пригодятся в дальнейшей учебе.</a:t>
            </a:r>
          </a:p>
          <a:p>
            <a:r>
              <a:rPr lang="ru-RU" b="1" dirty="0"/>
              <a:t> </a:t>
            </a:r>
            <a:endParaRPr lang="ru-RU" dirty="0"/>
          </a:p>
          <a:p>
            <a:pPr lv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983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80728"/>
            <a:ext cx="86409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u="sng" dirty="0"/>
              <a:t>Батарейка</a:t>
            </a:r>
            <a:r>
              <a:rPr lang="ru-RU" sz="2400" b="1" u="sng" dirty="0"/>
              <a:t> </a:t>
            </a:r>
            <a:r>
              <a:rPr lang="ru-RU" sz="2400" b="1" dirty="0"/>
              <a:t>–</a:t>
            </a:r>
            <a:r>
              <a:rPr lang="ru-RU" sz="2400" dirty="0"/>
              <a:t> это удобное хранилище </a:t>
            </a:r>
            <a:r>
              <a:rPr lang="ru-RU" sz="2400" dirty="0" smtClean="0"/>
              <a:t>электричества. </a:t>
            </a:r>
            <a:r>
              <a:rPr lang="ru-RU" sz="2400" dirty="0"/>
              <a:t>Батарейки бывают разнообразной формы и размеров. Некоторые – маленькие, как таблетка. Некоторые – величиной с холодильник. Самая первая батарейка работала  именно на основе фруктового сока, а изобретена </a:t>
            </a:r>
            <a:r>
              <a:rPr lang="ru-RU" sz="2400" b="1" dirty="0"/>
              <a:t>она была 200 лет назад</a:t>
            </a:r>
            <a:r>
              <a:rPr lang="ru-RU" sz="2400" dirty="0"/>
              <a:t>. </a:t>
            </a:r>
            <a:r>
              <a:rPr lang="ru-RU" sz="2400" b="1" dirty="0" err="1"/>
              <a:t>Александро</a:t>
            </a:r>
            <a:r>
              <a:rPr lang="ru-RU" sz="2400" b="1" dirty="0"/>
              <a:t> Вольта в 1800 </a:t>
            </a:r>
            <a:r>
              <a:rPr lang="ru-RU" sz="2400" dirty="0"/>
              <a:t>году сделал открытие, собрав нехитрое устройство из двух пластин металла (цинк и медь) и кожаной прокладки между ними, пропитанной лимонным соком. </a:t>
            </a:r>
          </a:p>
        </p:txBody>
      </p:sp>
    </p:spTree>
    <p:extLst>
      <p:ext uri="{BB962C8B-B14F-4D97-AF65-F5344CB8AC3E}">
        <p14:creationId xmlns:p14="http://schemas.microsoft.com/office/powerpoint/2010/main" val="365034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9512" y="136419"/>
            <a:ext cx="8712968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2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Итак, для создания своих фруктовых и овощных батарей взяла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• лимоны (апельсины тоже подойдут)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картофель, лук, яблоки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•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несколько кусочков медной изолированной проволоки длиной 15 - 20 см-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это будет наш положительный полюс;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• оцинкованные винты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гвозди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– для создания отрицательного полюса;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• провода, желательно с зажимами на концах;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• небольшой нож, шило, чтобы сделать в лимонах небольшие надрезы, куда будут вставляться монеты и винты.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амперметр 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для регистрации тока.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027" name="Picture 3" descr="C:\Users\Евгений\Desktop\фото дети овощная батарейка\IMG_50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2" y="5009677"/>
            <a:ext cx="2742780" cy="182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Евгений\Desktop\фото дети овощная батарейка\IMG_507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97988"/>
            <a:ext cx="2808312" cy="1831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Евгений\Desktop\фото дети овощная батарейка\IMG_50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660734"/>
            <a:ext cx="2062969" cy="148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50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9" y="1124744"/>
            <a:ext cx="856895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/>
              <a:t>Экспериментальная деятельность</a:t>
            </a:r>
            <a:r>
              <a:rPr lang="ru-RU" sz="2400" b="1" i="1" dirty="0" smtClean="0"/>
              <a:t>.</a:t>
            </a:r>
          </a:p>
          <a:p>
            <a:pPr algn="just"/>
            <a:r>
              <a:rPr lang="ru-RU" sz="2400" u="sng" dirty="0"/>
              <a:t>Опыт1.</a:t>
            </a:r>
            <a:r>
              <a:rPr lang="ru-RU" sz="2400" dirty="0"/>
              <a:t> Хотя лимоны и вырабатывают электричество, но используемого мной количества явно недостаточно, чтобы зажечь хотя бы одну лампочку. Я увеличивала число лимонов до 3-4 штук, проводил опыты с другими фруктами. </a:t>
            </a:r>
          </a:p>
          <a:p>
            <a:pPr algn="just"/>
            <a:r>
              <a:rPr lang="ru-RU" sz="2400" i="1" u="sng" dirty="0"/>
              <a:t>Вывод:</a:t>
            </a:r>
            <a:r>
              <a:rPr lang="ru-RU" sz="2400" dirty="0"/>
              <a:t>  величина силы тока связана с кислотностью продукта.</a:t>
            </a:r>
          </a:p>
          <a:p>
            <a:endParaRPr lang="ru-RU" dirty="0"/>
          </a:p>
        </p:txBody>
      </p:sp>
      <p:pic>
        <p:nvPicPr>
          <p:cNvPr id="1026" name="Picture 2" descr="C:\Users\Евгений\Desktop\фото дети овощная батарейка\IMG_50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729210"/>
            <a:ext cx="2520280" cy="1840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Евгений\Desktop\фото дети овощная батарейка\IMG_51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710067"/>
            <a:ext cx="2160240" cy="277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Евгений\Desktop\фото дети овощная батарейка\IMG_50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573016"/>
            <a:ext cx="2007213" cy="189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37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165965"/>
              </p:ext>
            </p:extLst>
          </p:nvPr>
        </p:nvGraphicFramePr>
        <p:xfrm>
          <a:off x="3131840" y="2204575"/>
          <a:ext cx="4968550" cy="4389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88154"/>
                <a:gridCol w="2229102"/>
                <a:gridCol w="1651294"/>
              </a:tblGrid>
              <a:tr h="89861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Место в рейтинге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Фрукты и овощи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Напряжение (Вольт)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46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1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Лимон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0,97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46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2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Фейхоа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0,97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46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3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Картофель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0,95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53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4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Зелёное яблоко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0,84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46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5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Огурец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0,74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46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6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Чеснок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0,72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46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7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Апельсин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0,63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246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8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</a:rPr>
                        <a:t>Свекла</a:t>
                      </a:r>
                      <a:endParaRPr lang="ru-RU" sz="2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</a:rPr>
                        <a:t>0</a:t>
                      </a:r>
                      <a:endParaRPr lang="ru-RU" sz="2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7504" y="1188912"/>
            <a:ext cx="878497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ейтинг овощей и фруктов</a:t>
            </a:r>
            <a:r>
              <a:rPr kumimoji="0" lang="ru-RU" alt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которые способны нам дать больше всего электрического тока:</a:t>
            </a:r>
            <a:r>
              <a:rPr lang="ru-RU" alt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Таблица </a:t>
            </a:r>
            <a:r>
              <a:rPr lang="ru-RU" altLang="ru-RU" sz="24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41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80728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Победителями у нас стали лимон, фейхоа и картофель, каждый из которых может дать нам почти по 1 Вольту.</a:t>
            </a:r>
          </a:p>
          <a:p>
            <a:pPr algn="just"/>
            <a:r>
              <a:rPr lang="ru-RU" sz="2400" b="1" dirty="0"/>
              <a:t>Итак, гипотеза 1 нашла своё подтверждение: разные фрукты и овощи дают разный по силе ток.</a:t>
            </a:r>
            <a:endParaRPr lang="ru-RU" sz="2400" dirty="0"/>
          </a:p>
        </p:txBody>
      </p:sp>
      <p:pic>
        <p:nvPicPr>
          <p:cNvPr id="1026" name="Picture 2" descr="C:\Users\Евгений\Desktop\фото дети овощная батарейка\IMG_509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550688"/>
            <a:ext cx="4905741" cy="4118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Евгений\Desktop\фото дети овощная батарейка\IMG_50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20290">
            <a:off x="358143" y="3348026"/>
            <a:ext cx="3960000" cy="26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90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908720"/>
            <a:ext cx="842493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u="sng" dirty="0"/>
              <a:t>Опыт2.</a:t>
            </a:r>
            <a:r>
              <a:rPr lang="ru-RU" sz="2400" dirty="0"/>
              <a:t> Приступим к проверке второй гипотезы. Теперь я могу попробовать использовать полученное электричество. </a:t>
            </a:r>
            <a:endParaRPr lang="ru-RU" sz="2400" dirty="0" smtClean="0"/>
          </a:p>
          <a:p>
            <a:pPr algn="just"/>
            <a:r>
              <a:rPr lang="ru-RU" sz="2400" i="1" u="sng" dirty="0" smtClean="0"/>
              <a:t>Вывод</a:t>
            </a:r>
            <a:r>
              <a:rPr lang="ru-RU" sz="2400" i="1" u="sng" dirty="0"/>
              <a:t>:</a:t>
            </a:r>
            <a:r>
              <a:rPr lang="ru-RU" sz="2400" dirty="0"/>
              <a:t>  для увеличения напряжения я включаю последовательно несколько фруктов или овощей, создаваемое напряжение зависит от их количества.                    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721543"/>
            <a:ext cx="4176482" cy="3928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Евгений\Desktop\фото дети овощная батарейка\IMG_50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17932"/>
            <a:ext cx="3960000" cy="324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20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762</Words>
  <Application>Microsoft Office PowerPoint</Application>
  <PresentationFormat>Экран (4:3)</PresentationFormat>
  <Paragraphs>154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 ШКОЛЬНАЯ НАУЧНО-ПРАКТИЧЕСКАЯ КОНФЕРЕНЦИЯ «ПАРУСА В НАУКУ»                                                    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oxana</dc:creator>
  <cp:lastModifiedBy>Евгений</cp:lastModifiedBy>
  <cp:revision>16</cp:revision>
  <dcterms:created xsi:type="dcterms:W3CDTF">2012-01-30T17:22:44Z</dcterms:created>
  <dcterms:modified xsi:type="dcterms:W3CDTF">2015-04-01T14:07:18Z</dcterms:modified>
</cp:coreProperties>
</file>