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79" r:id="rId3"/>
    <p:sldId id="286" r:id="rId4"/>
    <p:sldId id="275" r:id="rId5"/>
    <p:sldId id="260" r:id="rId6"/>
    <p:sldId id="261" r:id="rId7"/>
    <p:sldId id="262" r:id="rId8"/>
    <p:sldId id="288" r:id="rId9"/>
    <p:sldId id="264" r:id="rId10"/>
    <p:sldId id="290" r:id="rId11"/>
    <p:sldId id="289" r:id="rId12"/>
    <p:sldId id="291" r:id="rId13"/>
    <p:sldId id="266" r:id="rId14"/>
    <p:sldId id="283" r:id="rId15"/>
    <p:sldId id="267" r:id="rId16"/>
    <p:sldId id="271" r:id="rId17"/>
    <p:sldId id="272" r:id="rId18"/>
    <p:sldId id="292" r:id="rId19"/>
    <p:sldId id="284" r:id="rId20"/>
    <p:sldId id="293" r:id="rId21"/>
    <p:sldId id="273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A1D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8C653-8C38-4341-9F82-8ACAD510647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E46E4-0304-459C-812F-BA404721E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E46E4-0304-459C-812F-BA404721E84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CB17C-5B0B-4F12-BE7E-9C35CB78B0FA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C89B-F02A-4D95-B411-4F71FD9FD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597C1-F6D5-4C48-B139-7294DBC392C1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06AF9-F067-4F98-9764-793F28531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5212C-80B1-4114-ABA9-4CAC9DB6B32F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C0AF4-81ED-4AB7-A62E-204966F02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0224-EF44-4C59-AE0B-A8EB41300DEF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0E62-6BE0-42BE-9265-CCE667913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36BF6-B463-499E-85CD-F8A2C7AF3155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9BF1-0EA9-4D51-88C6-37C5732F0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6EDB-01CE-4534-829C-FE9A99D02A8F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37B35-2C61-48F3-B7E7-F4FEE9CD0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E24E-EB55-4221-AADD-C212F0371358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ABA8-FC0F-4D39-BD95-87F46DB3E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9D31-1AFB-409A-9972-2F44DDBDC138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90F25-A5ED-46E9-8A7A-29BBF3A41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0E81-5500-4F0F-BF47-3795658F248D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F797-EE90-43D5-B893-0C7B17945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FD33-87FB-4148-B1B9-1226A3DAB439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8111-91AE-4DB4-AACA-704890063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6E3E4-6325-4CCE-9855-6E6465744CFB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E1227-9DAB-4F3D-9DB6-57F652490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924528-ECE7-403E-BABC-D3397308A031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85F04D-B41B-4F30-9538-6D028FAD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5;&#1080;&#1084;&#1085;&#1072;&#1079;&#1080;&#1103;%208\&#1057;&#1077;&#1084;&#1080;&#1085;&#1072;&#1088;%20&#1087;&#1086;%20&#1060;&#1043;&#1054;&#1057;%205%20&#1082;&#1083;%2017%20&#1076;&#1077;&#1082;&#1072;&#1073;&#1088;&#1103;%202014\&#1042;&#1086;&#1089;&#1093;&#1086;&#1076;%20(%20&#1089;&#1095;&#1072;&#1089;&#1090;&#1083;&#1080;&#1074;&#1086;&#1077;%20&#1091;&#1090;&#1088;&#1086;).mp3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оценивания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002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608" t="38887" r="65153" b="41470"/>
          <a:stretch>
            <a:fillRect/>
          </a:stretch>
        </p:blipFill>
        <p:spPr bwMode="auto">
          <a:xfrm>
            <a:off x="428596" y="1428736"/>
            <a:ext cx="2286016" cy="406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2"/>
          <a:srcRect l="28608" t="58120" r="65153" b="21711"/>
          <a:stretch>
            <a:fillRect/>
          </a:stretch>
        </p:blipFill>
        <p:spPr bwMode="auto">
          <a:xfrm>
            <a:off x="2571736" y="1428736"/>
            <a:ext cx="219159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4786314" y="1714488"/>
            <a:ext cx="38576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0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ош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– «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1-2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ош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– «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3-4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ош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– «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24" name="Рисунок 23" descr="9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357694"/>
            <a:ext cx="1928826" cy="1855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0" name="Picture 10" descr="http://art-on-web.ru/imgs/s/r/sredi_doliny_rovnyya_1000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256"/>
            <a:ext cx="3071802" cy="1987456"/>
          </a:xfrm>
          <a:prstGeom prst="snip2DiagRect">
            <a:avLst>
              <a:gd name="adj1" fmla="val 28941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Шишкин Иван Иванович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4" name="Picture 4" descr="http://img1.liveinternet.ru/images/attach/c/8/101/440/101440263_5276173_51010758_rkora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3125413" cy="2000264"/>
          </a:xfrm>
          <a:prstGeom prst="snip2DiagRect">
            <a:avLst>
              <a:gd name="adj1" fmla="val 19908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6" name="Picture 6" descr="http://img1.liveinternet.ru/images/attach/b/1/3725/3725492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18422"/>
            <a:ext cx="3143272" cy="2046050"/>
          </a:xfrm>
          <a:prstGeom prst="snip2DiagRect">
            <a:avLst>
              <a:gd name="adj1" fmla="val 0"/>
              <a:gd name="adj2" fmla="val 2425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8" name="Picture 8" descr="http://www.artsait.ru/art/sh/shishkin/img/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5866" y="1571612"/>
            <a:ext cx="2805157" cy="2143140"/>
          </a:xfrm>
          <a:prstGeom prst="snip2DiagRect">
            <a:avLst>
              <a:gd name="adj1" fmla="val 0"/>
              <a:gd name="adj2" fmla="val 2279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2" name="Picture 2" descr="http://www.posterlux.ru/new/5/big/kramskoi_ivan/posterlux-kramskoi_ivan-portret_hudojnika_ivana_ivanovicha_shishki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428736"/>
            <a:ext cx="3406254" cy="4786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11581" t="32226" r="72427" b="42383"/>
          <a:stretch>
            <a:fillRect/>
          </a:stretch>
        </p:blipFill>
        <p:spPr bwMode="auto">
          <a:xfrm>
            <a:off x="-1" y="1000108"/>
            <a:ext cx="533861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Знаю. Могу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86380" y="1142984"/>
            <a:ext cx="4071966" cy="4572032"/>
          </a:xfrm>
        </p:spPr>
        <p:txBody>
          <a:bodyPr/>
          <a:lstStyle/>
          <a:p>
            <a:pPr marL="457200" lvl="0" indent="-457200" algn="ctr">
              <a:buNone/>
            </a:pPr>
            <a:r>
              <a:rPr lang="ru-RU" sz="2400" dirty="0" smtClean="0"/>
              <a:t>Нахождение неизвестного: </a:t>
            </a:r>
          </a:p>
          <a:p>
            <a:pPr marL="457200" lvl="0" indent="-457200">
              <a:buNone/>
            </a:pPr>
            <a:r>
              <a:rPr lang="ru-RU" sz="2400" dirty="0" smtClean="0"/>
              <a:t>1. слагаемого</a:t>
            </a:r>
          </a:p>
          <a:p>
            <a:pPr marL="457200" lvl="0" indent="-457200">
              <a:buNone/>
            </a:pPr>
            <a:r>
              <a:rPr lang="ru-RU" sz="2400" dirty="0" smtClean="0"/>
              <a:t>2. уменьшаемого</a:t>
            </a:r>
          </a:p>
          <a:p>
            <a:pPr marL="457200" lvl="0" indent="-457200">
              <a:buNone/>
            </a:pPr>
            <a:r>
              <a:rPr lang="ru-RU" sz="2400" dirty="0" smtClean="0"/>
              <a:t>3. вычитаемого</a:t>
            </a:r>
          </a:p>
          <a:p>
            <a:pPr marL="457200" lvl="0" indent="-457200">
              <a:buNone/>
            </a:pPr>
            <a:r>
              <a:rPr lang="ru-RU" sz="2400" dirty="0" smtClean="0"/>
              <a:t>4. множителя</a:t>
            </a:r>
          </a:p>
          <a:p>
            <a:pPr marL="457200" lvl="0" indent="-457200">
              <a:buNone/>
            </a:pPr>
            <a:r>
              <a:rPr lang="ru-RU" sz="2400" dirty="0" smtClean="0"/>
              <a:t>5. делимого</a:t>
            </a:r>
          </a:p>
          <a:p>
            <a:pPr marL="457200" lvl="0" indent="-457200">
              <a:buNone/>
            </a:pPr>
            <a:r>
              <a:rPr lang="ru-RU" sz="2400" dirty="0" smtClean="0"/>
              <a:t>6. делителя</a:t>
            </a:r>
          </a:p>
          <a:p>
            <a:pPr marL="457200" lvl="0" indent="-457200">
              <a:buNone/>
            </a:pPr>
            <a:r>
              <a:rPr lang="ru-RU" sz="2400" dirty="0" smtClean="0"/>
              <a:t>7. Уравнения с приведением подобных членов</a:t>
            </a:r>
          </a:p>
          <a:p>
            <a:pPr marL="457200" indent="-457200">
              <a:buNone/>
            </a:pPr>
            <a:r>
              <a:rPr lang="ru-RU" sz="2400" dirty="0" smtClean="0"/>
              <a:t>8. Уравнения с раскрытием скобок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Тренировка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ru-RU" sz="4000" dirty="0" smtClean="0"/>
              <a:t>пункт 1 – № 1 </a:t>
            </a:r>
          </a:p>
          <a:p>
            <a:r>
              <a:rPr lang="ru-RU" sz="4000" dirty="0" smtClean="0"/>
              <a:t>пункт 2 – № 2 </a:t>
            </a:r>
          </a:p>
          <a:p>
            <a:r>
              <a:rPr lang="ru-RU" sz="4000" dirty="0" smtClean="0"/>
              <a:t>пункт 3 – № 3</a:t>
            </a:r>
          </a:p>
          <a:p>
            <a:r>
              <a:rPr lang="ru-RU" sz="4000" dirty="0" smtClean="0"/>
              <a:t>пункт 4 – № 4</a:t>
            </a:r>
          </a:p>
          <a:p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r>
              <a:rPr lang="ru-RU" sz="4000" dirty="0" smtClean="0"/>
              <a:t>пункт 5 – № 5</a:t>
            </a:r>
          </a:p>
          <a:p>
            <a:r>
              <a:rPr lang="ru-RU" sz="4000" dirty="0" smtClean="0"/>
              <a:t>пункт 6 - № 6</a:t>
            </a:r>
          </a:p>
          <a:p>
            <a:r>
              <a:rPr lang="ru-RU" sz="4000" dirty="0" smtClean="0"/>
              <a:t>пункт 7 – № 7</a:t>
            </a:r>
          </a:p>
          <a:p>
            <a:r>
              <a:rPr lang="ru-RU" sz="4000" dirty="0" smtClean="0"/>
              <a:t>пункт 8 - № 8</a:t>
            </a:r>
            <a:endParaRPr lang="ru-RU" sz="4000" dirty="0"/>
          </a:p>
        </p:txBody>
      </p:sp>
      <p:pic>
        <p:nvPicPr>
          <p:cNvPr id="4" name="Рисунок 3" descr="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1500198" cy="1398934"/>
          </a:xfrm>
          <a:prstGeom prst="rect">
            <a:avLst/>
          </a:prstGeom>
        </p:spPr>
      </p:pic>
      <p:pic>
        <p:nvPicPr>
          <p:cNvPr id="5" name="Рисунок 4" descr="3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572008"/>
            <a:ext cx="2247274" cy="2045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5143512"/>
            <a:ext cx="3435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dirty="0" smtClean="0"/>
              <a:t>№ 356 (1-4)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Тренировка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527949"/>
          <a:ext cx="8572564" cy="633005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43141"/>
                <a:gridCol w="2143141"/>
                <a:gridCol w="2143141"/>
                <a:gridCol w="2143141"/>
              </a:tblGrid>
              <a:tr h="2895600">
                <a:tc>
                  <a:txBody>
                    <a:bodyPr/>
                    <a:lstStyle/>
                    <a:p>
                      <a:r>
                        <a:rPr lang="ru-RU" sz="20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1 </a:t>
                      </a:r>
                      <a:r>
                        <a:rPr lang="ru-RU" sz="2400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1</a:t>
                      </a:r>
                    </a:p>
                    <a:p>
                      <a:pPr algn="ctr"/>
                      <a:r>
                        <a:rPr lang="ru-RU" sz="2000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Образец:</a:t>
                      </a:r>
                    </a:p>
                    <a:p>
                      <a:pPr lvl="0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А) </a:t>
                      </a:r>
                      <a:r>
                        <a:rPr lang="en-US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6+x=10;</a:t>
                      </a:r>
                      <a:endParaRPr lang="ru-RU" sz="20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x=10-6;</a:t>
                      </a:r>
                      <a:endParaRPr lang="ru-RU" sz="20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x=4.</a:t>
                      </a:r>
                      <a:endParaRPr lang="ru-RU" sz="20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Проверка:</a:t>
                      </a:r>
                    </a:p>
                    <a:p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6+4=10.</a:t>
                      </a:r>
                    </a:p>
                    <a:p>
                      <a:r>
                        <a:rPr lang="ru-RU" sz="2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Ответ:</a:t>
                      </a: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2</a:t>
                      </a:r>
                      <a:r>
                        <a:rPr lang="ru-RU" sz="20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2400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u="none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Образец:</a:t>
                      </a:r>
                    </a:p>
                    <a:p>
                      <a:pPr lvl="0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А)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x-5=20-15;</a:t>
                      </a:r>
                      <a:endParaRPr lang="ru-RU" sz="20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x-5=5;</a:t>
                      </a:r>
                      <a:endParaRPr lang="ru-RU" sz="20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x=5+5;</a:t>
                      </a:r>
                      <a:endParaRPr lang="ru-RU" sz="20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x=10.</a:t>
                      </a:r>
                      <a:endParaRPr lang="ru-RU" sz="20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Проверка:</a:t>
                      </a:r>
                    </a:p>
                    <a:p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10-5=20-5.</a:t>
                      </a:r>
                    </a:p>
                    <a:p>
                      <a:r>
                        <a:rPr lang="ru-RU" sz="2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Ответ:</a:t>
                      </a: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3</a:t>
                      </a:r>
                      <a:r>
                        <a:rPr lang="ru-RU" sz="20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ru-RU" sz="2000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Образец:</a:t>
                      </a:r>
                    </a:p>
                    <a:p>
                      <a:pPr lvl="0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В)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15-x=20-15</a:t>
                      </a: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15-x=5</a:t>
                      </a: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x=15-5</a:t>
                      </a: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x=10</a:t>
                      </a: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2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Проверка:</a:t>
                      </a:r>
                    </a:p>
                    <a:p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15-10=20-15.</a:t>
                      </a:r>
                    </a:p>
                    <a:p>
                      <a:r>
                        <a:rPr lang="ru-RU" sz="2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Ответ:</a:t>
                      </a: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4</a:t>
                      </a:r>
                      <a:r>
                        <a:rPr lang="ru-RU" sz="20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2400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</a:p>
                    <a:p>
                      <a:pPr algn="ctr"/>
                      <a:r>
                        <a:rPr lang="ru-RU" sz="2000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Образец:</a:t>
                      </a:r>
                    </a:p>
                    <a:p>
                      <a:pPr lvl="0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А) </a:t>
                      </a:r>
                      <a:r>
                        <a:rPr lang="en-US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10*x=50</a:t>
                      </a: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x=50:10</a:t>
                      </a: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x=5</a:t>
                      </a: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2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Проверка:</a:t>
                      </a:r>
                    </a:p>
                    <a:p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10*5=50.</a:t>
                      </a:r>
                    </a:p>
                    <a:p>
                      <a:r>
                        <a:rPr lang="ru-RU" sz="2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Ответ:</a:t>
                      </a:r>
                      <a:r>
                        <a:rPr lang="ru-RU" sz="2000" i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4451">
                <a:tc>
                  <a:txBody>
                    <a:bodyPr/>
                    <a:lstStyle/>
                    <a:p>
                      <a:r>
                        <a:rPr lang="ru-RU" sz="1800" b="1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5</a:t>
                      </a:r>
                      <a:r>
                        <a:rPr lang="ru-RU" sz="18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2400" b="1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 </a:t>
                      </a:r>
                      <a:r>
                        <a:rPr lang="ru-RU" sz="2000" b="1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Образец:</a:t>
                      </a:r>
                    </a:p>
                    <a:p>
                      <a:pPr lvl="0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А) </a:t>
                      </a:r>
                      <a:r>
                        <a:rPr lang="en-US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x:3=6</a:t>
                      </a: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x=6*3</a:t>
                      </a: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x=18</a:t>
                      </a: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2000" b="1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Проверка:</a:t>
                      </a:r>
                    </a:p>
                    <a:p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18:3=6.</a:t>
                      </a:r>
                    </a:p>
                    <a:p>
                      <a:r>
                        <a:rPr lang="ru-RU" sz="2000" b="1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Ответ:</a:t>
                      </a:r>
                      <a:r>
                        <a:rPr lang="ru-RU" sz="20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18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6</a:t>
                      </a:r>
                      <a:r>
                        <a:rPr lang="ru-RU" sz="1800" b="1" u="non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2400" b="1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ru-RU" sz="2000" b="1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Образец:</a:t>
                      </a:r>
                    </a:p>
                    <a:p>
                      <a:pPr lvl="0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А) </a:t>
                      </a:r>
                      <a:r>
                        <a:rPr lang="en-US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50:x=10</a:t>
                      </a: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x=50:10</a:t>
                      </a: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x=5</a:t>
                      </a: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Проверка:</a:t>
                      </a:r>
                    </a:p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50:5=10.</a:t>
                      </a:r>
                    </a:p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Ответ: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5.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7</a:t>
                      </a:r>
                      <a:r>
                        <a:rPr lang="ru-RU" sz="1800" b="1" u="non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2400" b="1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</a:p>
                    <a:p>
                      <a:pPr algn="ctr"/>
                      <a:r>
                        <a:rPr lang="ru-RU" sz="2000" b="1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Образец:</a:t>
                      </a:r>
                    </a:p>
                    <a:p>
                      <a:pPr lvl="0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А)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5x+3x=8</a:t>
                      </a: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8x=8</a:t>
                      </a: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X=8:8</a:t>
                      </a: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X=1</a:t>
                      </a: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2000" b="1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Проверка:</a:t>
                      </a:r>
                    </a:p>
                    <a:p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5*1+3*1=8.</a:t>
                      </a:r>
                    </a:p>
                    <a:p>
                      <a:r>
                        <a:rPr lang="ru-RU" sz="2000" b="1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Ответ: </a:t>
                      </a: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8</a:t>
                      </a:r>
                      <a:r>
                        <a:rPr lang="ru-RU" sz="1800" b="1" u="non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800" b="1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</a:t>
                      </a:r>
                    </a:p>
                    <a:p>
                      <a:pPr algn="ctr"/>
                      <a:r>
                        <a:rPr lang="ru-RU" sz="1600" b="1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Образец:</a:t>
                      </a:r>
                    </a:p>
                    <a:p>
                      <a:pPr lvl="0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А) </a:t>
                      </a:r>
                      <a:r>
                        <a:rPr lang="en-US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4+(5x+6)=20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4+5x+6=20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10+5x=20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5x=20-10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5x=10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18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en-US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=10:5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18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en-US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=2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800" b="1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Проверка:</a:t>
                      </a:r>
                    </a:p>
                    <a:p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4+(5*2+6)=20.</a:t>
                      </a:r>
                    </a:p>
                    <a:p>
                      <a:r>
                        <a:rPr lang="ru-RU" sz="1800" b="1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Ответ:</a:t>
                      </a:r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2.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 l="28125" t="40426" r="50919" b="33288"/>
          <a:stretch>
            <a:fillRect/>
          </a:stretch>
        </p:blipFill>
        <p:spPr bwMode="auto">
          <a:xfrm>
            <a:off x="1000100" y="1142984"/>
            <a:ext cx="7786742" cy="551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работа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14421"/>
          <a:ext cx="8643998" cy="4998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1999"/>
                <a:gridCol w="4321999"/>
              </a:tblGrid>
              <a:tr h="44114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вариант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 вариант</a:t>
                      </a:r>
                      <a:endParaRPr lang="ru-RU" sz="2800" dirty="0"/>
                    </a:p>
                  </a:txBody>
                  <a:tcPr/>
                </a:tc>
              </a:tr>
              <a:tr h="1232892">
                <a:tc>
                  <a:txBody>
                    <a:bodyPr/>
                    <a:lstStyle/>
                    <a:p>
                      <a:r>
                        <a:rPr lang="ru-RU" sz="3600" kern="1200" dirty="0" smtClean="0"/>
                        <a:t>1) 5+</a:t>
                      </a:r>
                      <a:r>
                        <a:rPr lang="en-US" sz="3600" kern="1200" dirty="0" smtClean="0"/>
                        <a:t>x</a:t>
                      </a:r>
                      <a:r>
                        <a:rPr lang="ru-RU" sz="3600" kern="1200" dirty="0" smtClean="0"/>
                        <a:t>=14+36;</a:t>
                      </a:r>
                    </a:p>
                    <a:p>
                      <a:r>
                        <a:rPr lang="ru-RU" sz="3600" kern="1200" dirty="0" smtClean="0"/>
                        <a:t>2) </a:t>
                      </a:r>
                      <a:r>
                        <a:rPr lang="en-US" sz="3600" kern="1200" dirty="0" smtClean="0"/>
                        <a:t>x</a:t>
                      </a:r>
                      <a:r>
                        <a:rPr lang="ru-RU" sz="3600" kern="1200" dirty="0" smtClean="0"/>
                        <a:t>-10=3+13;</a:t>
                      </a:r>
                    </a:p>
                    <a:p>
                      <a:r>
                        <a:rPr lang="ru-RU" sz="3600" kern="1200" dirty="0" smtClean="0"/>
                        <a:t>3) 20-</a:t>
                      </a:r>
                      <a:r>
                        <a:rPr lang="en-US" sz="3600" kern="1200" dirty="0" smtClean="0"/>
                        <a:t>x</a:t>
                      </a:r>
                      <a:r>
                        <a:rPr lang="ru-RU" sz="3600" kern="1200" dirty="0" smtClean="0"/>
                        <a:t>=2*3;</a:t>
                      </a:r>
                    </a:p>
                    <a:p>
                      <a:r>
                        <a:rPr lang="ru-RU" sz="3600" kern="1200" dirty="0" smtClean="0"/>
                        <a:t>4) 15*</a:t>
                      </a:r>
                      <a:r>
                        <a:rPr lang="en-US" sz="3600" kern="1200" dirty="0" smtClean="0"/>
                        <a:t>x</a:t>
                      </a:r>
                      <a:r>
                        <a:rPr lang="ru-RU" sz="3600" kern="1200" dirty="0" smtClean="0"/>
                        <a:t>=45;</a:t>
                      </a:r>
                    </a:p>
                    <a:p>
                      <a:r>
                        <a:rPr lang="ru-RU" sz="3600" kern="1200" dirty="0" smtClean="0"/>
                        <a:t>5) </a:t>
                      </a:r>
                      <a:r>
                        <a:rPr lang="en-US" sz="3600" kern="1200" dirty="0" smtClean="0"/>
                        <a:t>x</a:t>
                      </a:r>
                      <a:r>
                        <a:rPr lang="ru-RU" sz="3600" kern="1200" dirty="0" smtClean="0"/>
                        <a:t>:15=3*2;</a:t>
                      </a:r>
                    </a:p>
                    <a:p>
                      <a:r>
                        <a:rPr lang="ru-RU" sz="3600" kern="1200" dirty="0" smtClean="0"/>
                        <a:t>6) 60:</a:t>
                      </a:r>
                      <a:r>
                        <a:rPr lang="en-US" sz="3600" kern="1200" dirty="0" smtClean="0"/>
                        <a:t>x</a:t>
                      </a:r>
                      <a:r>
                        <a:rPr lang="ru-RU" sz="3600" kern="1200" dirty="0" smtClean="0"/>
                        <a:t>=12;</a:t>
                      </a:r>
                    </a:p>
                    <a:p>
                      <a:r>
                        <a:rPr lang="ru-RU" sz="3600" kern="1200" dirty="0" smtClean="0"/>
                        <a:t>7) 7</a:t>
                      </a:r>
                      <a:r>
                        <a:rPr lang="en-US" sz="3600" kern="1200" dirty="0" smtClean="0"/>
                        <a:t>x</a:t>
                      </a:r>
                      <a:r>
                        <a:rPr lang="ru-RU" sz="3600" kern="1200" dirty="0" smtClean="0"/>
                        <a:t>-5</a:t>
                      </a:r>
                      <a:r>
                        <a:rPr lang="en-US" sz="3600" kern="1200" dirty="0" smtClean="0"/>
                        <a:t>x</a:t>
                      </a:r>
                      <a:r>
                        <a:rPr lang="ru-RU" sz="3600" kern="1200" dirty="0" smtClean="0"/>
                        <a:t>+3=13;</a:t>
                      </a:r>
                    </a:p>
                    <a:p>
                      <a:r>
                        <a:rPr lang="ru-RU" sz="3600" kern="1200" dirty="0" smtClean="0"/>
                        <a:t>8) 15+(3</a:t>
                      </a:r>
                      <a:r>
                        <a:rPr lang="en-US" sz="3600" kern="1200" dirty="0" smtClean="0"/>
                        <a:t>x</a:t>
                      </a:r>
                      <a:r>
                        <a:rPr lang="ru-RU" sz="3600" kern="1200" dirty="0" smtClean="0"/>
                        <a:t>-4)=44.</a:t>
                      </a:r>
                      <a:endParaRPr lang="ru-RU" sz="3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ru-RU" sz="3600" kern="1200" dirty="0" smtClean="0"/>
                        <a:t> </a:t>
                      </a:r>
                      <a:r>
                        <a:rPr lang="en-US" sz="3600" kern="1200" dirty="0" smtClean="0"/>
                        <a:t>45+x=90-35</a:t>
                      </a:r>
                      <a:r>
                        <a:rPr lang="ru-RU" sz="3600" kern="1200" dirty="0" smtClean="0"/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ru-RU" sz="3600" kern="1200" dirty="0" smtClean="0"/>
                        <a:t> </a:t>
                      </a:r>
                      <a:r>
                        <a:rPr lang="en-US" sz="3600" kern="1200" dirty="0" smtClean="0"/>
                        <a:t>x-4=3*4</a:t>
                      </a:r>
                      <a:r>
                        <a:rPr lang="ru-RU" sz="3600" kern="1200" dirty="0" smtClean="0"/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ru-RU" sz="3600" kern="1200" dirty="0" smtClean="0"/>
                        <a:t> </a:t>
                      </a:r>
                      <a:r>
                        <a:rPr lang="en-US" sz="3600" kern="1200" dirty="0" smtClean="0"/>
                        <a:t>50-x=60:10</a:t>
                      </a:r>
                      <a:r>
                        <a:rPr lang="ru-RU" sz="3600" kern="1200" dirty="0" smtClean="0"/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ru-RU" sz="3600" kern="1200" dirty="0" smtClean="0"/>
                        <a:t> </a:t>
                      </a:r>
                      <a:r>
                        <a:rPr lang="en-US" sz="3600" kern="1200" dirty="0" smtClean="0"/>
                        <a:t>6*x=48</a:t>
                      </a:r>
                      <a:r>
                        <a:rPr lang="ru-RU" sz="3600" kern="1200" dirty="0" smtClean="0"/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ru-RU" sz="3600" kern="1200" dirty="0" smtClean="0"/>
                        <a:t> </a:t>
                      </a:r>
                      <a:r>
                        <a:rPr lang="en-US" sz="3600" kern="1200" dirty="0" smtClean="0"/>
                        <a:t>x:15=3*2</a:t>
                      </a:r>
                      <a:r>
                        <a:rPr lang="ru-RU" sz="3600" kern="1200" dirty="0" smtClean="0"/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en-US" sz="3600" kern="1200" dirty="0" smtClean="0"/>
                        <a:t>100:x=25</a:t>
                      </a:r>
                      <a:r>
                        <a:rPr lang="ru-RU" sz="3600" kern="1200" dirty="0" smtClean="0"/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ru-RU" sz="3600" kern="1200" dirty="0" smtClean="0"/>
                        <a:t> </a:t>
                      </a:r>
                      <a:r>
                        <a:rPr lang="en-US" sz="3600" kern="1200" dirty="0" smtClean="0"/>
                        <a:t>8x+2x-5x+5=25</a:t>
                      </a:r>
                      <a:r>
                        <a:rPr lang="ru-RU" sz="3600" kern="1200" dirty="0" smtClean="0"/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lang="ru-RU" sz="3600" kern="1200" dirty="0" smtClean="0"/>
                        <a:t> </a:t>
                      </a:r>
                      <a:r>
                        <a:rPr lang="en-US" sz="3600" kern="1200" dirty="0" smtClean="0"/>
                        <a:t>(6x+5)-3=14</a:t>
                      </a:r>
                      <a:r>
                        <a:rPr lang="ru-RU" sz="3600" kern="1200" dirty="0" smtClean="0"/>
                        <a:t>.</a:t>
                      </a:r>
                      <a:endParaRPr lang="ru-RU" sz="3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2071678"/>
            <a:ext cx="39290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0-1ош. – «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4400" dirty="0" smtClean="0"/>
              <a:t>»   </a:t>
            </a:r>
          </a:p>
          <a:p>
            <a:r>
              <a:rPr lang="ru-RU" sz="4400" dirty="0" smtClean="0"/>
              <a:t>2-3 </a:t>
            </a:r>
            <a:r>
              <a:rPr lang="ru-RU" sz="4400" dirty="0" err="1" smtClean="0"/>
              <a:t>ош</a:t>
            </a:r>
            <a:r>
              <a:rPr lang="ru-RU" sz="4400" dirty="0" smtClean="0"/>
              <a:t>. – «</a:t>
            </a: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400" dirty="0" smtClean="0"/>
              <a:t>»</a:t>
            </a:r>
          </a:p>
          <a:p>
            <a:r>
              <a:rPr lang="ru-RU" sz="4400" dirty="0" smtClean="0"/>
              <a:t>4-5 </a:t>
            </a:r>
            <a:r>
              <a:rPr lang="ru-RU" sz="4400" dirty="0" err="1" smtClean="0"/>
              <a:t>ош</a:t>
            </a:r>
            <a:r>
              <a:rPr lang="ru-RU" sz="4400" dirty="0" smtClean="0"/>
              <a:t>. – «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 l="27921" t="23437" r="60294" b="30664"/>
          <a:stretch>
            <a:fillRect/>
          </a:stretch>
        </p:blipFill>
        <p:spPr bwMode="auto">
          <a:xfrm>
            <a:off x="928662" y="857232"/>
            <a:ext cx="2428892" cy="534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9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4500570"/>
            <a:ext cx="1928826" cy="1855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3309" t="32226" r="81250" b="42383"/>
          <a:stretch>
            <a:fillRect/>
          </a:stretch>
        </p:blipFill>
        <p:spPr bwMode="auto">
          <a:xfrm>
            <a:off x="214282" y="1071546"/>
            <a:ext cx="50720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Знаю. Могу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86380" y="1142984"/>
            <a:ext cx="4071966" cy="4572032"/>
          </a:xfrm>
        </p:spPr>
        <p:txBody>
          <a:bodyPr/>
          <a:lstStyle/>
          <a:p>
            <a:pPr marL="457200" lvl="0" indent="-457200" algn="ctr">
              <a:buNone/>
            </a:pPr>
            <a:r>
              <a:rPr lang="ru-RU" sz="2400" dirty="0" smtClean="0"/>
              <a:t>Нахождение неизвестного: </a:t>
            </a:r>
          </a:p>
          <a:p>
            <a:pPr marL="457200" lvl="0" indent="-457200">
              <a:buNone/>
            </a:pPr>
            <a:r>
              <a:rPr lang="ru-RU" sz="2400" dirty="0" smtClean="0"/>
              <a:t>1. слагаемого</a:t>
            </a:r>
          </a:p>
          <a:p>
            <a:pPr marL="457200" lvl="0" indent="-457200">
              <a:buNone/>
            </a:pPr>
            <a:r>
              <a:rPr lang="ru-RU" sz="2400" dirty="0" smtClean="0"/>
              <a:t>2. уменьшаемого</a:t>
            </a:r>
          </a:p>
          <a:p>
            <a:pPr marL="457200" lvl="0" indent="-457200">
              <a:buNone/>
            </a:pPr>
            <a:r>
              <a:rPr lang="ru-RU" sz="2400" dirty="0" smtClean="0"/>
              <a:t>3. вычитаемого</a:t>
            </a:r>
          </a:p>
          <a:p>
            <a:pPr marL="457200" lvl="0" indent="-457200">
              <a:buNone/>
            </a:pPr>
            <a:r>
              <a:rPr lang="ru-RU" sz="2400" dirty="0" smtClean="0"/>
              <a:t>4. множителя</a:t>
            </a:r>
          </a:p>
          <a:p>
            <a:pPr marL="457200" lvl="0" indent="-457200">
              <a:buNone/>
            </a:pPr>
            <a:r>
              <a:rPr lang="ru-RU" sz="2400" dirty="0" smtClean="0"/>
              <a:t>5. делимого</a:t>
            </a:r>
          </a:p>
          <a:p>
            <a:pPr marL="457200" lvl="0" indent="-457200">
              <a:buNone/>
            </a:pPr>
            <a:r>
              <a:rPr lang="ru-RU" sz="2400" dirty="0" smtClean="0"/>
              <a:t>6. делителя</a:t>
            </a:r>
          </a:p>
          <a:p>
            <a:pPr marL="457200" lvl="0" indent="-457200">
              <a:buNone/>
            </a:pPr>
            <a:r>
              <a:rPr lang="ru-RU" sz="2400" dirty="0" smtClean="0"/>
              <a:t>7. Уравнения с приведением подобных членов</a:t>
            </a:r>
          </a:p>
          <a:p>
            <a:pPr marL="457200" indent="-457200">
              <a:buNone/>
            </a:pPr>
            <a:r>
              <a:rPr lang="ru-RU" sz="2400" dirty="0" smtClean="0"/>
              <a:t>8. Уравнения с раскрытием скобок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Повторить правила и формулы;</a:t>
            </a:r>
          </a:p>
          <a:p>
            <a:r>
              <a:rPr lang="ru-RU" dirty="0" smtClean="0"/>
              <a:t>Творческое задание: придумать, записать и вычислить по 2 уравнения на каждое правило (всего 16 уравнений);</a:t>
            </a:r>
          </a:p>
          <a:p>
            <a:r>
              <a:rPr lang="ru-RU" dirty="0" smtClean="0"/>
              <a:t>выполнить номера в соответствии с таблицей.</a:t>
            </a:r>
            <a:endParaRPr lang="ru-RU" dirty="0"/>
          </a:p>
        </p:txBody>
      </p:sp>
      <p:pic>
        <p:nvPicPr>
          <p:cNvPr id="4" name="Рисунок 3" descr="2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857628"/>
            <a:ext cx="2714644" cy="2495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Эпиграф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357298"/>
            <a:ext cx="4757742" cy="4840303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Мало иметь хороший ум,</a:t>
            </a:r>
          </a:p>
          <a:p>
            <a:pPr algn="ctr">
              <a:buNone/>
            </a:pPr>
            <a:r>
              <a:rPr lang="ru-RU" sz="4000" dirty="0" smtClean="0"/>
              <a:t> главное – </a:t>
            </a:r>
          </a:p>
          <a:p>
            <a:pPr algn="ctr">
              <a:buNone/>
            </a:pPr>
            <a:r>
              <a:rPr lang="ru-RU" sz="4000" dirty="0" smtClean="0"/>
              <a:t>хорошо его применять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521495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Рене Декарт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Frans Hals - Portret van René Descart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Frans Hals - Portret van René Descart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://icdn.lenta.ru/images/0000/0278/000002789838/pic_1358899527.jpg"/>
          <p:cNvPicPr>
            <a:picLocks noChangeAspect="1" noChangeArrowheads="1"/>
          </p:cNvPicPr>
          <p:nvPr/>
        </p:nvPicPr>
        <p:blipFill>
          <a:blip r:embed="rId2"/>
          <a:srcRect l="4592" t="6452" r="26456"/>
          <a:stretch>
            <a:fillRect/>
          </a:stretch>
        </p:blipFill>
        <p:spPr bwMode="auto">
          <a:xfrm>
            <a:off x="285720" y="1428736"/>
            <a:ext cx="407196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Эпиграф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357298"/>
            <a:ext cx="4757742" cy="4840303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Мало иметь хороший ум,</a:t>
            </a:r>
          </a:p>
          <a:p>
            <a:pPr algn="ctr">
              <a:buNone/>
            </a:pPr>
            <a:r>
              <a:rPr lang="ru-RU" sz="4000" dirty="0" smtClean="0"/>
              <a:t> главное – </a:t>
            </a:r>
          </a:p>
          <a:p>
            <a:pPr algn="ctr">
              <a:buNone/>
            </a:pPr>
            <a:r>
              <a:rPr lang="ru-RU" sz="4000" dirty="0" smtClean="0"/>
              <a:t>хорошо его применять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521495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Рене Декарт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Frans Hals - Portret van René Descart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Frans Hals - Portret van René Descart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://icdn.lenta.ru/images/0000/0278/000002789838/pic_1358899527.jpg"/>
          <p:cNvPicPr>
            <a:picLocks noChangeAspect="1" noChangeArrowheads="1"/>
          </p:cNvPicPr>
          <p:nvPr/>
        </p:nvPicPr>
        <p:blipFill>
          <a:blip r:embed="rId2"/>
          <a:srcRect l="4592" t="6452" r="26456"/>
          <a:stretch>
            <a:fillRect/>
          </a:stretch>
        </p:blipFill>
        <p:spPr bwMode="auto">
          <a:xfrm>
            <a:off x="285720" y="1428736"/>
            <a:ext cx="407196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pics.mobilluck.com.ua/photo/meat/KENWOOD/Kenwood_MG_710_70714_118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643182"/>
            <a:ext cx="2847975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Чемодан, мясорубка, корзина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go2.imgsmail.ru/imgpreview?key=http%3A//minecrafting.ru/wp-content/uploads/2011/01/%25D0%25A7%25D0%25B5%25D0%25BC%25D0%25BE%25D0%25B4%25D0%25B0%25D0%25BD.png&amp;mb=imgdb_preview_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2800934" cy="2857520"/>
          </a:xfrm>
          <a:prstGeom prst="rect">
            <a:avLst/>
          </a:prstGeom>
          <a:noFill/>
        </p:spPr>
      </p:pic>
      <p:pic>
        <p:nvPicPr>
          <p:cNvPr id="23560" name="Picture 8" descr="http://prichesin.com/image/rabota/1798.jpg"/>
          <p:cNvPicPr>
            <a:picLocks noChangeAspect="1" noChangeArrowheads="1"/>
          </p:cNvPicPr>
          <p:nvPr/>
        </p:nvPicPr>
        <p:blipFill>
          <a:blip r:embed="rId4"/>
          <a:srcRect l="20408" r="22449" b="16327"/>
          <a:stretch>
            <a:fillRect/>
          </a:stretch>
        </p:blipFill>
        <p:spPr bwMode="auto">
          <a:xfrm>
            <a:off x="6357950" y="1357298"/>
            <a:ext cx="2357454" cy="3451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ad1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2071678"/>
            <a:ext cx="3824034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E:\гимназия 8\Пед.надежды 2014\1327964166_vopros-otv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786082" cy="3658703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714744" y="1214422"/>
            <a:ext cx="4286280" cy="1500198"/>
          </a:xfrm>
          <a:prstGeom prst="wedgeEllipseCallout">
            <a:avLst>
              <a:gd name="adj1" fmla="val -69005"/>
              <a:gd name="adj2" fmla="val 2907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no Pro Smbd" pitchFamily="18" charset="0"/>
              </a:rPr>
              <a:t>Тема?</a:t>
            </a:r>
            <a:endParaRPr lang="ru-RU" sz="4400" dirty="0">
              <a:latin typeface="Arno Pro Smbd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4643438" y="2714620"/>
            <a:ext cx="4286280" cy="1500198"/>
          </a:xfrm>
          <a:prstGeom prst="wedgeEllipseCallout">
            <a:avLst>
              <a:gd name="adj1" fmla="val -91714"/>
              <a:gd name="adj2" fmla="val -64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no Pro Smbd" pitchFamily="18" charset="0"/>
              </a:rPr>
              <a:t>Цель?</a:t>
            </a:r>
            <a:endParaRPr lang="ru-RU" sz="4400" dirty="0">
              <a:latin typeface="Arno Pro Smbd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3571868" y="4214818"/>
            <a:ext cx="4286280" cy="1500198"/>
          </a:xfrm>
          <a:prstGeom prst="wedgeEllipseCallout">
            <a:avLst>
              <a:gd name="adj1" fmla="val -64875"/>
              <a:gd name="adj2" fmla="val -1508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no Pro Smbd" pitchFamily="18" charset="0"/>
              </a:rPr>
              <a:t>План?</a:t>
            </a:r>
            <a:endParaRPr lang="ru-RU" sz="4400" dirty="0">
              <a:latin typeface="Arno Pro Smbd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Уравнения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Знаю. Могу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86380" y="1142984"/>
            <a:ext cx="4071966" cy="4572032"/>
          </a:xfrm>
        </p:spPr>
        <p:txBody>
          <a:bodyPr/>
          <a:lstStyle/>
          <a:p>
            <a:pPr marL="457200" lvl="0" indent="-457200" algn="ctr">
              <a:buNone/>
            </a:pPr>
            <a:r>
              <a:rPr lang="ru-RU" sz="2400" dirty="0" smtClean="0"/>
              <a:t>Нахождение неизвестного: </a:t>
            </a:r>
          </a:p>
          <a:p>
            <a:pPr marL="457200" lvl="0" indent="-457200">
              <a:buNone/>
            </a:pPr>
            <a:r>
              <a:rPr lang="ru-RU" sz="2400" dirty="0" smtClean="0"/>
              <a:t>1. слагаемого</a:t>
            </a:r>
          </a:p>
          <a:p>
            <a:pPr marL="457200" lvl="0" indent="-457200">
              <a:buNone/>
            </a:pPr>
            <a:r>
              <a:rPr lang="ru-RU" sz="2400" dirty="0" smtClean="0"/>
              <a:t>2. уменьшаемого</a:t>
            </a:r>
          </a:p>
          <a:p>
            <a:pPr marL="457200" lvl="0" indent="-457200">
              <a:buNone/>
            </a:pPr>
            <a:r>
              <a:rPr lang="ru-RU" sz="2400" dirty="0" smtClean="0"/>
              <a:t>3. вычитаемого</a:t>
            </a:r>
          </a:p>
          <a:p>
            <a:pPr marL="457200" lvl="0" indent="-457200">
              <a:buNone/>
            </a:pPr>
            <a:r>
              <a:rPr lang="ru-RU" sz="2400" dirty="0" smtClean="0"/>
              <a:t>4. множителя</a:t>
            </a:r>
          </a:p>
          <a:p>
            <a:pPr marL="457200" lvl="0" indent="-457200">
              <a:buNone/>
            </a:pPr>
            <a:r>
              <a:rPr lang="ru-RU" sz="2400" dirty="0" smtClean="0"/>
              <a:t>5. делимого</a:t>
            </a:r>
          </a:p>
          <a:p>
            <a:pPr marL="457200" lvl="0" indent="-457200">
              <a:buNone/>
            </a:pPr>
            <a:r>
              <a:rPr lang="ru-RU" sz="2400" dirty="0" smtClean="0"/>
              <a:t>6. делителя</a:t>
            </a:r>
          </a:p>
          <a:p>
            <a:pPr marL="457200" lvl="0" indent="-457200">
              <a:buNone/>
            </a:pPr>
            <a:r>
              <a:rPr lang="ru-RU" sz="2400" dirty="0" smtClean="0"/>
              <a:t>7. Уравнения с приведением подобных членов</a:t>
            </a:r>
          </a:p>
          <a:p>
            <a:pPr marL="457200" indent="-457200">
              <a:buNone/>
            </a:pPr>
            <a:r>
              <a:rPr lang="ru-RU" sz="2400" dirty="0" smtClean="0"/>
              <a:t>8. Уравнения с раскрытием скобок</a:t>
            </a:r>
            <a:endParaRPr lang="ru-RU" sz="2400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 l="22809" t="37109" r="62302" b="36523"/>
          <a:stretch>
            <a:fillRect/>
          </a:stretch>
        </p:blipFill>
        <p:spPr bwMode="auto">
          <a:xfrm>
            <a:off x="0" y="785794"/>
            <a:ext cx="521497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500042"/>
            <a:ext cx="4429124" cy="2928958"/>
          </a:xfrm>
          <a:prstGeom prst="rect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0" y="428604"/>
            <a:ext cx="4429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/>
              <a:t>Уравнение - это </a:t>
            </a:r>
            <a:endParaRPr lang="ru-RU" sz="3200" dirty="0">
              <a:latin typeface="+mj-lt"/>
            </a:endParaRPr>
          </a:p>
        </p:txBody>
      </p:sp>
      <p:sp>
        <p:nvSpPr>
          <p:cNvPr id="12" name="Скругленный прямоугольник 11"/>
          <p:cNvSpPr>
            <a:spLocks/>
          </p:cNvSpPr>
          <p:nvPr/>
        </p:nvSpPr>
        <p:spPr>
          <a:xfrm>
            <a:off x="0" y="1214422"/>
            <a:ext cx="4429124" cy="114300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равенство с неизвестными, значение которого нужно найти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0" y="2428868"/>
            <a:ext cx="4429124" cy="107157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набор букв, чисел и арифметических знаков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643438" y="428604"/>
            <a:ext cx="4500562" cy="2928958"/>
          </a:xfrm>
          <a:prstGeom prst="rect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4643438" y="428604"/>
            <a:ext cx="45005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/>
              <a:t>Решить уравнение -  значит найти</a:t>
            </a:r>
            <a:endParaRPr lang="ru-RU" sz="3200" dirty="0"/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4643438" y="1428736"/>
            <a:ext cx="4143404" cy="78581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все буквы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4572000" y="2285992"/>
            <a:ext cx="4572000" cy="142876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все его корни или убедиться, что корней нет </a:t>
            </a:r>
            <a:endParaRPr lang="ru-RU" sz="3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68" name="TextBox 21"/>
          <p:cNvSpPr txBox="1">
            <a:spLocks noChangeArrowheads="1"/>
          </p:cNvSpPr>
          <p:nvPr/>
        </p:nvSpPr>
        <p:spPr bwMode="auto">
          <a:xfrm>
            <a:off x="428596" y="0"/>
            <a:ext cx="6932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Выбери правильные ответы и построй </a:t>
            </a:r>
            <a:r>
              <a:rPr lang="ru-RU" b="1" dirty="0" smtClean="0">
                <a:solidFill>
                  <a:schemeClr val="bg1"/>
                </a:solidFill>
              </a:rPr>
              <a:t>два </a:t>
            </a:r>
            <a:r>
              <a:rPr lang="ru-RU" b="1" dirty="0">
                <a:solidFill>
                  <a:schemeClr val="bg1"/>
                </a:solidFill>
              </a:rPr>
              <a:t>домика герою!</a:t>
            </a:r>
          </a:p>
        </p:txBody>
      </p:sp>
      <p:pic>
        <p:nvPicPr>
          <p:cNvPr id="26" name="Рисунок 25" descr="соник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3636000"/>
            <a:ext cx="2042810" cy="2572427"/>
          </a:xfrm>
          <a:prstGeom prst="rect">
            <a:avLst/>
          </a:prstGeom>
          <a:effectLst>
            <a:glow rad="63500">
              <a:srgbClr val="FFFFFF"/>
            </a:glow>
          </a:effectLst>
        </p:spPr>
      </p:pic>
      <p:pic>
        <p:nvPicPr>
          <p:cNvPr id="2070" name="Рисунок 8" descr="трава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92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3" y="3347826"/>
            <a:ext cx="1928826" cy="287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79689804-kirpich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5214938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071810"/>
            <a:ext cx="28098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stera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214950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000372"/>
            <a:ext cx="28098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3000375"/>
            <a:ext cx="26289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stera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214950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20120706110429-kirpich-keramicheskij-rjadovoj-polnotelyj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4857750"/>
            <a:ext cx="1428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 bwMode="auto">
          <a:xfrm>
            <a:off x="4500562" y="500042"/>
            <a:ext cx="4071947" cy="2643206"/>
          </a:xfrm>
          <a:prstGeom prst="rect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4572001" y="534988"/>
            <a:ext cx="39640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/>
              <a:t>a:0= </a:t>
            </a:r>
            <a:endParaRPr lang="ru-RU" sz="4400" dirty="0">
              <a:latin typeface="+mj-lt"/>
            </a:endParaRP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4429124" y="1357298"/>
            <a:ext cx="4071966" cy="107157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0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4500562" y="2500306"/>
            <a:ext cx="4071966" cy="64294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нельзя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068" name="TextBox 21"/>
          <p:cNvSpPr txBox="1">
            <a:spLocks noChangeArrowheads="1"/>
          </p:cNvSpPr>
          <p:nvPr/>
        </p:nvSpPr>
        <p:spPr bwMode="auto">
          <a:xfrm>
            <a:off x="428596" y="0"/>
            <a:ext cx="6947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Выбери правильные ответы и построй </a:t>
            </a:r>
            <a:r>
              <a:rPr lang="ru-RU" b="1" dirty="0" smtClean="0">
                <a:solidFill>
                  <a:schemeClr val="bg1"/>
                </a:solidFill>
              </a:rPr>
              <a:t>два </a:t>
            </a:r>
            <a:r>
              <a:rPr lang="ru-RU" b="1" dirty="0">
                <a:solidFill>
                  <a:schemeClr val="bg1"/>
                </a:solidFill>
              </a:rPr>
              <a:t>домика герою!</a:t>
            </a:r>
          </a:p>
        </p:txBody>
      </p:sp>
      <p:pic>
        <p:nvPicPr>
          <p:cNvPr id="26" name="Рисунок 25" descr="соник.bmp"/>
          <p:cNvPicPr>
            <a:picLocks noChangeAspect="1"/>
          </p:cNvPicPr>
          <p:nvPr/>
        </p:nvPicPr>
        <p:blipFill>
          <a:blip r:embed="rId7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3636000"/>
            <a:ext cx="2042810" cy="2572427"/>
          </a:xfrm>
          <a:prstGeom prst="rect">
            <a:avLst/>
          </a:prstGeom>
          <a:effectLst>
            <a:glow rad="63500">
              <a:srgbClr val="FFFFFF"/>
            </a:glow>
          </a:effectLst>
        </p:spPr>
      </p:pic>
      <p:pic>
        <p:nvPicPr>
          <p:cNvPr id="2070" name="Рисунок 8" descr="трава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75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 bwMode="auto">
          <a:xfrm>
            <a:off x="357158" y="500042"/>
            <a:ext cx="3929090" cy="2643206"/>
          </a:xfrm>
          <a:prstGeom prst="rect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392083" y="534967"/>
            <a:ext cx="38941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/>
              <a:t>a*0=: </a:t>
            </a:r>
            <a:endParaRPr lang="ru-RU" sz="4400" dirty="0">
              <a:latin typeface="+mj-lt"/>
            </a:endParaRPr>
          </a:p>
        </p:txBody>
      </p:sp>
      <p:sp>
        <p:nvSpPr>
          <p:cNvPr id="25" name="Скругленный прямоугольник 24"/>
          <p:cNvSpPr>
            <a:spLocks/>
          </p:cNvSpPr>
          <p:nvPr/>
        </p:nvSpPr>
        <p:spPr>
          <a:xfrm>
            <a:off x="357158" y="1285860"/>
            <a:ext cx="3929089" cy="7064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a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>
            <a:spLocks/>
          </p:cNvSpPr>
          <p:nvPr/>
        </p:nvSpPr>
        <p:spPr>
          <a:xfrm>
            <a:off x="285720" y="2143116"/>
            <a:ext cx="4000528" cy="114300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0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429000"/>
            <a:ext cx="1785920" cy="265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79689804-kirpich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286388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1071538" y="500042"/>
            <a:ext cx="7143800" cy="3071813"/>
          </a:xfrm>
          <a:prstGeom prst="rect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428992" y="571480"/>
            <a:ext cx="26431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dirty="0" smtClean="0"/>
              <a:t>a</a:t>
            </a:r>
            <a:r>
              <a:rPr lang="ru-RU" sz="6000" dirty="0" smtClean="0"/>
              <a:t>+0= </a:t>
            </a:r>
            <a:endParaRPr lang="ru-RU" sz="6000" dirty="0">
              <a:latin typeface="+mj-lt"/>
            </a:endParaRPr>
          </a:p>
        </p:txBody>
      </p:sp>
      <p:sp>
        <p:nvSpPr>
          <p:cNvPr id="12" name="Скругленный прямоугольник 11"/>
          <p:cNvSpPr>
            <a:spLocks/>
          </p:cNvSpPr>
          <p:nvPr/>
        </p:nvSpPr>
        <p:spPr>
          <a:xfrm>
            <a:off x="1357290" y="1714488"/>
            <a:ext cx="2786082" cy="107157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a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5429256" y="1643050"/>
            <a:ext cx="2643206" cy="121444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</a:rPr>
              <a:t>нельзя 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2068" name="TextBox 21"/>
          <p:cNvSpPr txBox="1">
            <a:spLocks noChangeArrowheads="1"/>
          </p:cNvSpPr>
          <p:nvPr/>
        </p:nvSpPr>
        <p:spPr bwMode="auto">
          <a:xfrm>
            <a:off x="285720" y="142852"/>
            <a:ext cx="6932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Выбери правильные ответы и построй три домика герою!</a:t>
            </a:r>
          </a:p>
        </p:txBody>
      </p:sp>
      <p:pic>
        <p:nvPicPr>
          <p:cNvPr id="26" name="Рисунок 25" descr="соник.bmp"/>
          <p:cNvPicPr>
            <a:picLocks noChangeAspect="1"/>
          </p:cNvPicPr>
          <p:nvPr/>
        </p:nvPicPr>
        <p:blipFill>
          <a:blip r:embed="rId5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3636000"/>
            <a:ext cx="2042810" cy="2572427"/>
          </a:xfrm>
          <a:prstGeom prst="rect">
            <a:avLst/>
          </a:prstGeom>
          <a:effectLst>
            <a:glow rad="63500">
              <a:srgbClr val="FFFFFF"/>
            </a:glow>
          </a:effectLst>
        </p:spPr>
      </p:pic>
      <p:pic>
        <p:nvPicPr>
          <p:cNvPr id="2070" name="Рисунок 8" descr="трава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75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 в сосновом бору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http://www.linteum.ru/images/Picture_pics/Picture_Picfile/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7620000" cy="4572000"/>
          </a:xfrm>
          <a:prstGeom prst="rect">
            <a:avLst/>
          </a:prstGeom>
          <a:noFill/>
        </p:spPr>
      </p:pic>
      <p:pic>
        <p:nvPicPr>
          <p:cNvPr id="5" name="Восход ( счастливое утро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37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художника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 numCol="2"/>
          <a:lstStyle/>
          <a:p>
            <a:r>
              <a:rPr lang="ru-RU" dirty="0" smtClean="0"/>
              <a:t>1) </a:t>
            </a:r>
          </a:p>
          <a:p>
            <a:r>
              <a:rPr lang="ru-RU" dirty="0" smtClean="0"/>
              <a:t>2) </a:t>
            </a:r>
          </a:p>
          <a:p>
            <a:r>
              <a:rPr lang="ru-RU" dirty="0" smtClean="0"/>
              <a:t>3) </a:t>
            </a:r>
          </a:p>
          <a:p>
            <a:r>
              <a:rPr lang="ru-RU" dirty="0" smtClean="0"/>
              <a:t>4) </a:t>
            </a:r>
          </a:p>
          <a:p>
            <a:r>
              <a:rPr lang="ru-RU" dirty="0" smtClean="0"/>
              <a:t>5) </a:t>
            </a:r>
          </a:p>
          <a:p>
            <a:r>
              <a:rPr lang="ru-RU" dirty="0" smtClean="0"/>
              <a:t>6) </a:t>
            </a:r>
          </a:p>
          <a:p>
            <a:r>
              <a:rPr lang="ru-RU" dirty="0" smtClean="0"/>
              <a:t>7) </a:t>
            </a:r>
          </a:p>
          <a:p>
            <a:r>
              <a:rPr lang="ru-RU" dirty="0" smtClean="0"/>
              <a:t>8) </a:t>
            </a:r>
          </a:p>
          <a:p>
            <a:endParaRPr lang="ru-RU" dirty="0"/>
          </a:p>
        </p:txBody>
      </p:sp>
      <p:pic>
        <p:nvPicPr>
          <p:cNvPr id="1085" name="Picture 61" descr="E:\АНИМАШКИ\01-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429132"/>
            <a:ext cx="1882753" cy="1882753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363"/>
          <a:stretch>
            <a:fillRect/>
          </a:stretch>
        </p:blipFill>
        <p:spPr bwMode="auto">
          <a:xfrm>
            <a:off x="1285851" y="1357298"/>
            <a:ext cx="1857389" cy="500066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928802"/>
            <a:ext cx="1857388" cy="785818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5720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1" y="2571744"/>
            <a:ext cx="1909343" cy="642942"/>
          </a:xfrm>
          <a:prstGeom prst="rect">
            <a:avLst/>
          </a:prstGeom>
          <a:noFill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143248"/>
            <a:ext cx="1928826" cy="684422"/>
          </a:xfrm>
          <a:prstGeom prst="rect">
            <a:avLst/>
          </a:prstGeom>
          <a:noFill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643314"/>
            <a:ext cx="1571636" cy="810375"/>
          </a:xfrm>
          <a:prstGeom prst="rect">
            <a:avLst/>
          </a:prstGeom>
          <a:noFill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357694"/>
            <a:ext cx="1857388" cy="729688"/>
          </a:xfrm>
          <a:prstGeom prst="rect">
            <a:avLst/>
          </a:prstGeom>
          <a:noFill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1" y="4929198"/>
            <a:ext cx="3052351" cy="714380"/>
          </a:xfrm>
          <a:prstGeom prst="rect">
            <a:avLst/>
          </a:prstGeom>
          <a:noFill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5500702"/>
            <a:ext cx="4214842" cy="785818"/>
          </a:xfrm>
          <a:prstGeom prst="rect">
            <a:avLst/>
          </a:prstGeom>
          <a:noFill/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45720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407988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47" name="Rectangle 63"/>
          <p:cNvSpPr>
            <a:spLocks noChangeArrowheads="1"/>
          </p:cNvSpPr>
          <p:nvPr/>
        </p:nvSpPr>
        <p:spPr bwMode="auto">
          <a:xfrm>
            <a:off x="407988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407988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407988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50" name="Rectangle 66"/>
          <p:cNvSpPr>
            <a:spLocks noChangeArrowheads="1"/>
          </p:cNvSpPr>
          <p:nvPr/>
        </p:nvSpPr>
        <p:spPr bwMode="auto">
          <a:xfrm>
            <a:off x="407988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51" name="Rectangle 67"/>
          <p:cNvSpPr>
            <a:spLocks noChangeArrowheads="1"/>
          </p:cNvSpPr>
          <p:nvPr/>
        </p:nvSpPr>
        <p:spPr bwMode="auto">
          <a:xfrm>
            <a:off x="407988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52" name="Rectangle 68"/>
          <p:cNvSpPr>
            <a:spLocks noChangeArrowheads="1"/>
          </p:cNvSpPr>
          <p:nvPr/>
        </p:nvSpPr>
        <p:spPr bwMode="auto">
          <a:xfrm>
            <a:off x="407988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53" name="Rectangle 69"/>
          <p:cNvSpPr>
            <a:spLocks noChangeArrowheads="1"/>
          </p:cNvSpPr>
          <p:nvPr/>
        </p:nvSpPr>
        <p:spPr bwMode="auto">
          <a:xfrm>
            <a:off x="407988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54" name="Rectangle 70"/>
          <p:cNvSpPr>
            <a:spLocks noChangeArrowheads="1"/>
          </p:cNvSpPr>
          <p:nvPr/>
        </p:nvSpPr>
        <p:spPr bwMode="auto">
          <a:xfrm>
            <a:off x="5857884" y="1214422"/>
            <a:ext cx="17859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– Н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– С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– Ш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– К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 – 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 – М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7 - 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693</Words>
  <Application>Microsoft Office PowerPoint</Application>
  <PresentationFormat>Экран (4:3)</PresentationFormat>
  <Paragraphs>218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Эпиграф</vt:lpstr>
      <vt:lpstr>Уравнения</vt:lpstr>
      <vt:lpstr>Знаю. Могу</vt:lpstr>
      <vt:lpstr>Слайд 5</vt:lpstr>
      <vt:lpstr>Слайд 6</vt:lpstr>
      <vt:lpstr>Слайд 7</vt:lpstr>
      <vt:lpstr>Утро в сосновом бору</vt:lpstr>
      <vt:lpstr>Отгадайте художника</vt:lpstr>
      <vt:lpstr>Критерии оценивания</vt:lpstr>
      <vt:lpstr>Шишкин Иван Иванович</vt:lpstr>
      <vt:lpstr>Знаю. Могу</vt:lpstr>
      <vt:lpstr>Тренировка</vt:lpstr>
      <vt:lpstr>Тренировка</vt:lpstr>
      <vt:lpstr>Решение</vt:lpstr>
      <vt:lpstr>Самостоятельная работа</vt:lpstr>
      <vt:lpstr>Ответы</vt:lpstr>
      <vt:lpstr>Знаю. Могу</vt:lpstr>
      <vt:lpstr>Домашнее задание</vt:lpstr>
      <vt:lpstr>Эпиграф</vt:lpstr>
      <vt:lpstr>Чемодан, мясорубка, корзина</vt:lpstr>
      <vt:lpstr>Спасибо за внимание!</vt:lpstr>
    </vt:vector>
  </TitlesOfParts>
  <Company>МОУ СОШ№4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25_1</dc:creator>
  <cp:lastModifiedBy>KOMP</cp:lastModifiedBy>
  <cp:revision>122</cp:revision>
  <dcterms:created xsi:type="dcterms:W3CDTF">2012-09-11T01:07:51Z</dcterms:created>
  <dcterms:modified xsi:type="dcterms:W3CDTF">2014-12-16T22:03:22Z</dcterms:modified>
</cp:coreProperties>
</file>