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88" r:id="rId8"/>
    <p:sldId id="287" r:id="rId9"/>
    <p:sldId id="284" r:id="rId10"/>
    <p:sldId id="285" r:id="rId11"/>
    <p:sldId id="271" r:id="rId12"/>
    <p:sldId id="281" r:id="rId13"/>
    <p:sldId id="286" r:id="rId14"/>
    <p:sldId id="276" r:id="rId15"/>
    <p:sldId id="277" r:id="rId16"/>
    <p:sldId id="279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940E"/>
    <a:srgbClr val="2D9F40"/>
    <a:srgbClr val="1BB12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75;&#1080;&#1084;&#1085;&#1072;&#1079;&#1080;&#1103;%208\&#1091;&#1095;&#1080;&#1090;&#1077;&#1083;&#1100;%20&#1075;&#1086;&#1088;&#1086;&#1076;&#1072;\&#1084;&#1086;&#1081;%20&#1091;&#1088;&#1086;&#1082;\&#1079;&#1072;&#1074;&#1080;&#1089;&#1080;&#1084;&#1086;&#1089;&#1090;&#1100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file:///E:\&#1075;&#1080;&#1084;&#1085;&#1072;&#1079;&#1080;&#1103;%208\&#1091;&#1095;&#1080;&#1090;&#1077;&#1083;&#1100;%20&#1075;&#1086;&#1088;&#1086;&#1076;&#1072;\&#1084;&#1086;&#1081;%20&#1091;&#1088;&#1086;&#1082;\3.mp3" TargetMode="External"/><Relationship Id="rId7" Type="http://schemas.openxmlformats.org/officeDocument/2006/relationships/image" Target="../media/image5.jpeg"/><Relationship Id="rId2" Type="http://schemas.openxmlformats.org/officeDocument/2006/relationships/audio" Target="file:///E:\&#1075;&#1080;&#1084;&#1085;&#1072;&#1079;&#1080;&#1103;%208\&#1091;&#1095;&#1080;&#1090;&#1077;&#1083;&#1100;%20&#1075;&#1086;&#1088;&#1086;&#1076;&#1072;\&#1084;&#1086;&#1081;%20&#1091;&#1088;&#1086;&#1082;\2.mp3" TargetMode="External"/><Relationship Id="rId1" Type="http://schemas.openxmlformats.org/officeDocument/2006/relationships/audio" Target="file:///E:\&#1075;&#1080;&#1084;&#1085;&#1072;&#1079;&#1080;&#1103;%208\&#1091;&#1095;&#1080;&#1090;&#1077;&#1083;&#1100;%20&#1075;&#1086;&#1088;&#1086;&#1076;&#1072;\&#1084;&#1086;&#1081;%20&#1091;&#1088;&#1086;&#1082;\1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 ли зависимость функциональной?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28641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4400" dirty="0" smtClean="0"/>
              <a:t>Температура от времени суток – </a:t>
            </a:r>
          </a:p>
          <a:p>
            <a:pPr lvl="0"/>
            <a:r>
              <a:rPr lang="ru-RU" sz="4400" dirty="0" smtClean="0"/>
              <a:t>Каждому ученику школы поставлено в соответствие 4-значное число, соответствующее году рождения -</a:t>
            </a:r>
          </a:p>
          <a:p>
            <a:pPr lvl="0"/>
            <a:r>
              <a:rPr lang="ru-RU" sz="4400" dirty="0" smtClean="0"/>
              <a:t>Каждому дню в году поставлен в соответствие ученик школы, родившийся в этот день –         </a:t>
            </a:r>
            <a:r>
              <a:rPr lang="ru-RU" sz="4400" b="1" dirty="0" smtClean="0"/>
              <a:t>;</a:t>
            </a:r>
            <a:endParaRPr lang="ru-RU" sz="4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001024" y="1071546"/>
            <a:ext cx="1142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да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3643314"/>
            <a:ext cx="1071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да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5643578"/>
            <a:ext cx="11394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нет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дальше в лес, тем больше дров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13670" y="2060576"/>
            <a:ext cx="5309477" cy="1300163"/>
            <a:chOff x="2944" y="1933"/>
            <a:chExt cx="1977" cy="819"/>
          </a:xfrm>
        </p:grpSpPr>
        <p:sp>
          <p:nvSpPr>
            <p:cNvPr id="7182" name="Text Box 4"/>
            <p:cNvSpPr txBox="1">
              <a:spLocks noChangeArrowheads="1"/>
            </p:cNvSpPr>
            <p:nvPr/>
          </p:nvSpPr>
          <p:spPr bwMode="auto">
            <a:xfrm>
              <a:off x="2971" y="1933"/>
              <a:ext cx="195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dirty="0" err="1" smtClean="0"/>
                <a:t>х</a:t>
              </a:r>
              <a:r>
                <a:rPr lang="ru-RU" sz="3600" dirty="0" smtClean="0"/>
                <a:t> </a:t>
              </a:r>
              <a:r>
                <a:rPr lang="ru-RU" sz="3600" dirty="0"/>
                <a:t>– расстояние в лес.</a:t>
              </a:r>
            </a:p>
          </p:txBody>
        </p:sp>
        <p:sp>
          <p:nvSpPr>
            <p:cNvPr id="7183" name="Text Box 5"/>
            <p:cNvSpPr txBox="1">
              <a:spLocks noChangeArrowheads="1"/>
            </p:cNvSpPr>
            <p:nvPr/>
          </p:nvSpPr>
          <p:spPr bwMode="auto">
            <a:xfrm>
              <a:off x="2944" y="2345"/>
              <a:ext cx="195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 smtClean="0"/>
                <a:t> </a:t>
              </a:r>
              <a:r>
                <a:rPr lang="ru-RU" sz="3600" dirty="0"/>
                <a:t>у – количество дров.</a:t>
              </a:r>
            </a:p>
          </p:txBody>
        </p:sp>
      </p:grpSp>
      <p:sp>
        <p:nvSpPr>
          <p:cNvPr id="7172" name="Line 8"/>
          <p:cNvSpPr>
            <a:spLocks noChangeShapeType="1"/>
          </p:cNvSpPr>
          <p:nvPr/>
        </p:nvSpPr>
        <p:spPr bwMode="auto">
          <a:xfrm>
            <a:off x="900113" y="4076700"/>
            <a:ext cx="3087687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 flipV="1">
            <a:off x="2268538" y="2636838"/>
            <a:ext cx="0" cy="2808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8" name="Text Box 17"/>
          <p:cNvSpPr txBox="1">
            <a:spLocks noChangeArrowheads="1"/>
          </p:cNvSpPr>
          <p:nvPr/>
        </p:nvSpPr>
        <p:spPr bwMode="auto">
          <a:xfrm>
            <a:off x="3708400" y="4149725"/>
            <a:ext cx="5032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X</a:t>
            </a:r>
            <a:endParaRPr lang="ru-RU" sz="4400" dirty="0"/>
          </a:p>
        </p:txBody>
      </p:sp>
      <p:sp>
        <p:nvSpPr>
          <p:cNvPr id="7179" name="Text Box 18"/>
          <p:cNvSpPr txBox="1">
            <a:spLocks noChangeArrowheads="1"/>
          </p:cNvSpPr>
          <p:nvPr/>
        </p:nvSpPr>
        <p:spPr bwMode="auto">
          <a:xfrm>
            <a:off x="1643042" y="2000240"/>
            <a:ext cx="4302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Y</a:t>
            </a:r>
            <a:endParaRPr lang="ru-RU" sz="4400" dirty="0"/>
          </a:p>
        </p:txBody>
      </p:sp>
      <p:sp>
        <p:nvSpPr>
          <p:cNvPr id="7181" name="Line 30"/>
          <p:cNvSpPr>
            <a:spLocks noChangeShapeType="1"/>
          </p:cNvSpPr>
          <p:nvPr/>
        </p:nvSpPr>
        <p:spPr bwMode="auto">
          <a:xfrm flipH="1">
            <a:off x="2268538" y="2708275"/>
            <a:ext cx="1150937" cy="13684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7650" name="Picture 2" descr="http://img-fotki.yandex.ru/get/5308/104166334.80/0_6860d_39627cbd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00438"/>
            <a:ext cx="4089858" cy="27146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Прямоугольник 16"/>
          <p:cNvSpPr/>
          <p:nvPr/>
        </p:nvSpPr>
        <p:spPr>
          <a:xfrm>
            <a:off x="1714480" y="4000504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0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772400" cy="1628775"/>
          </a:xfrm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труда не выловишь и </a:t>
            </a:r>
            <a: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рыбку </a:t>
            </a:r>
            <a: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пруда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0188"/>
            <a:ext cx="8820150" cy="5738812"/>
          </a:xfrm>
        </p:spPr>
        <p:txBody>
          <a:bodyPr/>
          <a:lstStyle/>
          <a:p>
            <a:pPr eaLnBrk="1" hangingPunct="1"/>
            <a:r>
              <a:rPr lang="ru-RU" dirty="0" smtClean="0"/>
              <a:t>Х-количество  затраченного    труда</a:t>
            </a:r>
          </a:p>
          <a:p>
            <a:pPr eaLnBrk="1" hangingPunct="1"/>
            <a:r>
              <a:rPr lang="ru-RU" smtClean="0"/>
              <a:t>У- количество  </a:t>
            </a:r>
            <a:r>
              <a:rPr lang="ru-RU" dirty="0" smtClean="0"/>
              <a:t>полученного  продукта  </a:t>
            </a:r>
          </a:p>
        </p:txBody>
      </p:sp>
      <p:pic>
        <p:nvPicPr>
          <p:cNvPr id="26628" name="Picture 4" descr="J02977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646488"/>
            <a:ext cx="3527425" cy="293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Line 6"/>
          <p:cNvSpPr>
            <a:spLocks noChangeShapeType="1"/>
          </p:cNvSpPr>
          <p:nvPr/>
        </p:nvSpPr>
        <p:spPr bwMode="auto">
          <a:xfrm flipV="1">
            <a:off x="2643188" y="3332163"/>
            <a:ext cx="0" cy="3240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785813" y="5072063"/>
            <a:ext cx="38163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2643174" y="2857496"/>
            <a:ext cx="7207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у</a:t>
            </a: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4572000" y="4786313"/>
            <a:ext cx="5048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 err="1"/>
              <a:t>х</a:t>
            </a:r>
            <a:endParaRPr lang="ru-RU" sz="4400" dirty="0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flipV="1">
            <a:off x="2643188" y="3344863"/>
            <a:ext cx="1800225" cy="172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5143512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0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00108"/>
            <a:ext cx="8686800" cy="5126055"/>
          </a:xfrm>
        </p:spPr>
        <p:txBody>
          <a:bodyPr/>
          <a:lstStyle/>
          <a:p>
            <a:pPr lvl="0"/>
            <a:r>
              <a:rPr lang="ru-RU" sz="4400" dirty="0" smtClean="0"/>
              <a:t>В математике зависимость называется </a:t>
            </a:r>
            <a:r>
              <a:rPr lang="ru-RU" dirty="0" smtClean="0"/>
              <a:t>__________</a:t>
            </a:r>
          </a:p>
          <a:p>
            <a:pPr lvl="0"/>
            <a:r>
              <a:rPr lang="ru-RU" sz="4400" dirty="0" smtClean="0"/>
              <a:t>Зависимая величина - _________</a:t>
            </a:r>
          </a:p>
          <a:p>
            <a:pPr lvl="0"/>
            <a:r>
              <a:rPr lang="ru-RU" sz="4400" dirty="0" smtClean="0"/>
              <a:t>Независимая величина - ____</a:t>
            </a:r>
          </a:p>
          <a:p>
            <a:pPr lvl="0"/>
            <a:r>
              <a:rPr lang="ru-RU" sz="4400" dirty="0" smtClean="0"/>
              <a:t>Не всякая зависимость является ________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500174"/>
            <a:ext cx="5472122" cy="34718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dirty="0" smtClean="0"/>
              <a:t>В основном, свободу человек проявляет только в выборе зависимости</a:t>
            </a:r>
            <a:endParaRPr lang="ru-RU" sz="4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43636" y="5214950"/>
            <a:ext cx="272887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Герман Гессе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Hermann Hesse 1927 Photo Gret Widma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19" y="1285859"/>
            <a:ext cx="3429024" cy="4343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3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pics.mobilluck.com.ua/photo/meat/KENWOOD/Kenwood_MG_710_70714_1188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643182"/>
            <a:ext cx="2847975" cy="381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Чемодан, мясорубка, корзина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http://go2.imgsmail.ru/imgpreview?key=http%3A//minecrafting.ru/wp-content/uploads/2011/01/%25D0%25A7%25D0%25B5%25D0%25BC%25D0%25BE%25D0%25B4%25D0%25B0%25D0%25BD.png&amp;mb=imgdb_preview_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357298"/>
            <a:ext cx="2800934" cy="2857520"/>
          </a:xfrm>
          <a:prstGeom prst="rect">
            <a:avLst/>
          </a:prstGeom>
          <a:noFill/>
        </p:spPr>
      </p:pic>
      <p:pic>
        <p:nvPicPr>
          <p:cNvPr id="23560" name="Picture 8" descr="http://prichesin.com/image/rabota/1798.jpg"/>
          <p:cNvPicPr>
            <a:picLocks noChangeAspect="1" noChangeArrowheads="1"/>
          </p:cNvPicPr>
          <p:nvPr/>
        </p:nvPicPr>
        <p:blipFill>
          <a:blip r:embed="rId4"/>
          <a:srcRect l="20408" r="22449" b="16327"/>
          <a:stretch>
            <a:fillRect/>
          </a:stretch>
        </p:blipFill>
        <p:spPr bwMode="auto">
          <a:xfrm>
            <a:off x="6357950" y="1357298"/>
            <a:ext cx="2357454" cy="3451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найти примеры функциональных зависимостей в повседневной жизни и записать их; </a:t>
            </a:r>
          </a:p>
          <a:p>
            <a:r>
              <a:rPr lang="ru-RU" sz="3600" dirty="0" smtClean="0"/>
              <a:t>проиллюстрировать с помощью графика 3 пословицы, поговорки или загадки. </a:t>
            </a:r>
          </a:p>
          <a:p>
            <a:r>
              <a:rPr lang="en-US" sz="3600" dirty="0" smtClean="0"/>
              <a:t>ktrnnizovceva@gmail.com</a:t>
            </a:r>
            <a:endParaRPr lang="ru-RU" sz="3600" dirty="0"/>
          </a:p>
        </p:txBody>
      </p:sp>
      <p:pic>
        <p:nvPicPr>
          <p:cNvPr id="4" name="Рисунок 3" descr="24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929066"/>
            <a:ext cx="2714644" cy="2495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Эпиграф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500174"/>
            <a:ext cx="5472122" cy="34718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dirty="0" smtClean="0"/>
              <a:t>В основном, свободу человек проявляет только в выборе зависимости</a:t>
            </a:r>
            <a:endParaRPr lang="ru-RU" sz="4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43636" y="5214950"/>
            <a:ext cx="272887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Герман Гессе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Hermann Hesse 1927 Photo Gret Widma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19" y="1285859"/>
            <a:ext cx="3429024" cy="4343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3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тема объединяет сюжеты?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зависимость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5786" y="857232"/>
            <a:ext cx="7667648" cy="600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Зависимость в математике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Ситуации из жизни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45999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572000"/>
                <a:gridCol w="4572000"/>
              </a:tblGrid>
              <a:tr h="5379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</a:t>
                      </a:r>
                      <a:r>
                        <a:rPr lang="ru-RU" sz="36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3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2</a:t>
                      </a:r>
                      <a:endParaRPr lang="ru-RU" sz="3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819910">
                <a:tc>
                  <a:txBody>
                    <a:bodyPr/>
                    <a:lstStyle/>
                    <a:p>
                      <a:pPr lvl="0"/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Мы идем в магазин за продуктами. Предположим, что нам надо купить молоко. Пусть цена пакета– 50 р. Необходимо выяснить стоимость: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2 </a:t>
                      </a:r>
                      <a:r>
                        <a:rPr lang="ru-RU" sz="3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Б) 3 </a:t>
                      </a:r>
                      <a:r>
                        <a:rPr lang="ru-RU" sz="3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В) 4 </a:t>
                      </a:r>
                      <a:r>
                        <a:rPr lang="ru-RU" sz="3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Г)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Мы едем в отпуск. Машина движется с постоянной скоростью 60 км/ч. </a:t>
                      </a:r>
                    </a:p>
                    <a:p>
                      <a:pPr lvl="0"/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какое расстояние отъедет машина за: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2 ч; Б) 3 ч; В) 4 ч; Г)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285860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Зависимость </a:t>
            </a:r>
          </a:p>
          <a:p>
            <a:pPr algn="ctr"/>
            <a:r>
              <a:rPr lang="ru-RU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математике.</a:t>
            </a:r>
          </a:p>
          <a:p>
            <a:pPr algn="ctr"/>
            <a:r>
              <a:rPr lang="ru-RU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28" y="1500174"/>
            <a:ext cx="32659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Независимая величина –</a:t>
            </a:r>
          </a:p>
          <a:p>
            <a:endParaRPr lang="ru-RU" sz="4400" dirty="0" smtClean="0"/>
          </a:p>
          <a:p>
            <a:endParaRPr lang="ru-RU" sz="4400" dirty="0" smtClean="0"/>
          </a:p>
          <a:p>
            <a:r>
              <a:rPr lang="ru-RU" sz="4400" dirty="0" smtClean="0"/>
              <a:t>Зависимая величина - 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572132" y="4000504"/>
            <a:ext cx="31030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5"/>
          <a:srcRect r="75781" b="67406"/>
          <a:stretch>
            <a:fillRect/>
          </a:stretch>
        </p:blipFill>
        <p:spPr>
          <a:xfrm>
            <a:off x="3071802" y="3143248"/>
            <a:ext cx="2956585" cy="2857496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Игра.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Любая ли зависимость является функцией?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6"/>
          <a:srcRect r="75781" b="67406"/>
          <a:stretch>
            <a:fillRect/>
          </a:stretch>
        </p:blipFill>
        <p:spPr>
          <a:xfrm>
            <a:off x="428596" y="1357298"/>
            <a:ext cx="2786082" cy="2692706"/>
          </a:xfrm>
          <a:prstGeom prst="rect">
            <a:avLst/>
          </a:prstGeom>
        </p:spPr>
      </p:pic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7"/>
          <a:srcRect r="68750" b="66275"/>
          <a:stretch>
            <a:fillRect/>
          </a:stretch>
        </p:blipFill>
        <p:spPr>
          <a:xfrm>
            <a:off x="5429256" y="1428736"/>
            <a:ext cx="3113313" cy="2412818"/>
          </a:xfrm>
          <a:prstGeom prst="rect">
            <a:avLst/>
          </a:prstGeom>
        </p:spPr>
      </p:pic>
      <p:pic>
        <p:nvPicPr>
          <p:cNvPr id="8" name="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285720" y="3714752"/>
            <a:ext cx="357190" cy="357190"/>
          </a:xfrm>
          <a:prstGeom prst="rect">
            <a:avLst/>
          </a:prstGeom>
        </p:spPr>
      </p:pic>
      <p:pic>
        <p:nvPicPr>
          <p:cNvPr id="9" name="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7929586" y="3429000"/>
            <a:ext cx="428628" cy="428628"/>
          </a:xfrm>
          <a:prstGeom prst="rect">
            <a:avLst/>
          </a:prstGeom>
        </p:spPr>
      </p:pic>
      <p:pic>
        <p:nvPicPr>
          <p:cNvPr id="10" name="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/>
          <a:stretch>
            <a:fillRect/>
          </a:stretch>
        </p:blipFill>
        <p:spPr>
          <a:xfrm>
            <a:off x="5929322" y="5572140"/>
            <a:ext cx="357190" cy="35719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786446" y="3714752"/>
            <a:ext cx="28286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функция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000504"/>
            <a:ext cx="21627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5929330"/>
            <a:ext cx="21627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1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57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703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314327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Функция – зависимость, если аргументу соответствует 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значение функции.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43174" y="2714620"/>
            <a:ext cx="35673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единственное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304</Words>
  <PresentationFormat>Экран (4:3)</PresentationFormat>
  <Paragraphs>65</Paragraphs>
  <Slides>17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Эпиграф</vt:lpstr>
      <vt:lpstr>Какая тема объединяет сюжеты?</vt:lpstr>
      <vt:lpstr>Тема урока:</vt:lpstr>
      <vt:lpstr>Ситуации из жизни</vt:lpstr>
      <vt:lpstr>Тема урока:</vt:lpstr>
      <vt:lpstr>Слайд 7</vt:lpstr>
      <vt:lpstr>Игра. Любая ли зависимость является функцией?</vt:lpstr>
      <vt:lpstr>Вывод:</vt:lpstr>
      <vt:lpstr>Является ли зависимость функциональной?</vt:lpstr>
      <vt:lpstr>Чем дальше в лес, тем больше дров</vt:lpstr>
      <vt:lpstr>Без труда не выловишь и рыбку из пруда</vt:lpstr>
      <vt:lpstr>Вывод:</vt:lpstr>
      <vt:lpstr>Слайд 14</vt:lpstr>
      <vt:lpstr>Чемодан, мясорубка, корзина</vt:lpstr>
      <vt:lpstr>Домашнее задание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KOMP</cp:lastModifiedBy>
  <cp:revision>31</cp:revision>
  <dcterms:modified xsi:type="dcterms:W3CDTF">2014-09-22T17:57:46Z</dcterms:modified>
</cp:coreProperties>
</file>