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59" r:id="rId5"/>
    <p:sldId id="270" r:id="rId6"/>
    <p:sldId id="258" r:id="rId7"/>
    <p:sldId id="263" r:id="rId8"/>
    <p:sldId id="264" r:id="rId9"/>
    <p:sldId id="265" r:id="rId10"/>
    <p:sldId id="266" r:id="rId11"/>
    <p:sldId id="267" r:id="rId12"/>
    <p:sldId id="269" r:id="rId13"/>
    <p:sldId id="272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20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9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6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82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69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9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28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35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01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7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02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13690-C4CB-49F3-9814-1CD0A6E0293C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817E-D20D-4A0B-AF6C-8E7543B7E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3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mages.yandex.ru/#!/yandsearch?text=&#1090;&#1072;&#1073;&#1083;&#1080;&#1094;&#1072; &#1091;&#1084;&#1085;&#1086;&#1078;&#1077;&#1085;&#1080;&#1103;&amp;clid=123048&amp;pos=2&amp;uinfo=sw-1007-sh-613-fw-782-fh-448-pd-1&amp;rpt=simage&amp;img_url=http%3A%2F%2Fi033.radikal.ru%2F0805%2Fa1%2F14b0587a167d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530" y="-413957"/>
            <a:ext cx="9682243" cy="703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5" y="1982107"/>
            <a:ext cx="7218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«Секреты» таблицы умножения.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1052736"/>
            <a:ext cx="1733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2 класс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4005064"/>
            <a:ext cx="634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Подготовили презентацию </a:t>
            </a:r>
            <a:r>
              <a:rPr lang="ru-RU" dirty="0" err="1" smtClean="0">
                <a:solidFill>
                  <a:schemeClr val="bg1"/>
                </a:solidFill>
              </a:rPr>
              <a:t>Молоков</a:t>
            </a:r>
            <a:r>
              <a:rPr lang="ru-RU" dirty="0" smtClean="0">
                <a:solidFill>
                  <a:schemeClr val="bg1"/>
                </a:solidFill>
              </a:rPr>
              <a:t> Егор  и Насырова Милана.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6846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9" y="1268760"/>
            <a:ext cx="73510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Оказалось, что единицы второго разряда</a:t>
            </a:r>
          </a:p>
          <a:p>
            <a:r>
              <a:rPr lang="ru-RU" sz="2800" dirty="0">
                <a:solidFill>
                  <a:schemeClr val="bg1"/>
                </a:solidFill>
              </a:rPr>
              <a:t>у</a:t>
            </a:r>
            <a:r>
              <a:rPr lang="ru-RU" sz="2800" dirty="0" smtClean="0">
                <a:solidFill>
                  <a:schemeClr val="bg1"/>
                </a:solidFill>
              </a:rPr>
              <a:t>величиваются на  один, а единицы первого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Разряда уменьшаются на один.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Если посмотреть на цифры, какие записаны</a:t>
            </a:r>
          </a:p>
          <a:p>
            <a:r>
              <a:rPr lang="ru-RU" sz="2800" dirty="0">
                <a:solidFill>
                  <a:schemeClr val="bg1"/>
                </a:solidFill>
              </a:rPr>
              <a:t>в</a:t>
            </a:r>
            <a:r>
              <a:rPr lang="ru-RU" sz="2800" dirty="0" smtClean="0">
                <a:solidFill>
                  <a:schemeClr val="bg1"/>
                </a:solidFill>
              </a:rPr>
              <a:t> ответах, то можно увидеть ещё один секрет.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1+8=9     5+4=9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7+2=9      4+5=9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6+3=9      3+6=9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6846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908720"/>
            <a:ext cx="729808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Когда учили таблицу на 6, обратили внимание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на чётные числа.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При умножении на </a:t>
            </a:r>
            <a:r>
              <a:rPr lang="ru-RU" sz="2800" dirty="0" smtClean="0">
                <a:solidFill>
                  <a:srgbClr val="FF0000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 , в записи ответа стоит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двойка на месте разряда единиц.</a:t>
            </a:r>
          </a:p>
          <a:p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                 6*2=1</a:t>
            </a:r>
            <a:r>
              <a:rPr lang="ru-RU" sz="28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sz="2800" dirty="0">
                <a:solidFill>
                  <a:schemeClr val="bg1"/>
                </a:solidFill>
              </a:rPr>
              <a:t>При умножении на </a:t>
            </a:r>
            <a:r>
              <a:rPr lang="ru-RU" sz="2800" dirty="0">
                <a:solidFill>
                  <a:srgbClr val="FF0000"/>
                </a:solidFill>
              </a:rPr>
              <a:t>4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, в записи ответа </a:t>
            </a:r>
            <a:r>
              <a:rPr lang="ru-RU" sz="2800" dirty="0" smtClean="0">
                <a:solidFill>
                  <a:schemeClr val="bg1"/>
                </a:solidFill>
              </a:rPr>
              <a:t>стоит</a:t>
            </a:r>
          </a:p>
          <a:p>
            <a:r>
              <a:rPr lang="ru-RU" sz="2800" dirty="0">
                <a:solidFill>
                  <a:schemeClr val="bg1"/>
                </a:solidFill>
              </a:rPr>
              <a:t>ч</a:t>
            </a:r>
            <a:r>
              <a:rPr lang="ru-RU" sz="2800" dirty="0" smtClean="0">
                <a:solidFill>
                  <a:schemeClr val="bg1"/>
                </a:solidFill>
              </a:rPr>
              <a:t>етверка </a:t>
            </a:r>
            <a:r>
              <a:rPr lang="ru-RU" sz="2800" dirty="0">
                <a:solidFill>
                  <a:schemeClr val="bg1"/>
                </a:solidFill>
              </a:rPr>
              <a:t>на месте разряда </a:t>
            </a:r>
            <a:r>
              <a:rPr lang="ru-RU" sz="2800" dirty="0" smtClean="0">
                <a:solidFill>
                  <a:schemeClr val="bg1"/>
                </a:solidFill>
              </a:rPr>
              <a:t>единиц.</a:t>
            </a:r>
          </a:p>
          <a:p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                 6*4=2</a:t>
            </a:r>
            <a:r>
              <a:rPr lang="ru-RU" sz="2800" dirty="0" smtClean="0">
                <a:solidFill>
                  <a:srgbClr val="FF0000"/>
                </a:solidFill>
              </a:rPr>
              <a:t>4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Это же мы наблюдали, когда умножали на 6и8</a:t>
            </a:r>
          </a:p>
          <a:p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  6*6=3</a:t>
            </a:r>
            <a:r>
              <a:rPr lang="ru-RU" sz="2800" dirty="0" smtClean="0">
                <a:solidFill>
                  <a:srgbClr val="FF0000"/>
                </a:solidFill>
              </a:rPr>
              <a:t>6</a:t>
            </a:r>
            <a:r>
              <a:rPr lang="ru-RU" sz="2800" dirty="0" smtClean="0">
                <a:solidFill>
                  <a:schemeClr val="bg1"/>
                </a:solidFill>
              </a:rPr>
              <a:t>           6*8=4</a:t>
            </a:r>
            <a:r>
              <a:rPr lang="ru-RU" sz="2800" dirty="0" smtClean="0">
                <a:solidFill>
                  <a:srgbClr val="FF0000"/>
                </a:solidFill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  <a:p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24" y="6079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1584736"/>
            <a:ext cx="52383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bg1"/>
                </a:solidFill>
              </a:rPr>
              <a:t>Если проговаривать произведения, начиная снизу:</a:t>
            </a:r>
          </a:p>
          <a:p>
            <a:pPr>
              <a:defRPr/>
            </a:pPr>
            <a:r>
              <a:rPr lang="ru-RU" sz="2800" i="1" dirty="0">
                <a:solidFill>
                  <a:schemeClr val="bg1"/>
                </a:solidFill>
              </a:rPr>
              <a:t>Шестью восемь - сорок восемь</a:t>
            </a:r>
            <a:r>
              <a:rPr lang="ru-RU" sz="2800" dirty="0">
                <a:solidFill>
                  <a:schemeClr val="bg1"/>
                </a:solidFill>
              </a:rPr>
              <a:t>,</a:t>
            </a:r>
          </a:p>
          <a:p>
            <a:pPr>
              <a:defRPr/>
            </a:pPr>
            <a:r>
              <a:rPr lang="ru-RU" sz="2800" i="1" dirty="0">
                <a:solidFill>
                  <a:schemeClr val="bg1"/>
                </a:solidFill>
              </a:rPr>
              <a:t>Шестью шесть - тридцать шесть,</a:t>
            </a:r>
            <a:endParaRPr lang="ru-RU" sz="28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i="1" dirty="0">
                <a:solidFill>
                  <a:schemeClr val="bg1"/>
                </a:solidFill>
              </a:rPr>
              <a:t>Шестью четыре - двадцать четыре</a:t>
            </a:r>
            <a:r>
              <a:rPr lang="ru-RU" sz="2800" dirty="0">
                <a:solidFill>
                  <a:schemeClr val="bg1"/>
                </a:solidFill>
              </a:rPr>
              <a:t>,</a:t>
            </a:r>
          </a:p>
          <a:p>
            <a:pPr>
              <a:defRPr/>
            </a:pPr>
            <a:r>
              <a:rPr lang="ru-RU" sz="2800" i="1" dirty="0">
                <a:solidFill>
                  <a:schemeClr val="bg1"/>
                </a:solidFill>
              </a:rPr>
              <a:t>Шестью два – </a:t>
            </a:r>
            <a:r>
              <a:rPr lang="ru-RU" sz="2800" b="1" i="1" dirty="0">
                <a:solidFill>
                  <a:schemeClr val="bg1"/>
                </a:solidFill>
              </a:rPr>
              <a:t>десять </a:t>
            </a:r>
            <a:r>
              <a:rPr lang="ru-RU" sz="2800" b="1" i="1" dirty="0" smtClean="0">
                <a:solidFill>
                  <a:schemeClr val="bg1"/>
                </a:solidFill>
              </a:rPr>
              <a:t> и два</a:t>
            </a:r>
            <a:r>
              <a:rPr lang="ru-RU" sz="2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59354" y="1115903"/>
            <a:ext cx="2973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Легко запомнить !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24" y="80628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4" y="1430910"/>
            <a:ext cx="648071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В результате анкетирования </a:t>
            </a:r>
            <a:r>
              <a:rPr lang="ru-RU" sz="2800" dirty="0" smtClean="0">
                <a:solidFill>
                  <a:schemeClr val="bg1"/>
                </a:solidFill>
              </a:rPr>
              <a:t>мы узнали, </a:t>
            </a:r>
            <a:r>
              <a:rPr lang="ru-RU" sz="2800" dirty="0">
                <a:solidFill>
                  <a:schemeClr val="bg1"/>
                </a:solidFill>
              </a:rPr>
              <a:t>что большинство родителей одноклассников </a:t>
            </a:r>
            <a:r>
              <a:rPr lang="ru-RU" sz="2800">
                <a:solidFill>
                  <a:schemeClr val="bg1"/>
                </a:solidFill>
              </a:rPr>
              <a:t>и </a:t>
            </a:r>
            <a:r>
              <a:rPr lang="ru-RU" sz="2800" smtClean="0">
                <a:solidFill>
                  <a:schemeClr val="bg1"/>
                </a:solidFill>
              </a:rPr>
              <a:t>учащихся </a:t>
            </a:r>
            <a:r>
              <a:rPr lang="ru-RU" sz="2800" dirty="0">
                <a:solidFill>
                  <a:schemeClr val="bg1"/>
                </a:solidFill>
              </a:rPr>
              <a:t>школы  испытывали трудности при заучивании таблицы умножения и основной их способ «зубрёжка» оказался малоэффективен; </a:t>
            </a:r>
          </a:p>
          <a:p>
            <a:r>
              <a:rPr lang="ru-RU" sz="2800" dirty="0">
                <a:solidFill>
                  <a:schemeClr val="bg1"/>
                </a:solidFill>
              </a:rPr>
              <a:t>в связи с этим возникла необходимость найти другой способ запоминания таблицы умножения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1840" y="723023"/>
            <a:ext cx="2073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Выводы: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991" y="-124883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520311"/>
            <a:ext cx="58326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*Мы исследовали таблицу                        умножения </a:t>
            </a:r>
            <a:r>
              <a:rPr lang="ru-RU" sz="2800" dirty="0">
                <a:solidFill>
                  <a:schemeClr val="bg1"/>
                </a:solidFill>
              </a:rPr>
              <a:t>и </a:t>
            </a:r>
            <a:r>
              <a:rPr lang="ru-RU" sz="2800" dirty="0" smtClean="0">
                <a:solidFill>
                  <a:schemeClr val="bg1"/>
                </a:solidFill>
              </a:rPr>
              <a:t>выявили </a:t>
            </a:r>
            <a:r>
              <a:rPr lang="ru-RU" sz="2800" dirty="0">
                <a:solidFill>
                  <a:schemeClr val="bg1"/>
                </a:solidFill>
              </a:rPr>
              <a:t>закономерности;</a:t>
            </a:r>
          </a:p>
          <a:p>
            <a:pPr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*Эта работа 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понравилась одноклассникам</a:t>
            </a:r>
            <a:r>
              <a:rPr lang="ru-RU" sz="2800" dirty="0">
                <a:solidFill>
                  <a:schemeClr val="bg1"/>
                </a:solidFill>
              </a:rPr>
              <a:t>,  </a:t>
            </a:r>
            <a:r>
              <a:rPr lang="ru-RU" sz="2800" dirty="0" smtClean="0">
                <a:solidFill>
                  <a:schemeClr val="bg1"/>
                </a:solidFill>
              </a:rPr>
              <a:t>она вовлекла их </a:t>
            </a:r>
            <a:r>
              <a:rPr lang="ru-RU" sz="2800" dirty="0">
                <a:solidFill>
                  <a:schemeClr val="bg1"/>
                </a:solidFill>
              </a:rPr>
              <a:t>в </a:t>
            </a:r>
            <a:r>
              <a:rPr lang="ru-RU" sz="2800" dirty="0" smtClean="0">
                <a:solidFill>
                  <a:schemeClr val="bg1"/>
                </a:solidFill>
              </a:rPr>
              <a:t>активное изучение таблицы </a:t>
            </a:r>
            <a:r>
              <a:rPr lang="ru-RU" sz="2800" dirty="0">
                <a:solidFill>
                  <a:schemeClr val="bg1"/>
                </a:solidFill>
              </a:rPr>
              <a:t>умножения;</a:t>
            </a:r>
          </a:p>
        </p:txBody>
      </p:sp>
    </p:spTree>
    <p:extLst>
      <p:ext uri="{BB962C8B-B14F-4D97-AF65-F5344CB8AC3E}">
        <p14:creationId xmlns:p14="http://schemas.microsoft.com/office/powerpoint/2010/main" val="30211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" y="60125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1484784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323528" y="4444663"/>
            <a:ext cx="105684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Спасибо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sz="6000" b="1" dirty="0">
                <a:solidFill>
                  <a:srgbClr val="FF0000"/>
                </a:solidFill>
              </a:rPr>
              <a:t>за внимание!</a:t>
            </a:r>
            <a:endParaRPr lang="ru-RU" sz="6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907" y="604557"/>
            <a:ext cx="3840106" cy="384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45504" y="3557645"/>
            <a:ext cx="1932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1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i033.radikal.ru/0805/a1/14b0587a167d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91599" cy="6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1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700" y="-437403"/>
            <a:ext cx="9682243" cy="703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470302"/>
            <a:ext cx="61495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Результаты анкетирования: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29216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129216" y="148478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9546" y="1268760"/>
            <a:ext cx="801213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1.Большинство опрошенных испытывали</a:t>
            </a:r>
          </a:p>
          <a:p>
            <a:r>
              <a:rPr lang="ru-RU" sz="3200" dirty="0">
                <a:solidFill>
                  <a:schemeClr val="bg1"/>
                </a:solidFill>
              </a:rPr>
              <a:t>т</a:t>
            </a:r>
            <a:r>
              <a:rPr lang="ru-RU" sz="3200" dirty="0" smtClean="0">
                <a:solidFill>
                  <a:schemeClr val="bg1"/>
                </a:solidFill>
              </a:rPr>
              <a:t>рудности при заучивании таблицы.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2. Наиболее трудная для заучивания была</a:t>
            </a:r>
          </a:p>
          <a:p>
            <a:r>
              <a:rPr lang="ru-RU" sz="3200" dirty="0">
                <a:solidFill>
                  <a:schemeClr val="bg1"/>
                </a:solidFill>
              </a:rPr>
              <a:t>т</a:t>
            </a:r>
            <a:r>
              <a:rPr lang="ru-RU" sz="3200" dirty="0" smtClean="0">
                <a:solidFill>
                  <a:schemeClr val="bg1"/>
                </a:solidFill>
              </a:rPr>
              <a:t>аблица на 9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3.Многие из опрошенных применяли метод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«зубрёжки»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4.Даже в старших классах учащиеся иногда </a:t>
            </a:r>
          </a:p>
          <a:p>
            <a:r>
              <a:rPr lang="ru-RU" sz="3200" dirty="0">
                <a:solidFill>
                  <a:schemeClr val="bg1"/>
                </a:solidFill>
              </a:rPr>
              <a:t>з</a:t>
            </a:r>
            <a:r>
              <a:rPr lang="ru-RU" sz="3200" dirty="0" smtClean="0">
                <a:solidFill>
                  <a:schemeClr val="bg1"/>
                </a:solidFill>
              </a:rPr>
              <a:t>абывают некоторые случаи умножения.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700" y="-437403"/>
            <a:ext cx="9682243" cy="703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258" y="-427985"/>
            <a:ext cx="9682243" cy="703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68914" y="1124744"/>
            <a:ext cx="54543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</a:rPr>
              <a:t>Цель: </a:t>
            </a:r>
            <a:r>
              <a:rPr lang="ru-RU" sz="4000" dirty="0" smtClean="0">
                <a:solidFill>
                  <a:schemeClr val="bg1"/>
                </a:solidFill>
              </a:rPr>
              <a:t>выявить </a:t>
            </a:r>
            <a:r>
              <a:rPr lang="ru-RU" sz="4000" dirty="0">
                <a:solidFill>
                  <a:schemeClr val="bg1"/>
                </a:solidFill>
              </a:rPr>
              <a:t>«секреты таблицы умножения», </a:t>
            </a:r>
            <a:r>
              <a:rPr lang="ru-RU" sz="4000" dirty="0" smtClean="0">
                <a:solidFill>
                  <a:schemeClr val="bg1"/>
                </a:solidFill>
              </a:rPr>
              <a:t>которые помогут </a:t>
            </a:r>
            <a:r>
              <a:rPr lang="ru-RU" sz="4000" dirty="0">
                <a:solidFill>
                  <a:schemeClr val="bg1"/>
                </a:solidFill>
              </a:rPr>
              <a:t>обучающимся лучше её запомнить.</a:t>
            </a:r>
          </a:p>
        </p:txBody>
      </p:sp>
    </p:spTree>
    <p:extLst>
      <p:ext uri="{BB962C8B-B14F-4D97-AF65-F5344CB8AC3E}">
        <p14:creationId xmlns:p14="http://schemas.microsoft.com/office/powerpoint/2010/main" val="28783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6846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980728"/>
            <a:ext cx="27847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smtClean="0">
                <a:solidFill>
                  <a:schemeClr val="bg1"/>
                </a:solidFill>
              </a:rPr>
              <a:t>       Задачи: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988840"/>
            <a:ext cx="696787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Провести опрос среди старшеклассников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Узнать испытывали ли трудности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Выявить закономерности умножения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Однозначных чисел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Предложить наши приёмы запоминания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Таблицы умножения</a:t>
            </a:r>
          </a:p>
          <a:p>
            <a:pPr marL="457200" indent="-457200">
              <a:buFont typeface="Arial" charset="0"/>
              <a:buChar char="•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0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126876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1984" y="1622703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</a:rPr>
              <a:t>Методы </a:t>
            </a:r>
            <a:r>
              <a:rPr lang="ru-RU" sz="4000" b="1" dirty="0" smtClean="0">
                <a:solidFill>
                  <a:schemeClr val="bg1"/>
                </a:solidFill>
              </a:rPr>
              <a:t>     исследования</a:t>
            </a:r>
            <a:r>
              <a:rPr lang="ru-RU" sz="4000" b="1" dirty="0">
                <a:solidFill>
                  <a:schemeClr val="bg1"/>
                </a:solidFill>
              </a:rPr>
              <a:t>:</a:t>
            </a:r>
            <a:endParaRPr lang="ru-RU" sz="4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   *анализ</a:t>
            </a:r>
            <a:r>
              <a:rPr lang="ru-RU" sz="4000" dirty="0">
                <a:solidFill>
                  <a:schemeClr val="bg1"/>
                </a:solidFill>
              </a:rPr>
              <a:t>;</a:t>
            </a:r>
          </a:p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   *тестирование</a:t>
            </a:r>
            <a:r>
              <a:rPr lang="ru-RU" sz="4000" dirty="0">
                <a:solidFill>
                  <a:schemeClr val="bg1"/>
                </a:solidFill>
              </a:rPr>
              <a:t>;</a:t>
            </a:r>
          </a:p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   *наблюдение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Администратор\Pictures\2735115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915" y="1124744"/>
            <a:ext cx="1970138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6846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31640" y="1242710"/>
            <a:ext cx="145745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ru-RU" sz="2800" dirty="0" smtClean="0">
                <a:solidFill>
                  <a:schemeClr val="bg1"/>
                </a:solidFill>
              </a:rPr>
              <a:t>*</a:t>
            </a:r>
            <a:r>
              <a:rPr lang="en-US" sz="2800" dirty="0" smtClean="0">
                <a:solidFill>
                  <a:schemeClr val="bg1"/>
                </a:solidFill>
              </a:rPr>
              <a:t>1=1</a:t>
            </a:r>
          </a:p>
          <a:p>
            <a:r>
              <a:rPr lang="ru-RU" sz="2800" dirty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ru-RU" sz="28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=2</a:t>
            </a:r>
          </a:p>
          <a:p>
            <a:r>
              <a:rPr lang="ru-RU" sz="2800" dirty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ru-RU" sz="2800" dirty="0" smtClean="0">
                <a:solidFill>
                  <a:schemeClr val="bg1"/>
                </a:solidFill>
              </a:rPr>
              <a:t>3</a:t>
            </a:r>
            <a:r>
              <a:rPr lang="en-US" sz="2800" dirty="0" smtClean="0">
                <a:solidFill>
                  <a:schemeClr val="bg1"/>
                </a:solidFill>
              </a:rPr>
              <a:t>=3</a:t>
            </a:r>
          </a:p>
          <a:p>
            <a:r>
              <a:rPr lang="ru-RU" sz="2800" dirty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ru-RU" sz="2800" dirty="0" smtClean="0">
                <a:solidFill>
                  <a:schemeClr val="bg1"/>
                </a:solidFill>
              </a:rPr>
              <a:t>4</a:t>
            </a:r>
            <a:r>
              <a:rPr lang="en-US" sz="2800" dirty="0" smtClean="0">
                <a:solidFill>
                  <a:schemeClr val="bg1"/>
                </a:solidFill>
              </a:rPr>
              <a:t>=4</a:t>
            </a:r>
          </a:p>
          <a:p>
            <a:r>
              <a:rPr lang="ru-RU" sz="2800" dirty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ru-RU" sz="2800" dirty="0" smtClean="0">
                <a:solidFill>
                  <a:schemeClr val="bg1"/>
                </a:solidFill>
              </a:rPr>
              <a:t>5</a:t>
            </a:r>
            <a:r>
              <a:rPr lang="en-US" sz="2800" dirty="0" smtClean="0">
                <a:solidFill>
                  <a:schemeClr val="bg1"/>
                </a:solidFill>
              </a:rPr>
              <a:t>=5</a:t>
            </a:r>
          </a:p>
          <a:p>
            <a:r>
              <a:rPr lang="ru-RU" sz="2800" dirty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ru-RU" sz="2800" dirty="0" smtClean="0">
                <a:solidFill>
                  <a:schemeClr val="bg1"/>
                </a:solidFill>
              </a:rPr>
              <a:t>6</a:t>
            </a:r>
            <a:r>
              <a:rPr lang="en-US" sz="2800" dirty="0" smtClean="0">
                <a:solidFill>
                  <a:schemeClr val="bg1"/>
                </a:solidFill>
              </a:rPr>
              <a:t>=6</a:t>
            </a:r>
          </a:p>
          <a:p>
            <a:r>
              <a:rPr lang="ru-RU" sz="2800" dirty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ru-RU" sz="2800" dirty="0" smtClean="0">
                <a:solidFill>
                  <a:schemeClr val="bg1"/>
                </a:solidFill>
              </a:rPr>
              <a:t>7</a:t>
            </a:r>
            <a:r>
              <a:rPr lang="en-US" sz="2800" dirty="0" smtClean="0">
                <a:solidFill>
                  <a:schemeClr val="bg1"/>
                </a:solidFill>
              </a:rPr>
              <a:t>=7</a:t>
            </a:r>
          </a:p>
          <a:p>
            <a:r>
              <a:rPr lang="ru-RU" sz="2800" dirty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ru-RU" sz="2800" dirty="0" smtClean="0">
                <a:solidFill>
                  <a:schemeClr val="bg1"/>
                </a:solidFill>
              </a:rPr>
              <a:t>8</a:t>
            </a:r>
            <a:r>
              <a:rPr lang="en-US" sz="2800" dirty="0" smtClean="0">
                <a:solidFill>
                  <a:schemeClr val="bg1"/>
                </a:solidFill>
              </a:rPr>
              <a:t>=8</a:t>
            </a:r>
          </a:p>
          <a:p>
            <a:r>
              <a:rPr lang="ru-RU" sz="2800" dirty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ru-RU" sz="2800" dirty="0" smtClean="0">
                <a:solidFill>
                  <a:schemeClr val="bg1"/>
                </a:solidFill>
              </a:rPr>
              <a:t>9</a:t>
            </a:r>
            <a:r>
              <a:rPr lang="en-US" sz="2800" dirty="0" smtClean="0">
                <a:solidFill>
                  <a:schemeClr val="bg1"/>
                </a:solidFill>
              </a:rPr>
              <a:t>=9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1*1</a:t>
            </a:r>
            <a:r>
              <a:rPr lang="ru-RU" sz="2800" dirty="0" smtClean="0">
                <a:solidFill>
                  <a:schemeClr val="bg1"/>
                </a:solidFill>
              </a:rPr>
              <a:t>0</a:t>
            </a:r>
            <a:r>
              <a:rPr lang="en-US" sz="2800" dirty="0" smtClean="0">
                <a:solidFill>
                  <a:schemeClr val="bg1"/>
                </a:solidFill>
              </a:rPr>
              <a:t>=10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68" name="Picture 44" descr="C:\Users\Администратор\Pictures\15523978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654" y="1404311"/>
            <a:ext cx="9525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C:\Users\Администратор\Pictures\15523978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762" y="1407759"/>
            <a:ext cx="9525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C:\Users\Администратор\Pictures\49585345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165" y="836712"/>
            <a:ext cx="12763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C:\Users\Администратор\Desktop\фото мои любимые\картинки\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363" y="3009936"/>
            <a:ext cx="1225012" cy="86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C:\Users\Администратор\Desktop\фото мои любимые\картинки\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675" y="3023925"/>
            <a:ext cx="1360455" cy="96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C:\Users\Администратор\Desktop\фото мои любимые\картинки\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149" y="3052679"/>
            <a:ext cx="1279173" cy="9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127430" y="4365104"/>
            <a:ext cx="55351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При умножении единицы на число</a:t>
            </a:r>
          </a:p>
          <a:p>
            <a:r>
              <a:rPr lang="ru-RU" sz="2800" dirty="0">
                <a:solidFill>
                  <a:schemeClr val="bg1"/>
                </a:solidFill>
              </a:rPr>
              <a:t>п</a:t>
            </a:r>
            <a:r>
              <a:rPr lang="ru-RU" sz="2800" dirty="0" smtClean="0">
                <a:solidFill>
                  <a:schemeClr val="bg1"/>
                </a:solidFill>
              </a:rPr>
              <a:t>олучается само это число.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153" y="-100550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878663"/>
            <a:ext cx="166086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2*1=2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2*2=4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2*3=6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2*4=8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2*5=10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2*6=12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2*7=14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2*8=16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2*9=18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2*10=20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Администратор\Desktop\фото мои любимые\картинки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570" y="908720"/>
            <a:ext cx="80504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Desktop\фото мои любимые\картинки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908720"/>
            <a:ext cx="792088" cy="92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дминистратор\Desktop\фото мои любимые\картинки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355" y="923791"/>
            <a:ext cx="80505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дминистратор\Desktop\фото мои любимые\картинки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926564"/>
            <a:ext cx="789703" cy="91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27784" y="2420888"/>
            <a:ext cx="56000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Здесь нам поможет правило: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От перемены мест множителей</a:t>
            </a:r>
          </a:p>
          <a:p>
            <a:r>
              <a:rPr lang="ru-RU" sz="2800" dirty="0">
                <a:solidFill>
                  <a:schemeClr val="bg1"/>
                </a:solidFill>
              </a:rPr>
              <a:t>п</a:t>
            </a:r>
            <a:r>
              <a:rPr lang="ru-RU" sz="2800" dirty="0" smtClean="0">
                <a:solidFill>
                  <a:schemeClr val="bg1"/>
                </a:solidFill>
              </a:rPr>
              <a:t>роизведение не меняется.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Приём сложения с переходом через разряд здесь тоже первый помощник.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school0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6" y="321045"/>
            <a:ext cx="921702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638092"/>
            <a:ext cx="291778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9*2=18       9*1</a:t>
            </a:r>
            <a:r>
              <a:rPr lang="en-US" sz="2800" dirty="0">
                <a:solidFill>
                  <a:schemeClr val="bg1"/>
                </a:solidFill>
              </a:rPr>
              <a:t>=  </a:t>
            </a:r>
            <a:r>
              <a:rPr lang="en-US" sz="2800" dirty="0" smtClean="0">
                <a:solidFill>
                  <a:schemeClr val="bg1"/>
                </a:solidFill>
              </a:rPr>
              <a:t>9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9*3=27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9*4=36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9*5=45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9*6=54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9*7=63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9*8=72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9*9=81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6617" y="1007150"/>
            <a:ext cx="71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Что мы заметили,  знакомясь с таблицей на 9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2492896"/>
            <a:ext cx="31806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Обратим внимание на ответы.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Что вы заметили?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7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429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</cp:revision>
  <dcterms:created xsi:type="dcterms:W3CDTF">2015-04-05T15:33:26Z</dcterms:created>
  <dcterms:modified xsi:type="dcterms:W3CDTF">2015-04-07T19:38:21Z</dcterms:modified>
</cp:coreProperties>
</file>