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0" r:id="rId3"/>
    <p:sldId id="263" r:id="rId4"/>
    <p:sldId id="256" r:id="rId5"/>
    <p:sldId id="262" r:id="rId6"/>
    <p:sldId id="257" r:id="rId7"/>
    <p:sldId id="258" r:id="rId8"/>
    <p:sldId id="260" r:id="rId9"/>
    <p:sldId id="259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E4688-05F0-4B2C-AE69-825D996B411F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2CEA0-587A-4A1A-B365-4997CCD4C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36414-DBA0-4C1E-8570-0AFA13FBC043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2DFB6-1A2A-4ADF-AC89-C9FA6CD61C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81193-DD2C-4494-8EB9-D4156E7DB8B8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49062-CA08-4803-A47E-07C470664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1FABA-DFE5-4081-BA89-A882754A493A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FD2B6-CF18-474D-8DCC-0C4086D84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169E8-AE66-4732-8641-B88BF8DB8266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ACFB6-8979-4193-AAC0-36966D4666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E64F8-59C5-47A9-8442-52D920EB1BF8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83E44-F33F-45F2-BA7D-797C49ADF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0411B-7166-48B5-B192-442CBB86D569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F96FB-FBDE-4C65-80AD-B194795C5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6F682-74D3-4697-9E24-B85875DC0921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00D85-B3D0-43D8-9F1A-1E35C4280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2C38E-28B1-44E4-95E0-BE69DA075721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7CF9F-8C65-4D2A-86E5-83A70E639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02B0C-D0B6-46D8-B7B1-B118AC1D2722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D7C8E-74C3-43D5-8370-914B6C9FD1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EBBBE-5C6F-44DB-B3AD-F64A5FCB7029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A7038-C7CE-4071-A83C-12AFD3930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472763-D03E-4C67-B0CB-4E106C7703F6}" type="datetimeFigureOut">
              <a:rPr lang="ru-RU"/>
              <a:pPr>
                <a:defRPr/>
              </a:pPr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720492-D0B5-4A49-A945-5AB06B7B0E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143932" cy="57554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Calibri"/>
              </a:rPr>
              <a:t>Структурное подразделение «Детский сад «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Calibri"/>
              </a:rPr>
              <a:t>Чебурашка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Calibri"/>
              </a:rPr>
              <a:t>»</a:t>
            </a:r>
          </a:p>
          <a:p>
            <a:pPr algn="ctr">
              <a:defRPr/>
            </a:pP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  <a:ea typeface="Calibri"/>
            </a:endParaRPr>
          </a:p>
          <a:p>
            <a:pPr algn="ctr">
              <a:defRPr/>
            </a:pP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  <a:ea typeface="Calibri"/>
            </a:endParaRPr>
          </a:p>
          <a:p>
            <a:pPr algn="ctr">
              <a:defRPr/>
            </a:pP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  <a:ea typeface="Calibri"/>
            </a:endParaRPr>
          </a:p>
          <a:p>
            <a:pPr algn="ctr">
              <a:defRPr/>
            </a:pP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  <a:ea typeface="Calibri"/>
            </a:endParaRPr>
          </a:p>
          <a:p>
            <a:pPr algn="ctr">
              <a:defRPr/>
            </a:pP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Calibri"/>
              </a:rPr>
              <a:t>Федеральный государственный </a:t>
            </a:r>
          </a:p>
          <a:p>
            <a:pPr algn="ctr">
              <a:defRPr/>
            </a:pP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Calibri"/>
              </a:rPr>
              <a:t>образовательный стандарт дошкольного образования</a:t>
            </a:r>
          </a:p>
          <a:p>
            <a:pPr algn="ctr">
              <a:defRPr/>
            </a:pP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(ФГОС ДО)</a:t>
            </a:r>
          </a:p>
          <a:p>
            <a:pPr algn="ctr">
              <a:defRPr/>
            </a:pP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Май 2014 г.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Рисунок 4" descr="http://dmdou8.edumsko.ru/images/users-files/dmdou8/fgos_20do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r="5008"/>
          <a:stretch>
            <a:fillRect/>
          </a:stretch>
        </p:blipFill>
        <p:spPr bwMode="auto">
          <a:xfrm>
            <a:off x="3071802" y="857232"/>
            <a:ext cx="2500330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12" descr="Рисунок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12152" y="908720"/>
            <a:ext cx="3962400" cy="452596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427038" y="620713"/>
            <a:ext cx="4159250" cy="54943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ребёнок обладает развитым воображением, которое реализуется в разных видах деятельности. Способность ребёнка к фантазии, воображению, творчеству интенсивно развивается и проявляется в игре. Ребёнок владеет разными формами и видами игры. Умеет подчиняться разным правилам и социальным нормам, различать условную и реальную ситуации, в том числе игровую и учебную;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17" descr="Рисунок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00034" y="714356"/>
            <a:ext cx="4038600" cy="330676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4733925" y="908050"/>
            <a:ext cx="4032250" cy="50784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95288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b="1" dirty="0">
                <a:solidFill>
                  <a:srgbClr val="C00000"/>
                </a:solidFill>
                <a:latin typeface="Arial" charset="0"/>
              </a:rPr>
              <a:t>Достаточно хорошо владеет устной речью, может выражать свои мысли и желания, строит речевые высказывания в ситуации общения, может выделять звуки в словах,</a:t>
            </a:r>
            <a:br>
              <a:rPr lang="ru-RU" altLang="ru-RU" b="1" dirty="0">
                <a:solidFill>
                  <a:srgbClr val="C00000"/>
                </a:solidFill>
                <a:latin typeface="Arial" charset="0"/>
              </a:rPr>
            </a:br>
            <a:r>
              <a:rPr lang="ru-RU" altLang="ru-RU" b="1" dirty="0">
                <a:solidFill>
                  <a:srgbClr val="C00000"/>
                </a:solidFill>
                <a:latin typeface="Arial" charset="0"/>
              </a:rPr>
              <a:t>у ребёнка складываются предпосылки грамотности</a:t>
            </a:r>
          </a:p>
          <a:p>
            <a:pPr marL="109538" algn="just">
              <a:lnSpc>
                <a:spcPct val="150000"/>
              </a:lnSpc>
              <a:defRPr/>
            </a:pPr>
            <a:endParaRPr lang="ru-RU" altLang="ru-RU" b="1" dirty="0">
              <a:solidFill>
                <a:srgbClr val="C00000"/>
              </a:solidFill>
              <a:latin typeface="Arial" charset="0"/>
            </a:endParaRPr>
          </a:p>
          <a:p>
            <a:pPr marL="109538" algn="just">
              <a:lnSpc>
                <a:spcPct val="150000"/>
              </a:lnSpc>
              <a:defRPr/>
            </a:pPr>
            <a:endParaRPr lang="ru-RU" altLang="ru-RU" b="1" dirty="0">
              <a:solidFill>
                <a:srgbClr val="C00000"/>
              </a:solidFill>
              <a:latin typeface="Arial" charset="0"/>
            </a:endParaRPr>
          </a:p>
          <a:p>
            <a:pPr marL="109538" algn="just">
              <a:lnSpc>
                <a:spcPct val="150000"/>
              </a:lnSpc>
              <a:defRPr/>
            </a:pPr>
            <a:endParaRPr lang="ru-RU" altLang="ru-RU" b="1" dirty="0">
              <a:solidFill>
                <a:srgbClr val="C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12" descr="Рисунок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88024" y="1124744"/>
            <a:ext cx="3662836" cy="42484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611188" y="1341438"/>
            <a:ext cx="3529012" cy="33639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95288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b="1" dirty="0">
                <a:solidFill>
                  <a:srgbClr val="C00000"/>
                </a:solidFill>
                <a:latin typeface="Arial" charset="0"/>
              </a:rPr>
              <a:t>У ребёнка развита крупная и мелкая моторика; он подвижен, вынослив, владеет основными движениями, может контролировать свои движения и управлять ими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7" descr="Рисунок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84659" y="1196752"/>
            <a:ext cx="3126704" cy="35178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3995738" y="1125538"/>
            <a:ext cx="4608512" cy="38306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95288" indent="-28575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b="1" dirty="0">
                <a:solidFill>
                  <a:srgbClr val="C00000"/>
                </a:solidFill>
                <a:latin typeface="Arial" charset="0"/>
              </a:rPr>
              <a:t>Способен к волевым усилиям, может следовать социальным нормам поведения и правилам</a:t>
            </a:r>
            <a:br>
              <a:rPr lang="ru-RU" altLang="ru-RU" b="1" dirty="0">
                <a:solidFill>
                  <a:srgbClr val="C00000"/>
                </a:solidFill>
                <a:latin typeface="Arial" charset="0"/>
              </a:rPr>
            </a:br>
            <a:r>
              <a:rPr lang="ru-RU" altLang="ru-RU" b="1" dirty="0">
                <a:solidFill>
                  <a:srgbClr val="C00000"/>
                </a:solidFill>
                <a:latin typeface="Arial" charset="0"/>
              </a:rPr>
              <a:t>в разных видах деятельности,</a:t>
            </a:r>
            <a:br>
              <a:rPr lang="ru-RU" altLang="ru-RU" b="1" dirty="0">
                <a:solidFill>
                  <a:srgbClr val="C00000"/>
                </a:solidFill>
                <a:latin typeface="Arial" charset="0"/>
              </a:rPr>
            </a:br>
            <a:r>
              <a:rPr lang="ru-RU" altLang="ru-RU" b="1" dirty="0">
                <a:solidFill>
                  <a:srgbClr val="C00000"/>
                </a:solidFill>
                <a:latin typeface="Arial" charset="0"/>
              </a:rPr>
              <a:t>во взаимоотношениях</a:t>
            </a:r>
            <a:br>
              <a:rPr lang="ru-RU" altLang="ru-RU" b="1" dirty="0">
                <a:solidFill>
                  <a:srgbClr val="C00000"/>
                </a:solidFill>
                <a:latin typeface="Arial" charset="0"/>
              </a:rPr>
            </a:br>
            <a:r>
              <a:rPr lang="ru-RU" altLang="ru-RU" b="1" dirty="0">
                <a:solidFill>
                  <a:srgbClr val="C00000"/>
                </a:solidFill>
                <a:latin typeface="Arial" charset="0"/>
              </a:rPr>
              <a:t>со взрослыми</a:t>
            </a:r>
            <a:br>
              <a:rPr lang="ru-RU" altLang="ru-RU" b="1" dirty="0">
                <a:solidFill>
                  <a:srgbClr val="C00000"/>
                </a:solidFill>
                <a:latin typeface="Arial" charset="0"/>
              </a:rPr>
            </a:br>
            <a:r>
              <a:rPr lang="ru-RU" altLang="ru-RU" b="1" dirty="0">
                <a:solidFill>
                  <a:srgbClr val="C00000"/>
                </a:solidFill>
                <a:latin typeface="Arial" charset="0"/>
              </a:rPr>
              <a:t>и сверстниками, может соблюдать правила безопасного поведения</a:t>
            </a:r>
            <a:br>
              <a:rPr lang="ru-RU" altLang="ru-RU" b="1" dirty="0">
                <a:solidFill>
                  <a:srgbClr val="C00000"/>
                </a:solidFill>
                <a:latin typeface="Arial" charset="0"/>
              </a:rPr>
            </a:br>
            <a:r>
              <a:rPr lang="ru-RU" altLang="ru-RU" b="1" dirty="0">
                <a:solidFill>
                  <a:srgbClr val="C00000"/>
                </a:solidFill>
                <a:latin typeface="Arial" charset="0"/>
              </a:rPr>
              <a:t>и личной гигиены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ПРОСВЕЩЕНИЕ\Картинки разные\Дети_и_книга\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9226"/>
          <a:stretch>
            <a:fillRect/>
          </a:stretch>
        </p:blipFill>
        <p:spPr bwMode="auto">
          <a:xfrm>
            <a:off x="467544" y="980727"/>
            <a:ext cx="3515941" cy="318712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4140200" y="620713"/>
            <a:ext cx="4784725" cy="5603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09728" algn="just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b="1" dirty="0">
                <a:solidFill>
                  <a:srgbClr val="C00000"/>
                </a:solidFill>
              </a:rPr>
              <a:t>Ребёнок проявляет любознательность</a:t>
            </a:r>
          </a:p>
          <a:p>
            <a:pPr marL="0" lvl="1" indent="-457200"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задаёт вопросы</a:t>
            </a:r>
          </a:p>
          <a:p>
            <a:pPr marL="0" lvl="1" indent="-457200"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интересуется причинно-следственными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       связями</a:t>
            </a:r>
          </a:p>
          <a:p>
            <a:pPr marL="0" lvl="1" indent="-457200"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пытается самостоятельно придумывать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       объяснения явлениям природы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       и поступкам людей</a:t>
            </a:r>
          </a:p>
          <a:p>
            <a:pPr marL="0" lvl="1" indent="-457200"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склонен наблюдать, экспериментировать</a:t>
            </a:r>
          </a:p>
          <a:p>
            <a:pPr marL="0" lvl="1" indent="-457200"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обладает начальными знаниями о себе, о природном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       и социальном мире, в котором он живёт</a:t>
            </a:r>
          </a:p>
          <a:p>
            <a:pPr marL="0" lvl="1" indent="-457200"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знаком с произведениями детской литературы</a:t>
            </a:r>
          </a:p>
          <a:p>
            <a:pPr marL="0" lvl="1" indent="-457200"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обладает элементарными представлениями из области живой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       природы, естествознания, математики, истории и т. п.</a:t>
            </a:r>
          </a:p>
          <a:p>
            <a:pPr marL="0" lvl="1" indent="-457200"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C00000"/>
                </a:solidFill>
              </a:rPr>
              <a:t>способен к принятию собственных решений, опираясь на свои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       знания и умения в различных видах деятельности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 noGrp="1"/>
          </p:cNvSpPr>
          <p:nvPr>
            <p:ph type="title"/>
          </p:nvPr>
        </p:nvSpPr>
        <p:spPr bwMode="auto">
          <a:xfrm>
            <a:off x="457200" y="1214422"/>
            <a:ext cx="8229600" cy="128588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 за  внимание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143932" cy="55707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Calibri"/>
              </a:rPr>
              <a:t>Структурное подразделение «Детский сад «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Calibri"/>
              </a:rPr>
              <a:t>Чебурашка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  <a:ea typeface="Calibri"/>
              </a:rPr>
              <a:t>»</a:t>
            </a:r>
          </a:p>
          <a:p>
            <a:pPr algn="ctr">
              <a:defRPr/>
            </a:pP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  <a:ea typeface="Calibri"/>
            </a:endParaRPr>
          </a:p>
          <a:p>
            <a:pPr marL="452438" indent="-342900" algn="just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Охрана и укрепление физического и психического здоровья детей, в том числе их эмоционального благополучия.</a:t>
            </a:r>
          </a:p>
          <a:p>
            <a:pPr marL="452438" indent="-342900" algn="just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Обеспечение равных возможностей  для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 и других особенностей (в том числе ОВЗ).</a:t>
            </a:r>
          </a:p>
          <a:p>
            <a:pPr marL="452438" indent="-342900" algn="just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Обеспечение преемственности ООП  ДО и НОО.</a:t>
            </a:r>
          </a:p>
          <a:p>
            <a:pPr marL="452438" indent="-342900" algn="just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развитие  способностей и творческого потенциала каждого ребёнка …</a:t>
            </a:r>
          </a:p>
          <a:p>
            <a:pPr marL="452438" indent="-342900" algn="just">
              <a:spcAft>
                <a:spcPts val="600"/>
              </a:spcAft>
              <a:buFont typeface="Trebuchet MS" pitchFamily="34" charset="0"/>
              <a:buAutoNum type="arabicPeriod"/>
            </a:pP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Объединение обучения и воспитания  в целостный образовательный процесс на основе духовно-нравственных </a:t>
            </a:r>
            <a:br>
              <a:rPr lang="ru-RU" altLang="ru-RU" b="1" dirty="0" smtClean="0">
                <a:solidFill>
                  <a:srgbClr val="C00000"/>
                </a:solidFill>
                <a:latin typeface="Arial" charset="0"/>
              </a:rPr>
            </a:b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и </a:t>
            </a:r>
            <a:r>
              <a:rPr lang="ru-RU" altLang="ru-RU" b="1" dirty="0" err="1" smtClean="0">
                <a:solidFill>
                  <a:srgbClr val="C00000"/>
                </a:solidFill>
                <a:latin typeface="Arial" charset="0"/>
              </a:rPr>
              <a:t>социокультурных</a:t>
            </a: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 ценностей и принятых в обществе правил и норм поведения…</a:t>
            </a:r>
            <a:endParaRPr lang="ru-RU" altLang="ru-RU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 bwMode="auto">
          <a:xfrm>
            <a:off x="1142976" y="571480"/>
            <a:ext cx="6995120" cy="57606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Задачи  стандарта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785794"/>
            <a:ext cx="8072494" cy="5357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23888" indent="-514350" algn="just">
              <a:lnSpc>
                <a:spcPct val="90000"/>
              </a:lnSpc>
              <a:spcAft>
                <a:spcPts val="600"/>
              </a:spcAft>
              <a:buFont typeface="Trebuchet MS" pitchFamily="34" charset="0"/>
              <a:buAutoNum type="arabicPeriod" startAt="6"/>
            </a:pPr>
            <a:endParaRPr lang="ru-RU" altLang="ru-RU" sz="500" b="1" dirty="0" smtClean="0">
              <a:solidFill>
                <a:srgbClr val="C00000"/>
              </a:solidFill>
              <a:latin typeface="Arial" charset="0"/>
            </a:endParaRPr>
          </a:p>
          <a:p>
            <a:pPr marL="623888" indent="-514350" algn="just">
              <a:lnSpc>
                <a:spcPct val="90000"/>
              </a:lnSpc>
              <a:spcAft>
                <a:spcPts val="600"/>
              </a:spcAft>
              <a:buFont typeface="Trebuchet MS" pitchFamily="34" charset="0"/>
              <a:buAutoNum type="arabicPeriod" startAt="6"/>
            </a:pP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Формирование общей культуры личности детей, в том числе ценностей здорового образа жизни, развитие их социальных, нравственных, эстетических, интеллектуальных, физических качеств, инициативности, самостоятельности и ответственности, формирование предпосылок учебной деятельности.</a:t>
            </a:r>
          </a:p>
          <a:p>
            <a:pPr marL="623888" indent="-514350" algn="just">
              <a:lnSpc>
                <a:spcPct val="90000"/>
              </a:lnSpc>
              <a:spcAft>
                <a:spcPts val="600"/>
              </a:spcAft>
              <a:buFont typeface="Trebuchet MS" pitchFamily="34" charset="0"/>
              <a:buAutoNum type="arabicPeriod" startAt="6"/>
            </a:pPr>
            <a:endParaRPr lang="ru-RU" altLang="ru-RU" sz="500" b="1" dirty="0" smtClean="0">
              <a:solidFill>
                <a:srgbClr val="C00000"/>
              </a:solidFill>
              <a:latin typeface="Arial" charset="0"/>
            </a:endParaRPr>
          </a:p>
          <a:p>
            <a:pPr marL="623888" indent="-514350" algn="just">
              <a:lnSpc>
                <a:spcPct val="90000"/>
              </a:lnSpc>
              <a:spcAft>
                <a:spcPts val="600"/>
              </a:spcAft>
              <a:buFont typeface="Trebuchet MS" pitchFamily="34" charset="0"/>
              <a:buAutoNum type="arabicPeriod" startAt="6"/>
            </a:pP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Обеспечение вариативности и разнообразия содержания Программ и организационных форм ДО, возможности формирования Программ различной направленности с учётом образовательных потребностей, способностей и состояния здоровья детей.</a:t>
            </a:r>
            <a:endParaRPr lang="ru-RU" altLang="ru-RU" sz="800" b="1" dirty="0" smtClean="0">
              <a:solidFill>
                <a:srgbClr val="C00000"/>
              </a:solidFill>
              <a:latin typeface="Arial" charset="0"/>
            </a:endParaRPr>
          </a:p>
          <a:p>
            <a:pPr marL="623888" indent="-514350" algn="just">
              <a:lnSpc>
                <a:spcPct val="90000"/>
              </a:lnSpc>
              <a:spcAft>
                <a:spcPts val="600"/>
              </a:spcAft>
              <a:buFont typeface="Trebuchet MS" pitchFamily="34" charset="0"/>
              <a:buAutoNum type="arabicPeriod" startAt="6"/>
            </a:pPr>
            <a:endParaRPr lang="ru-RU" altLang="ru-RU" sz="500" b="1" dirty="0" smtClean="0">
              <a:solidFill>
                <a:srgbClr val="C00000"/>
              </a:solidFill>
              <a:latin typeface="Arial" charset="0"/>
            </a:endParaRPr>
          </a:p>
          <a:p>
            <a:pPr marL="623888" indent="-514350" algn="just">
              <a:lnSpc>
                <a:spcPct val="90000"/>
              </a:lnSpc>
              <a:spcAft>
                <a:spcPts val="600"/>
              </a:spcAft>
              <a:buFont typeface="Trebuchet MS" pitchFamily="34" charset="0"/>
              <a:buAutoNum type="arabicPeriod" startAt="6"/>
            </a:pP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Формирование </a:t>
            </a:r>
            <a:r>
              <a:rPr lang="ru-RU" altLang="ru-RU" b="1" dirty="0" err="1" smtClean="0">
                <a:solidFill>
                  <a:srgbClr val="C00000"/>
                </a:solidFill>
                <a:latin typeface="Arial" charset="0"/>
              </a:rPr>
              <a:t>социокультурной</a:t>
            </a: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 среды, соответствующей возрастным, индивидуальным, психологическим и физиологическим особенностям детей.</a:t>
            </a:r>
            <a:endParaRPr lang="ru-RU" altLang="ru-RU" sz="500" b="1" dirty="0" smtClean="0">
              <a:solidFill>
                <a:srgbClr val="C00000"/>
              </a:solidFill>
              <a:latin typeface="Arial" charset="0"/>
            </a:endParaRPr>
          </a:p>
          <a:p>
            <a:pPr marL="623888" indent="-514350" algn="just">
              <a:lnSpc>
                <a:spcPct val="90000"/>
              </a:lnSpc>
              <a:spcAft>
                <a:spcPts val="600"/>
              </a:spcAft>
              <a:buFont typeface="Trebuchet MS" pitchFamily="34" charset="0"/>
              <a:buAutoNum type="arabicPeriod" startAt="6"/>
            </a:pPr>
            <a:endParaRPr lang="ru-RU" altLang="ru-RU" sz="500" b="1" dirty="0" smtClean="0">
              <a:solidFill>
                <a:srgbClr val="C00000"/>
              </a:solidFill>
              <a:latin typeface="Arial" charset="0"/>
            </a:endParaRPr>
          </a:p>
          <a:p>
            <a:pPr marL="623888" indent="-514350" algn="just">
              <a:lnSpc>
                <a:spcPct val="90000"/>
              </a:lnSpc>
              <a:spcAft>
                <a:spcPts val="600"/>
              </a:spcAft>
              <a:buFont typeface="Trebuchet MS" pitchFamily="34" charset="0"/>
              <a:buAutoNum type="arabicPeriod" startAt="6"/>
            </a:pP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Обеспечение психолого-педагогической поддержки семьи</a:t>
            </a:r>
            <a:br>
              <a:rPr lang="ru-RU" altLang="ru-RU" b="1" dirty="0" smtClean="0">
                <a:solidFill>
                  <a:srgbClr val="C00000"/>
                </a:solidFill>
                <a:latin typeface="Arial" charset="0"/>
              </a:rPr>
            </a:br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и повышение компетентности родителей (законных представителей) в вопросах развития и образования, охраны и укрепления здоровья детей</a:t>
            </a:r>
            <a:endParaRPr lang="ru-RU" altLang="ru-RU" b="1" dirty="0">
              <a:solidFill>
                <a:srgbClr val="C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5157191"/>
            <a:ext cx="6480720" cy="9170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 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нормативно - правовая база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131000" y="692696"/>
            <a:ext cx="6995120" cy="100811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Нормативно-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правовые документы 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491879" y="2608679"/>
            <a:ext cx="2273361" cy="93827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/>
              <a:buNone/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Конституция РФ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704198" y="2634941"/>
            <a:ext cx="2273361" cy="92783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/>
              <a:buNone/>
              <a:defRPr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Законодательство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РФ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228184" y="2589940"/>
            <a:ext cx="2273361" cy="95701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/>
              <a:buNone/>
              <a:defRPr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Конвенция </a:t>
            </a:r>
          </a:p>
          <a:p>
            <a:pPr marL="0" indent="0" algn="ctr">
              <a:buFont typeface="Wingdings 2"/>
              <a:buNone/>
              <a:defRPr/>
            </a:pP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правах ребенка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693429" y="1831677"/>
            <a:ext cx="294900" cy="52613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481110" y="1831677"/>
            <a:ext cx="294900" cy="52613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217414" y="1831677"/>
            <a:ext cx="294900" cy="52613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 bwMode="auto">
          <a:xfrm>
            <a:off x="1121389" y="476672"/>
            <a:ext cx="6995120" cy="79208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Основные принципы стандарта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188" y="1412875"/>
            <a:ext cx="8064500" cy="480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</a:rPr>
              <a:t> поддержки разнообразия детства;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</a:rPr>
              <a:t>сохранения уникальности и </a:t>
            </a:r>
            <a:r>
              <a:rPr lang="ru-RU" b="1" dirty="0" err="1">
                <a:solidFill>
                  <a:srgbClr val="C00000"/>
                </a:solidFill>
              </a:rPr>
              <a:t>самоценности</a:t>
            </a:r>
            <a:r>
              <a:rPr lang="ru-RU" b="1" dirty="0">
                <a:solidFill>
                  <a:srgbClr val="C00000"/>
                </a:solidFill>
              </a:rPr>
              <a:t> дошкольного детства как важного этапа в общем развитии человека;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</a:rPr>
              <a:t>полноценного проживания ребёнком всех этапов дошкольного детства, амплификации (обогащения) детского развития;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</a:rPr>
              <a:t> создания благоприятной социальной ситуации развития каждого ребёнка в соответствии с его возрастными и индивидуальными особенностями и склонностями;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</a:rPr>
              <a:t> содействия и сотрудничества детей и взрослых в процессе развития детей и их взаимодействия с людьми, культурой и окружающим миром;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</a:rPr>
              <a:t>приобщения детей к социокультурным нормам, традициям семьи, общества и государства;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</a:rPr>
              <a:t> формирования познавательных интересов и познавательных действий ребёнка через его включение в различные виды деятельности;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</a:rPr>
              <a:t> учёта этнокультурной и социальной ситуации развития детей.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>
              <a:defRPr/>
            </a:pP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5012" y="5013176"/>
            <a:ext cx="6480720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нормативно - правовая база</a:t>
            </a: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563888" y="2336447"/>
            <a:ext cx="1093412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познавательное развитие;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860032" y="2336447"/>
            <a:ext cx="1080120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речевое развитие; 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100292" y="2321378"/>
            <a:ext cx="1044116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художественно-эстетическое развитие; 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308304" y="2319569"/>
            <a:ext cx="1049971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физическое развитие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267744" y="2319569"/>
            <a:ext cx="1093412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социально-коммуникативное развитие;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3563888" y="2336447"/>
            <a:ext cx="1093412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познавательное развитие;</a:t>
            </a: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860032" y="2336447"/>
            <a:ext cx="1080120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речевое развитие; 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100292" y="2321378"/>
            <a:ext cx="1044116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художественно-эстетическое развитие; 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308304" y="2319569"/>
            <a:ext cx="1049971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физическое развитие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267744" y="2319569"/>
            <a:ext cx="1093412" cy="2653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социально-коммуникативное развитие;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65012" y="5013176"/>
            <a:ext cx="6480720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нормативно - правовая база</a:t>
            </a: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2080786" y="404663"/>
            <a:ext cx="6480720" cy="1914905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Целевые ориентиры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750" y="642918"/>
            <a:ext cx="3603622" cy="56323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solidFill>
                  <a:srgbClr val="C00000"/>
                </a:solidFill>
              </a:rPr>
              <a:t>ребёнок проявляет инициативность и самостоятельность в разных видах деятельности – игре, общении, конструировании и др. Способен выбирать себе род занятий, участников совместной деятельности, обнаруживает способность к воплощению разнообразных замыслов</a:t>
            </a:r>
          </a:p>
        </p:txBody>
      </p:sp>
      <p:pic>
        <p:nvPicPr>
          <p:cNvPr id="4" name="Содержимое 15" descr="Рисунок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499992" y="980728"/>
            <a:ext cx="4022725" cy="452596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3238" y="981075"/>
            <a:ext cx="4321175" cy="5035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b="1" dirty="0">
                <a:solidFill>
                  <a:srgbClr val="C00000"/>
                </a:solidFill>
              </a:rPr>
              <a:t>ребёнок уверен в своих силах, открыт внешнему миру, положительно относится к себе и к другим, обладает чувством собственного достоинства.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стараться разрешать конфликты;</a:t>
            </a:r>
          </a:p>
        </p:txBody>
      </p:sp>
      <p:pic>
        <p:nvPicPr>
          <p:cNvPr id="3" name="Содержимое 8" descr="Рисунок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42910" y="500042"/>
            <a:ext cx="3531683" cy="39609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599</Words>
  <Application>Microsoft Office PowerPoint</Application>
  <PresentationFormat>Экран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Спасибо  за 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MDOU7</cp:lastModifiedBy>
  <cp:revision>45</cp:revision>
  <dcterms:created xsi:type="dcterms:W3CDTF">2014-09-24T12:47:22Z</dcterms:created>
  <dcterms:modified xsi:type="dcterms:W3CDTF">2015-03-30T11:57:44Z</dcterms:modified>
</cp:coreProperties>
</file>