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0"/>
  </p:notesMasterIdLst>
  <p:sldIdLst>
    <p:sldId id="256" r:id="rId2"/>
    <p:sldId id="296" r:id="rId3"/>
    <p:sldId id="301" r:id="rId4"/>
    <p:sldId id="302" r:id="rId5"/>
    <p:sldId id="303" r:id="rId6"/>
    <p:sldId id="297" r:id="rId7"/>
    <p:sldId id="304" r:id="rId8"/>
    <p:sldId id="29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A0E2F2"/>
    <a:srgbClr val="F779DC"/>
    <a:srgbClr val="29E35A"/>
    <a:srgbClr val="E3DF29"/>
    <a:srgbClr val="0000FF"/>
    <a:srgbClr val="D60093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7779" autoAdjust="0"/>
    <p:restoredTop sz="94660"/>
  </p:normalViewPr>
  <p:slideViewPr>
    <p:cSldViewPr>
      <p:cViewPr varScale="1">
        <p:scale>
          <a:sx n="73" d="100"/>
          <a:sy n="73" d="100"/>
        </p:scale>
        <p:origin x="-16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7009938-7039-4C90-BD16-E91E811045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94AB0F1-9FBF-4E82-9A6F-07D37C1227F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170D5E-9109-4062-9796-1F812317070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754988-01F5-4888-A11F-BE243C927CA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C832EA-5701-4342-905F-E8CEF4D2002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3BF0022E-3322-4BAC-8B42-BCBBA2D0816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36689F24-3BDE-40A1-A420-F7D25C77E90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338464C5-FF3D-48A5-A74B-8BD53160C64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F05129-A930-4A1F-B2BF-83F390DC27C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665FEF-AE89-47B7-AB78-483A547B2E2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D98A229-9A62-4910-9B82-F0CFA0E7748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4503E9B-9155-4030-8843-4FEFF823AF5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C117B43F-FF5B-4D48-9BF0-36B1EE38B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wiki.vladimir.i-edu.ru/images/2/2a/Question-mark61.gi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mou140.chel-edu.ru/images/54322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305800" cy="2286000"/>
          </a:xfrm>
        </p:spPr>
        <p:txBody>
          <a:bodyPr/>
          <a:lstStyle/>
          <a:p>
            <a:pPr eaLnBrk="1" hangingPunct="1"/>
            <a:r>
              <a:rPr lang="ru-RU" sz="3600" b="1" dirty="0" smtClean="0"/>
              <a:t>6 класс </a:t>
            </a:r>
            <a:br>
              <a:rPr lang="ru-RU" sz="3600" b="1" dirty="0" smtClean="0"/>
            </a:br>
            <a:r>
              <a:rPr lang="ru-RU" sz="3600" b="1" dirty="0" smtClean="0"/>
              <a:t>Русский язык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Неоднородные определения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533400"/>
            <a:ext cx="8229600" cy="4876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 </a:t>
            </a:r>
            <a:endParaRPr lang="ru-RU" dirty="0" smtClean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 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algn="r"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                                                                                </a:t>
            </a:r>
            <a:r>
              <a:rPr lang="ru-RU" sz="2400" dirty="0" smtClean="0"/>
              <a:t>Подготовила: </a:t>
            </a:r>
            <a:r>
              <a:rPr lang="ru-RU" sz="2400" dirty="0" smtClean="0"/>
              <a:t>Самсонова В.Б.</a:t>
            </a:r>
            <a:r>
              <a:rPr lang="ru-RU" sz="2400" dirty="0" smtClean="0"/>
              <a:t>.</a:t>
            </a:r>
            <a:endParaRPr lang="ru-RU" sz="2400" dirty="0" smtClean="0"/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учитель русского языка и литературы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МКОУ </a:t>
            </a:r>
            <a:r>
              <a:rPr lang="ru-RU" sz="2400" dirty="0" smtClean="0"/>
              <a:t>«</a:t>
            </a:r>
            <a:r>
              <a:rPr lang="ru-RU" sz="2400" smtClean="0"/>
              <a:t>Тургеневская</a:t>
            </a:r>
            <a:r>
              <a:rPr lang="ru-RU" sz="2400" smtClean="0"/>
              <a:t>СОШ</a:t>
            </a:r>
            <a:r>
              <a:rPr lang="ru-RU" sz="2400" dirty="0" smtClean="0"/>
              <a:t>»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62000" y="57150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400"/>
              <a:t>                                                             </a:t>
            </a:r>
            <a:endParaRPr lang="ru-RU"/>
          </a:p>
        </p:txBody>
      </p:sp>
      <p:pic>
        <p:nvPicPr>
          <p:cNvPr id="2053" name="Picture 5" descr="sova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4191000"/>
            <a:ext cx="2130425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0"/>
          <p:cNvSpPr>
            <a:spLocks noChangeArrowheads="1"/>
          </p:cNvSpPr>
          <p:nvPr/>
        </p:nvSpPr>
        <p:spPr bwMode="auto">
          <a:xfrm>
            <a:off x="609600" y="228600"/>
            <a:ext cx="7924800" cy="609600"/>
          </a:xfrm>
          <a:prstGeom prst="roundRect">
            <a:avLst>
              <a:gd name="adj" fmla="val 1041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Вспоминаем то, что знаем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1295400" y="18288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200"/>
              <a:t>В предложении имена прилагательные могут быть </a:t>
            </a:r>
          </a:p>
          <a:p>
            <a:pPr marL="342900" indent="-342900"/>
            <a:r>
              <a:rPr lang="ru-RU" sz="2200"/>
              <a:t>    определениями.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1295400" y="2514600"/>
            <a:ext cx="7696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2. Определение является главным членом предложения.</a:t>
            </a: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295400" y="2971800"/>
            <a:ext cx="845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3. Если в предложении несколько определений, то они </a:t>
            </a:r>
          </a:p>
          <a:p>
            <a:r>
              <a:rPr lang="ru-RU" sz="2200"/>
              <a:t>    всегда являются однородными. 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048000" y="6019800"/>
            <a:ext cx="2362200" cy="457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Проверьте себя</a:t>
            </a:r>
          </a:p>
        </p:txBody>
      </p:sp>
      <p:pic>
        <p:nvPicPr>
          <p:cNvPr id="8" name="Picture 10" descr="http://www.wiki.vladimir.i-edu.ru/images/2/2a/Question-mark61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04800"/>
            <a:ext cx="11334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Box 8"/>
          <p:cNvSpPr txBox="1">
            <a:spLocks noChangeArrowheads="1"/>
          </p:cNvSpPr>
          <p:nvPr/>
        </p:nvSpPr>
        <p:spPr bwMode="auto">
          <a:xfrm>
            <a:off x="1295400" y="990600"/>
            <a:ext cx="7620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Если утверждение верное, поставьте знак « + », если неверное – « – ».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303338" y="3733800"/>
            <a:ext cx="780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/>
              <a:t>4. Между однородными членами всегда ставится запятая.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295400" y="4191000"/>
            <a:ext cx="845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5. Однородные определения разделяются запятой, если между ними нет союзов или есть союзы </a:t>
            </a:r>
            <a:r>
              <a:rPr lang="ru-RU" sz="2200" b="1" i="1"/>
              <a:t>а</a:t>
            </a:r>
            <a:r>
              <a:rPr lang="ru-RU" sz="2200" i="1"/>
              <a:t>, </a:t>
            </a:r>
            <a:r>
              <a:rPr lang="ru-RU" sz="2200" b="1" i="1"/>
              <a:t>но</a:t>
            </a:r>
            <a:r>
              <a:rPr lang="ru-RU" sz="2200"/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371600" y="4953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6. Если есть повторяющийся союз </a:t>
            </a:r>
            <a:r>
              <a:rPr lang="ru-RU" sz="2200" b="1" i="1"/>
              <a:t>и</a:t>
            </a:r>
            <a:r>
              <a:rPr lang="ru-RU" sz="2200"/>
              <a:t>, то запятая между однородными членами не ставится.</a:t>
            </a: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1447800" y="5715000"/>
            <a:ext cx="6477000" cy="914400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flipH="1">
            <a:off x="1752600" y="59436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1. +   2. –   3. –   4. –   5. +   6. – </a:t>
            </a:r>
          </a:p>
        </p:txBody>
      </p:sp>
      <p:sp>
        <p:nvSpPr>
          <p:cNvPr id="2" name="Минус 9"/>
          <p:cNvSpPr/>
          <p:nvPr/>
        </p:nvSpPr>
        <p:spPr>
          <a:xfrm>
            <a:off x="228600" y="3048000"/>
            <a:ext cx="928688" cy="57150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Минус 9"/>
          <p:cNvSpPr/>
          <p:nvPr/>
        </p:nvSpPr>
        <p:spPr>
          <a:xfrm>
            <a:off x="228600" y="2438400"/>
            <a:ext cx="928688" cy="57150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Минус 9"/>
          <p:cNvSpPr/>
          <p:nvPr/>
        </p:nvSpPr>
        <p:spPr>
          <a:xfrm>
            <a:off x="228600" y="3657600"/>
            <a:ext cx="928688" cy="57150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Минус 9"/>
          <p:cNvSpPr/>
          <p:nvPr/>
        </p:nvSpPr>
        <p:spPr>
          <a:xfrm>
            <a:off x="304800" y="4953000"/>
            <a:ext cx="928688" cy="57150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люс 10"/>
          <p:cNvSpPr/>
          <p:nvPr/>
        </p:nvSpPr>
        <p:spPr>
          <a:xfrm>
            <a:off x="304800" y="1752600"/>
            <a:ext cx="785813" cy="714375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люс 10"/>
          <p:cNvSpPr/>
          <p:nvPr/>
        </p:nvSpPr>
        <p:spPr>
          <a:xfrm>
            <a:off x="381000" y="4267200"/>
            <a:ext cx="785813" cy="714375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allAtOnce"/>
      <p:bldP spid="5124" grpId="0" build="allAtOnce"/>
      <p:bldP spid="5125" grpId="0" build="allAtOnce"/>
      <p:bldP spid="7" grpId="0" build="p" animBg="1"/>
      <p:bldP spid="10" grpId="0" build="allAtOnce"/>
      <p:bldP spid="11" grpId="0" build="allAtOnce"/>
      <p:bldP spid="13" grpId="0" build="allAtOnce"/>
      <p:bldP spid="15" grpId="0" build="allAtOnce"/>
      <p:bldP spid="2" grpId="0" animBg="1"/>
      <p:bldP spid="3" grpId="0" animBg="1"/>
      <p:bldP spid="4" grpId="0" animBg="1"/>
      <p:bldP spid="5" grpId="0" animBg="1"/>
      <p:bldP spid="6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5"/>
          <p:cNvSpPr>
            <a:spLocks noChangeArrowheads="1"/>
          </p:cNvSpPr>
          <p:nvPr/>
        </p:nvSpPr>
        <p:spPr bwMode="auto">
          <a:xfrm>
            <a:off x="914400" y="228600"/>
            <a:ext cx="7543800" cy="6096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Определяем проблему урока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9144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Прочитайте имена прилагательные.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19200" y="1447800"/>
            <a:ext cx="617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solidFill>
                  <a:srgbClr val="0000FF"/>
                </a:solidFill>
              </a:rPr>
              <a:t>Клюквенный, малиновый, кислый, томатный, сладкий, солёный.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23622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По какому признаку их можно разделить?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" y="5791200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Подберите к ним подходящее по смыслу </a:t>
            </a:r>
          </a:p>
          <a:p>
            <a:pPr algn="ctr"/>
            <a:r>
              <a:rPr lang="ru-RU" sz="2400"/>
              <a:t>имя существительное.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14400" y="3810000"/>
            <a:ext cx="22225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i="1">
                <a:solidFill>
                  <a:srgbClr val="0000FF"/>
                </a:solidFill>
              </a:rPr>
              <a:t>клюквенный</a:t>
            </a:r>
          </a:p>
          <a:p>
            <a:r>
              <a:rPr lang="ru-RU" sz="2800" i="1">
                <a:solidFill>
                  <a:srgbClr val="0000FF"/>
                </a:solidFill>
              </a:rPr>
              <a:t>малиновый</a:t>
            </a:r>
          </a:p>
          <a:p>
            <a:r>
              <a:rPr lang="ru-RU" sz="2800" i="1">
                <a:solidFill>
                  <a:srgbClr val="0000FF"/>
                </a:solidFill>
              </a:rPr>
              <a:t>томатный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629400" y="3886200"/>
            <a:ext cx="1614488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i="1">
                <a:solidFill>
                  <a:srgbClr val="0000FF"/>
                </a:solidFill>
              </a:rPr>
              <a:t>кислый </a:t>
            </a:r>
          </a:p>
          <a:p>
            <a:r>
              <a:rPr lang="ru-RU" sz="2800" i="1">
                <a:solidFill>
                  <a:srgbClr val="0000FF"/>
                </a:solidFill>
              </a:rPr>
              <a:t>сладкий</a:t>
            </a:r>
          </a:p>
          <a:p>
            <a:r>
              <a:rPr lang="ru-RU" sz="2800" i="1">
                <a:solidFill>
                  <a:srgbClr val="0000FF"/>
                </a:solidFill>
              </a:rPr>
              <a:t>солёный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343400" y="51054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с о к</a:t>
            </a:r>
          </a:p>
        </p:txBody>
      </p:sp>
      <p:pic>
        <p:nvPicPr>
          <p:cNvPr id="24578" name="Picture 2" descr="http://www.med.cap.ru/home/1790/novosti/%D1%82%D0%BE%D0%BC%D0%B0%D1%82%D0%BD%D1%8B%D0%B9%20%D1%81%D0%BE%D0%B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3429000"/>
            <a:ext cx="2190750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24800" y="6248400"/>
            <a:ext cx="990600" cy="381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1143000" y="3352800"/>
            <a:ext cx="16002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вид</a:t>
            </a:r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6477000" y="3429000"/>
            <a:ext cx="16002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вкус</a:t>
            </a:r>
          </a:p>
        </p:txBody>
      </p:sp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609600" y="28194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Запишите имена прилагательные в две группы.</a:t>
            </a:r>
          </a:p>
        </p:txBody>
      </p:sp>
      <p:pic>
        <p:nvPicPr>
          <p:cNvPr id="4114" name="Picture 18" descr="ANd9GcTRJqnxlEDtoIPdnrKc_IaNLeLEyuXqx6adi8iAGDJ-v1h9RiQ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990600"/>
            <a:ext cx="1685925" cy="1685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  <p:bldP spid="6" grpId="0" build="allAtOnce"/>
      <p:bldP spid="7" grpId="0" uiExpand="1" build="p"/>
      <p:bldP spid="8" grpId="0" uiExpand="1" build="p"/>
      <p:bldP spid="9" grpId="0" build="allAtOnce"/>
      <p:bldP spid="11" grpId="0" animBg="1"/>
      <p:bldP spid="4110" grpId="0" animBg="1"/>
      <p:bldP spid="4111" grpId="0" animBg="1"/>
      <p:bldP spid="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600200"/>
            <a:ext cx="5105400" cy="1187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400"/>
              <a:t>Составьте два предложения:</a:t>
            </a:r>
          </a:p>
          <a:p>
            <a:pPr>
              <a:buFontTx/>
              <a:buAutoNum type="arabicPeriod"/>
            </a:pPr>
            <a:r>
              <a:rPr lang="ru-RU" sz="2400"/>
              <a:t> Со словами из одной группы.</a:t>
            </a:r>
          </a:p>
          <a:p>
            <a:pPr>
              <a:buFontTx/>
              <a:buAutoNum type="arabicPeriod"/>
            </a:pPr>
            <a:r>
              <a:rPr lang="ru-RU" sz="2400"/>
              <a:t> Со словами из разных групп.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342900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00FF"/>
                </a:solidFill>
              </a:rPr>
              <a:t>1.</a:t>
            </a:r>
            <a:r>
              <a:rPr lang="ru-RU" sz="2800" i="1">
                <a:solidFill>
                  <a:srgbClr val="0000FF"/>
                </a:solidFill>
              </a:rPr>
              <a:t> Я люблю клюквенный, малиновый, томатный сок.</a:t>
            </a:r>
          </a:p>
          <a:p>
            <a:r>
              <a:rPr lang="ru-RU" sz="2800">
                <a:solidFill>
                  <a:srgbClr val="0000FF"/>
                </a:solidFill>
              </a:rPr>
              <a:t>2.</a:t>
            </a:r>
            <a:r>
              <a:rPr lang="ru-RU" sz="2800" i="1">
                <a:solidFill>
                  <a:srgbClr val="0000FF"/>
                </a:solidFill>
              </a:rPr>
              <a:t> Я люблю сладкий малиновый сок.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4419600"/>
            <a:ext cx="868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Как вы думаете, в каком предложении определения будут однородными, а в каком – неоднородными?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5334000"/>
            <a:ext cx="6226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Сформулируйте основной вопрос урока.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514600" y="6019800"/>
            <a:ext cx="2362200" cy="457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Проверьте себя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381000" y="228600"/>
            <a:ext cx="8382000" cy="10668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Что такое однородные и неоднородные</a:t>
            </a:r>
          </a:p>
          <a:p>
            <a:pPr algn="ctr"/>
            <a:r>
              <a:rPr lang="ru-RU" sz="3200" dirty="0">
                <a:solidFill>
                  <a:srgbClr val="FF0000"/>
                </a:solidFill>
              </a:rPr>
              <a:t>определения? Как их отличить</a:t>
            </a:r>
            <a:r>
              <a:rPr lang="ru-RU" sz="3600" dirty="0">
                <a:solidFill>
                  <a:srgbClr val="FF0000"/>
                </a:solidFill>
              </a:rPr>
              <a:t>?</a:t>
            </a:r>
          </a:p>
        </p:txBody>
      </p:sp>
      <p:pic>
        <p:nvPicPr>
          <p:cNvPr id="37890" name="Picture 2" descr="http://im1-tub-ru.yandex.net/i?id=287544412-1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5105400"/>
            <a:ext cx="21336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Блок-схема: альтернативный процесс 9"/>
          <p:cNvSpPr/>
          <p:nvPr/>
        </p:nvSpPr>
        <p:spPr>
          <a:xfrm>
            <a:off x="3200400" y="2971800"/>
            <a:ext cx="2819400" cy="457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>
                <a:solidFill>
                  <a:schemeClr val="tx1"/>
                </a:solidFill>
              </a:rPr>
              <a:t>Сравните результаты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228600" y="1600200"/>
            <a:ext cx="19319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solidFill>
                  <a:srgbClr val="0000FF"/>
                </a:solidFill>
              </a:rPr>
              <a:t>клюквенный</a:t>
            </a:r>
          </a:p>
          <a:p>
            <a:r>
              <a:rPr lang="ru-RU" sz="2400" i="1">
                <a:solidFill>
                  <a:srgbClr val="0000FF"/>
                </a:solidFill>
              </a:rPr>
              <a:t>малиновый</a:t>
            </a:r>
          </a:p>
          <a:p>
            <a:r>
              <a:rPr lang="ru-RU" sz="2400" i="1">
                <a:solidFill>
                  <a:srgbClr val="0000FF"/>
                </a:solidFill>
              </a:rPr>
              <a:t>томатный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086600" y="1600200"/>
            <a:ext cx="14097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solidFill>
                  <a:srgbClr val="0000FF"/>
                </a:solidFill>
              </a:rPr>
              <a:t>кислый </a:t>
            </a:r>
          </a:p>
          <a:p>
            <a:r>
              <a:rPr lang="ru-RU" sz="2400" i="1">
                <a:solidFill>
                  <a:srgbClr val="0000FF"/>
                </a:solidFill>
              </a:rPr>
              <a:t>сладкий</a:t>
            </a:r>
          </a:p>
          <a:p>
            <a:r>
              <a:rPr lang="ru-RU" sz="2400" i="1">
                <a:solidFill>
                  <a:srgbClr val="0000FF"/>
                </a:solidFill>
              </a:rPr>
              <a:t>солёный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allAtOnce"/>
      <p:bldP spid="5" grpId="0" build="allAtOnce"/>
      <p:bldP spid="6" grpId="0" build="p" animBg="1" autoUpdateAnimBg="0"/>
      <p:bldP spid="7" grpId="0" uiExpand="1" build="allAtOnce" animBg="1"/>
      <p:bldP spid="10" grpId="0" build="p" animBg="1" autoUpdateAnimBg="0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990600" y="152400"/>
            <a:ext cx="7924800" cy="5334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>
                <a:solidFill>
                  <a:srgbClr val="FF0000"/>
                </a:solidFill>
              </a:rPr>
              <a:t>Открываем новые знания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838200"/>
            <a:ext cx="7239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Прочитайте предложения. Найдите определения.</a:t>
            </a:r>
          </a:p>
        </p:txBody>
      </p:sp>
      <p:pic>
        <p:nvPicPr>
          <p:cNvPr id="6148" name="Picture 2" descr="http://www.xrest.ru/images/collection/00699/196/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762000"/>
            <a:ext cx="10668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 flipH="1">
            <a:off x="1524000" y="1447800"/>
            <a:ext cx="7162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FF"/>
                </a:solidFill>
              </a:rPr>
              <a:t>Весь луг был покрыт жёлтыми, синими, </a:t>
            </a:r>
          </a:p>
          <a:p>
            <a:r>
              <a:rPr lang="ru-RU" sz="2400">
                <a:solidFill>
                  <a:srgbClr val="0000FF"/>
                </a:solidFill>
              </a:rPr>
              <a:t>белыми, красными цветами.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33600" y="2362200"/>
            <a:ext cx="4953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FF"/>
                </a:solidFill>
              </a:rPr>
              <a:t>Барбарис – это кустарник с маленькими продолговатыми кислыми красными ягодами.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3886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>
                <a:solidFill>
                  <a:srgbClr val="FFFF00"/>
                </a:solidFill>
              </a:rPr>
              <a:t>По какому признаку характеризуются цветы в первом предложении?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4800" y="4648200"/>
            <a:ext cx="8458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>
                <a:solidFill>
                  <a:srgbClr val="FFFF00"/>
                </a:solidFill>
              </a:rPr>
              <a:t>По каким признакам характеризуются ягоды во втором предложении?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" y="5410200"/>
            <a:ext cx="845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>
                <a:solidFill>
                  <a:srgbClr val="FFFF00"/>
                </a:solidFill>
              </a:rPr>
              <a:t>Можно ли между определениями в 1-м предложении поставить союз </a:t>
            </a:r>
            <a:r>
              <a:rPr lang="ru-RU" sz="2200" dirty="0">
                <a:solidFill>
                  <a:srgbClr val="FF0000"/>
                </a:solidFill>
              </a:rPr>
              <a:t>И</a:t>
            </a:r>
            <a:r>
              <a:rPr lang="ru-RU" sz="2200" dirty="0">
                <a:solidFill>
                  <a:srgbClr val="FFFF00"/>
                </a:solidFill>
              </a:rPr>
              <a:t>? А во 2-м? </a:t>
            </a:r>
          </a:p>
        </p:txBody>
      </p:sp>
      <p:pic>
        <p:nvPicPr>
          <p:cNvPr id="38918" name="Picture 6" descr="http://im3-tub-ru.yandex.net/i?id=55806441-08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1828800"/>
            <a:ext cx="14287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0" name="Picture 8" descr="http://im5-tub-ru.yandex.net/i?id=524272683-03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2438400"/>
            <a:ext cx="1600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676400" y="6248400"/>
            <a:ext cx="24384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/>
              <a:t>Сделайте вывод.</a:t>
            </a: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5257800" y="5943600"/>
            <a:ext cx="3276600" cy="762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>
                <a:solidFill>
                  <a:schemeClr val="tx1"/>
                </a:solidFill>
              </a:rPr>
              <a:t>Проверьте себя по учебнику.</a:t>
            </a:r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6400800" y="914400"/>
            <a:ext cx="1600200" cy="457200"/>
          </a:xfrm>
          <a:prstGeom prst="wedgeRoundRectCallout">
            <a:avLst>
              <a:gd name="adj1" fmla="val -83134"/>
              <a:gd name="adj2" fmla="val 96875"/>
              <a:gd name="adj3" fmla="val 16667"/>
            </a:avLst>
          </a:prstGeom>
          <a:solidFill>
            <a:srgbClr val="E3DF2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000"/>
              <a:t>цвет</a:t>
            </a:r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4724400" y="3581400"/>
            <a:ext cx="1600200" cy="457200"/>
          </a:xfrm>
          <a:prstGeom prst="wedgeRoundRectCallout">
            <a:avLst>
              <a:gd name="adj1" fmla="val -111708"/>
              <a:gd name="adj2" fmla="val -136458"/>
              <a:gd name="adj3" fmla="val 16667"/>
            </a:avLst>
          </a:prstGeom>
          <a:solidFill>
            <a:srgbClr val="F779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000"/>
              <a:t>размер</a:t>
            </a:r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6477000" y="3200400"/>
            <a:ext cx="1600200" cy="457200"/>
          </a:xfrm>
          <a:prstGeom prst="wedgeRoundRectCallout">
            <a:avLst>
              <a:gd name="adj1" fmla="val -116468"/>
              <a:gd name="adj2" fmla="val -69792"/>
              <a:gd name="adj3" fmla="val 16667"/>
            </a:avLst>
          </a:prstGeom>
          <a:solidFill>
            <a:srgbClr val="29E3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000"/>
              <a:t>форма</a:t>
            </a: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2667000" y="4267200"/>
            <a:ext cx="1600200" cy="457200"/>
          </a:xfrm>
          <a:prstGeom prst="wedgeRoundRectCallout">
            <a:avLst>
              <a:gd name="adj1" fmla="val -65375"/>
              <a:gd name="adj2" fmla="val -212847"/>
              <a:gd name="adj3" fmla="val 16667"/>
            </a:avLst>
          </a:prstGeom>
          <a:solidFill>
            <a:srgbClr val="A0E2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000"/>
              <a:t>вкус</a:t>
            </a:r>
          </a:p>
        </p:txBody>
      </p:sp>
      <p:sp>
        <p:nvSpPr>
          <p:cNvPr id="6163" name="AutoShape 19"/>
          <p:cNvSpPr>
            <a:spLocks noChangeArrowheads="1"/>
          </p:cNvSpPr>
          <p:nvPr/>
        </p:nvSpPr>
        <p:spPr bwMode="auto">
          <a:xfrm>
            <a:off x="4572000" y="4267200"/>
            <a:ext cx="1600200" cy="457200"/>
          </a:xfrm>
          <a:prstGeom prst="wedgeRoundRectCallout">
            <a:avLst>
              <a:gd name="adj1" fmla="val -79069"/>
              <a:gd name="adj2" fmla="val -219792"/>
              <a:gd name="adj3" fmla="val 16667"/>
            </a:avLst>
          </a:prstGeom>
          <a:solidFill>
            <a:srgbClr val="E3DF2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000"/>
              <a:t>цвет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4" grpId="0" build="allAtOnce"/>
      <p:bldP spid="15" grpId="0" build="p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914400" y="1676400"/>
            <a:ext cx="7696200" cy="3810000"/>
          </a:xfrm>
          <a:prstGeom prst="flowChartAlternateProcess">
            <a:avLst/>
          </a:prstGeom>
          <a:solidFill>
            <a:srgbClr val="A4FA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>
                <a:solidFill>
                  <a:schemeClr val="tx1"/>
                </a:solidFill>
              </a:rPr>
              <a:t>Определения, выраженные прилагательными, могут быть ____________</a:t>
            </a:r>
            <a:r>
              <a:rPr lang="ru-RU" sz="2800" b="1" i="1">
                <a:solidFill>
                  <a:schemeClr val="tx1"/>
                </a:solidFill>
              </a:rPr>
              <a:t>и ______________</a:t>
            </a:r>
            <a:r>
              <a:rPr lang="ru-RU" sz="280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sz="2800">
                <a:solidFill>
                  <a:schemeClr val="tx1"/>
                </a:solidFill>
              </a:rPr>
              <a:t>____________ определения характеризуют предмет с разных сторон .</a:t>
            </a:r>
          </a:p>
          <a:p>
            <a:pPr algn="ctr"/>
            <a:r>
              <a:rPr lang="ru-RU" sz="2800">
                <a:solidFill>
                  <a:schemeClr val="tx1"/>
                </a:solidFill>
              </a:rPr>
              <a:t>Между неоднородными определениями _________ поставить союз </a:t>
            </a:r>
            <a:r>
              <a:rPr lang="ru-RU" sz="2800" b="1">
                <a:solidFill>
                  <a:schemeClr val="tx1"/>
                </a:solidFill>
              </a:rPr>
              <a:t>и</a:t>
            </a:r>
            <a:r>
              <a:rPr lang="ru-RU" sz="2800">
                <a:solidFill>
                  <a:schemeClr val="tx1"/>
                </a:solidFill>
              </a:rPr>
              <a:t>, они  </a:t>
            </a:r>
          </a:p>
          <a:p>
            <a:pPr algn="ctr"/>
            <a:r>
              <a:rPr lang="ru-RU" sz="2800">
                <a:solidFill>
                  <a:schemeClr val="tx1"/>
                </a:solidFill>
              </a:rPr>
              <a:t>__________ запятой.</a:t>
            </a:r>
          </a:p>
        </p:txBody>
      </p:sp>
      <p:pic>
        <p:nvPicPr>
          <p:cNvPr id="7172" name="Picture 2" descr="Картинка 94 из 16403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18288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Блок-схема: альтернативный процесс 1"/>
          <p:cNvSpPr/>
          <p:nvPr/>
        </p:nvSpPr>
        <p:spPr>
          <a:xfrm>
            <a:off x="914400" y="1676400"/>
            <a:ext cx="7696200" cy="3810000"/>
          </a:xfrm>
          <a:prstGeom prst="flowChartAlternateProcess">
            <a:avLst/>
          </a:prstGeom>
          <a:solidFill>
            <a:srgbClr val="A4FA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Определения, выраженные прилагательными, могут быть </a:t>
            </a:r>
            <a:r>
              <a:rPr lang="ru-RU" sz="2800" b="1" dirty="0">
                <a:solidFill>
                  <a:srgbClr val="FF0000"/>
                </a:solidFill>
              </a:rPr>
              <a:t>однородными и неоднородными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Неоднородные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определения характеризуют предмет с разных сторон.</a:t>
            </a:r>
          </a:p>
          <a:p>
            <a:pPr algn="ctr"/>
            <a:r>
              <a:rPr lang="ru-RU" sz="2800" dirty="0">
                <a:solidFill>
                  <a:srgbClr val="002060"/>
                </a:solidFill>
              </a:rPr>
              <a:t>Между неоднородными определениями </a:t>
            </a:r>
            <a:r>
              <a:rPr lang="ru-RU" sz="2800" b="1" dirty="0">
                <a:solidFill>
                  <a:srgbClr val="FF0000"/>
                </a:solidFill>
              </a:rPr>
              <a:t>нельзя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поставить союз </a:t>
            </a:r>
            <a:r>
              <a:rPr lang="ru-RU" sz="2800" b="1" dirty="0">
                <a:solidFill>
                  <a:srgbClr val="002060"/>
                </a:solidFill>
              </a:rPr>
              <a:t>и,</a:t>
            </a:r>
            <a:r>
              <a:rPr lang="ru-RU" sz="2800" dirty="0">
                <a:solidFill>
                  <a:srgbClr val="002060"/>
                </a:solidFill>
              </a:rPr>
              <a:t> они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не разделяются </a:t>
            </a:r>
            <a:r>
              <a:rPr lang="ru-RU" sz="2800" dirty="0">
                <a:solidFill>
                  <a:srgbClr val="002060"/>
                </a:solidFill>
              </a:rPr>
              <a:t>запятой.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133600" y="6096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FFFF00"/>
                </a:solidFill>
              </a:rPr>
              <a:t>Дополните текст необходимой информацией.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3429000" y="5791200"/>
            <a:ext cx="24384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/>
              <a:t>Проверьте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1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альтернативный процесс 9"/>
          <p:cNvSpPr/>
          <p:nvPr/>
        </p:nvSpPr>
        <p:spPr>
          <a:xfrm>
            <a:off x="3581400" y="5715000"/>
            <a:ext cx="2133600" cy="457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Проверьте себя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81400" y="5715000"/>
            <a:ext cx="2133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FF0000"/>
                </a:solidFill>
              </a:rPr>
              <a:t>2, 3.</a:t>
            </a:r>
          </a:p>
        </p:txBody>
      </p:sp>
      <p:sp>
        <p:nvSpPr>
          <p:cNvPr id="23556" name="AutoShape 10"/>
          <p:cNvSpPr>
            <a:spLocks noChangeArrowheads="1"/>
          </p:cNvSpPr>
          <p:nvPr/>
        </p:nvSpPr>
        <p:spPr bwMode="auto">
          <a:xfrm>
            <a:off x="990600" y="304800"/>
            <a:ext cx="7543800" cy="609600"/>
          </a:xfrm>
          <a:prstGeom prst="roundRect">
            <a:avLst>
              <a:gd name="adj" fmla="val 1041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Рефлексия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685800" y="1295400"/>
            <a:ext cx="784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Выберите верные утверждения</a:t>
            </a:r>
          </a:p>
          <a:p>
            <a:r>
              <a:rPr lang="ru-RU" sz="2400" dirty="0">
                <a:solidFill>
                  <a:srgbClr val="002060"/>
                </a:solidFill>
              </a:rPr>
              <a:t> (запишите их номер в тетради).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5800" y="2286000"/>
            <a:ext cx="7924800" cy="3124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lvl="2" indent="-342900">
              <a:buFont typeface="Arial" charset="0"/>
              <a:buAutoNum type="arabicPeriod"/>
            </a:pPr>
            <a:r>
              <a:rPr lang="ru-RU" sz="2400">
                <a:solidFill>
                  <a:schemeClr val="tx1"/>
                </a:solidFill>
              </a:rPr>
              <a:t>Неоднородные определения выражаются разными частями речи.</a:t>
            </a:r>
          </a:p>
          <a:p>
            <a:pPr marL="1257300" lvl="2" indent="-342900">
              <a:buFont typeface="Arial" charset="0"/>
              <a:buAutoNum type="arabicPeriod"/>
            </a:pPr>
            <a:r>
              <a:rPr lang="ru-RU" sz="2400">
                <a:solidFill>
                  <a:schemeClr val="tx1"/>
                </a:solidFill>
              </a:rPr>
              <a:t>Между неоднородными определениями запятая не ставится.</a:t>
            </a:r>
          </a:p>
          <a:p>
            <a:pPr marL="1257300" lvl="2" indent="-342900">
              <a:buFont typeface="Arial" charset="0"/>
              <a:buAutoNum type="arabicPeriod"/>
            </a:pPr>
            <a:r>
              <a:rPr lang="ru-RU" sz="2400">
                <a:solidFill>
                  <a:schemeClr val="tx1"/>
                </a:solidFill>
              </a:rPr>
              <a:t>Неоднородные определения характеризуют предмет с разных сторон.</a:t>
            </a:r>
          </a:p>
          <a:p>
            <a:pPr marL="1257300" lvl="2" indent="-342900">
              <a:buFont typeface="Arial" charset="0"/>
              <a:buAutoNum type="arabicPeriod"/>
            </a:pPr>
            <a:r>
              <a:rPr lang="ru-RU" sz="2400">
                <a:solidFill>
                  <a:schemeClr val="tx1"/>
                </a:solidFill>
              </a:rPr>
              <a:t>Между неоднородными определениями можно поставить союз и.</a:t>
            </a:r>
          </a:p>
        </p:txBody>
      </p:sp>
      <p:sp>
        <p:nvSpPr>
          <p:cNvPr id="2" name="Скругленный прямоугольник 5"/>
          <p:cNvSpPr/>
          <p:nvPr/>
        </p:nvSpPr>
        <p:spPr>
          <a:xfrm>
            <a:off x="685800" y="2286000"/>
            <a:ext cx="7924800" cy="3124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lvl="2" indent="-342900">
              <a:buFont typeface="Arial" charset="0"/>
              <a:buAutoNum type="arabicPeriod"/>
            </a:pPr>
            <a:r>
              <a:rPr lang="ru-RU" sz="2400" dirty="0">
                <a:solidFill>
                  <a:srgbClr val="002060"/>
                </a:solidFill>
              </a:rPr>
              <a:t>Неоднородные определения выражаются разными частями речи.</a:t>
            </a:r>
          </a:p>
          <a:p>
            <a:pPr marL="1257300" lvl="2" indent="-342900">
              <a:buFont typeface="Arial" charset="0"/>
              <a:buAutoNum type="arabicPeriod"/>
            </a:pPr>
            <a:r>
              <a:rPr lang="ru-RU" sz="2400" dirty="0">
                <a:solidFill>
                  <a:srgbClr val="FFFF00"/>
                </a:solidFill>
              </a:rPr>
              <a:t>Между неоднородными определениями запятая не ставится.</a:t>
            </a:r>
          </a:p>
          <a:p>
            <a:pPr marL="1257300" lvl="2" indent="-342900">
              <a:buFont typeface="Arial" charset="0"/>
              <a:buAutoNum type="arabicPeriod"/>
            </a:pPr>
            <a:r>
              <a:rPr lang="ru-RU" sz="2400" dirty="0">
                <a:solidFill>
                  <a:srgbClr val="FFFF00"/>
                </a:solidFill>
              </a:rPr>
              <a:t>Неоднородные определения характеризуют предмет с разных сторон.</a:t>
            </a:r>
          </a:p>
          <a:p>
            <a:pPr marL="1257300" lvl="2" indent="-342900">
              <a:buFont typeface="Arial" charset="0"/>
              <a:buAutoNum type="arabicPeriod"/>
            </a:pPr>
            <a:r>
              <a:rPr lang="ru-RU" sz="2400" dirty="0">
                <a:solidFill>
                  <a:srgbClr val="002060"/>
                </a:solidFill>
              </a:rPr>
              <a:t>Между неоднородными определениями можно поставить союз </a:t>
            </a:r>
            <a:r>
              <a:rPr lang="ru-RU" sz="2400" b="1" i="1" dirty="0">
                <a:solidFill>
                  <a:srgbClr val="002060"/>
                </a:solidFill>
              </a:rPr>
              <a:t>и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914400"/>
            <a:ext cx="23622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9" grpId="0" build="p" animBg="1"/>
      <p:bldP spid="4" grpId="0" uiExpand="1" build="p"/>
      <p:bldP spid="6" grpId="0" build="p" animBg="1"/>
      <p:bldP spid="2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5"/>
          <p:cNvSpPr>
            <a:spLocks noChangeArrowheads="1"/>
          </p:cNvSpPr>
          <p:nvPr/>
        </p:nvSpPr>
        <p:spPr bwMode="auto">
          <a:xfrm>
            <a:off x="1371600" y="381000"/>
            <a:ext cx="6781800" cy="6858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Рефлексия</a:t>
            </a:r>
          </a:p>
        </p:txBody>
      </p:sp>
      <p:pic>
        <p:nvPicPr>
          <p:cNvPr id="8195" name="Picture 8" descr="http://www.segment.ru/data/images/1po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066800"/>
            <a:ext cx="114458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81200" y="1295400"/>
            <a:ext cx="6400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Составьте с данными прилагательными такие предложения, в которых они будут играть роль неоднородных определений. 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838200" y="2057400"/>
            <a:ext cx="646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endParaRPr lang="ru-RU" sz="240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172200" y="2743200"/>
            <a:ext cx="2362200" cy="457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Проверьте себя</a:t>
            </a:r>
          </a:p>
        </p:txBody>
      </p:sp>
      <p:sp>
        <p:nvSpPr>
          <p:cNvPr id="8199" name="TextBox 7"/>
          <p:cNvSpPr txBox="1">
            <a:spLocks noChangeArrowheads="1"/>
          </p:cNvSpPr>
          <p:nvPr/>
        </p:nvSpPr>
        <p:spPr bwMode="auto">
          <a:xfrm>
            <a:off x="838200" y="205740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/>
          </a:p>
        </p:txBody>
      </p:sp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1219200" y="4038600"/>
            <a:ext cx="284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14350" indent="-514350"/>
            <a:r>
              <a:rPr lang="ru-RU" sz="2800"/>
              <a:t>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81200" y="2667000"/>
            <a:ext cx="3144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FF"/>
                </a:solidFill>
              </a:rPr>
              <a:t>Узкая, песчаная.</a:t>
            </a:r>
          </a:p>
          <a:p>
            <a:r>
              <a:rPr lang="ru-RU" sz="2400">
                <a:solidFill>
                  <a:srgbClr val="0000FF"/>
                </a:solidFill>
              </a:rPr>
              <a:t>Тяжёлый, железный.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9600" y="3962400"/>
            <a:ext cx="546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FF"/>
                </a:solidFill>
              </a:rPr>
              <a:t>Мы шли по узкой песчаной тропинке.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438400" y="5562600"/>
            <a:ext cx="5233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FF"/>
                </a:solidFill>
              </a:rPr>
              <a:t>Он поднял тяжёлый железный меч.</a:t>
            </a:r>
          </a:p>
        </p:txBody>
      </p:sp>
      <p:pic>
        <p:nvPicPr>
          <p:cNvPr id="10251" name="Picture 11" descr="http://im2-tub-ru.yandex.net/i?id=94498022-28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257800"/>
            <a:ext cx="16764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13" descr="http://im0-tub-ru.yandex.net/i?id=46732690-4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3581400"/>
            <a:ext cx="15335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6" grpId="0" build="p" animBg="1" autoUpdateAnimBg="0"/>
      <p:bldP spid="11" grpId="0" autoUpdateAnimBg="0"/>
      <p:bldP spid="12" grpId="0" build="allAtOnce"/>
      <p:bldP spid="1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2258</TotalTime>
  <Words>538</Words>
  <Application>Microsoft PowerPoint</Application>
  <PresentationFormat>Экран (4:3)</PresentationFormat>
  <Paragraphs>103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Литейная</vt:lpstr>
      <vt:lpstr>6 класс  Русский язык  Неоднородные определения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Нина</dc:creator>
  <cp:lastModifiedBy>direktor1</cp:lastModifiedBy>
  <cp:revision>230</cp:revision>
  <cp:lastPrinted>1601-01-01T00:00:00Z</cp:lastPrinted>
  <dcterms:created xsi:type="dcterms:W3CDTF">2012-04-22T07:50:44Z</dcterms:created>
  <dcterms:modified xsi:type="dcterms:W3CDTF">2015-04-09T17:23:54Z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