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3" r:id="rId9"/>
    <p:sldId id="264" r:id="rId10"/>
    <p:sldId id="265" r:id="rId11"/>
    <p:sldId id="266" r:id="rId12"/>
    <p:sldId id="268" r:id="rId13"/>
    <p:sldId id="269" r:id="rId14"/>
    <p:sldId id="288" r:id="rId15"/>
    <p:sldId id="293" r:id="rId16"/>
    <p:sldId id="296" r:id="rId17"/>
    <p:sldId id="290" r:id="rId18"/>
    <p:sldId id="276" r:id="rId19"/>
    <p:sldId id="294" r:id="rId20"/>
    <p:sldId id="274" r:id="rId21"/>
    <p:sldId id="275" r:id="rId22"/>
    <p:sldId id="299" r:id="rId23"/>
    <p:sldId id="298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D2F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57166"/>
            <a:ext cx="7789776" cy="839586"/>
          </a:xfrm>
        </p:spPr>
        <p:txBody>
          <a:bodyPr>
            <a:normAutofit fontScale="90000"/>
          </a:bodyPr>
          <a:lstStyle/>
          <a:p>
            <a:r>
              <a:rPr kumimoji="1" lang="ru-RU" sz="1600" dirty="0" smtClean="0">
                <a:latin typeface="Arial Black" pitchFamily="34" charset="0"/>
              </a:rPr>
              <a:t>МОУ «Средняя общеобразовательная школа №53</a:t>
            </a:r>
            <a:br>
              <a:rPr kumimoji="1" lang="ru-RU" sz="1600" dirty="0" smtClean="0">
                <a:latin typeface="Arial Black" pitchFamily="34" charset="0"/>
              </a:rPr>
            </a:br>
            <a:r>
              <a:rPr kumimoji="1" lang="ru-RU" sz="1600" dirty="0" smtClean="0">
                <a:latin typeface="Arial Black" pitchFamily="34" charset="0"/>
              </a:rPr>
              <a:t> с углубленным изучением отдельных предметов» города Курска</a:t>
            </a:r>
            <a:r>
              <a:rPr kumimoji="1" lang="ru-RU" sz="1600" dirty="0" smtClean="0"/>
              <a:t/>
            </a:r>
            <a:br>
              <a:rPr kumimoji="1" lang="ru-RU" sz="1600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ИГРОВЫЕ ТЕХНОЛОГИИ В ОБРАЗОВАТЕЛЬНОМ ПРОЦЕССЕ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715016"/>
            <a:ext cx="3199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Подготовила: Николаенко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Игровое упражнение</a:t>
            </a:r>
          </a:p>
          <a:p>
            <a:pPr algn="ctr"/>
            <a:r>
              <a:rPr lang="ru-RU" sz="3200" dirty="0" smtClean="0"/>
              <a:t> «Реши правильно и прочти»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31840" y="1628800"/>
          <a:ext cx="2376264" cy="3435096"/>
        </p:xfrm>
        <a:graphic>
          <a:graphicData uri="http://schemas.openxmlformats.org/drawingml/2006/table">
            <a:tbl>
              <a:tblPr/>
              <a:tblGrid>
                <a:gridCol w="1302991"/>
                <a:gridCol w="1073273"/>
              </a:tblGrid>
              <a:tr h="3312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–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+ 2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 – 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 – 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+ 3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48264" y="980728"/>
          <a:ext cx="1491176" cy="4619854"/>
        </p:xfrm>
        <a:graphic>
          <a:graphicData uri="http://schemas.openxmlformats.org/drawingml/2006/table">
            <a:tbl>
              <a:tblPr/>
              <a:tblGrid>
                <a:gridCol w="745588"/>
                <a:gridCol w="745588"/>
              </a:tblGrid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И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8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10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672"/>
          <a:stretch>
            <a:fillRect/>
          </a:stretch>
        </p:blipFill>
        <p:spPr>
          <a:xfrm>
            <a:off x="2500298" y="1142984"/>
            <a:ext cx="5857936" cy="47688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85636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И ИГРОВЫЕ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усского языка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4031474" cy="55721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1785926"/>
            <a:ext cx="7265797" cy="33552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KrossvordVazhnoe-sl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9"/>
            <a:ext cx="6572296" cy="4929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54700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И ИГРОВЫЕ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окружающего мира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_2_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57167"/>
            <a:ext cx="6477045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2_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5" y="357166"/>
            <a:ext cx="6477005" cy="48577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117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И ИГРОВЫЕ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итературного чтения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kozlov.ru/upload/images/0408/04081417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136624" cy="38164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836712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«…ребенок должен играть, даже когда делает серьезное дело. Вся его жизнь – это игра.»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386278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А.С. Макаренко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62860" y="857232"/>
            <a:ext cx="7824842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708920"/>
            <a:ext cx="758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ИГРОВЫЕ   ТЕХНОЛОГИИ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6184" y="103858"/>
            <a:ext cx="849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</a:ln>
                <a:solidFill>
                  <a:srgbClr val="034D2F"/>
                </a:solidFill>
                <a:effectLst/>
              </a:rPr>
              <a:t>ЗА</a:t>
            </a:r>
            <a:endParaRPr lang="ru-RU" sz="4800" b="1" cap="none" spc="0" dirty="0">
              <a:ln w="12700">
                <a:solidFill>
                  <a:schemeClr val="tx1"/>
                </a:solidFill>
              </a:ln>
              <a:solidFill>
                <a:srgbClr val="034D2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4624"/>
            <a:ext cx="2391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</a:t>
            </a:r>
            <a:endParaRPr lang="ru-RU" sz="4800" b="1" cap="none" spc="5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является естественной формой труда ребенка, приготовлением к   будущей жизни;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способствует повышению интереса, активизации и   развитию мышления;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несет </a:t>
            </a:r>
            <a:r>
              <a:rPr lang="ru-RU" dirty="0" err="1" smtClean="0"/>
              <a:t>здоровьесберегающий</a:t>
            </a:r>
            <a:r>
              <a:rPr lang="ru-RU" dirty="0" smtClean="0"/>
              <a:t>   фактор в развитии и обучении;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идет передача опыта старших поколений младшим;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способствует использованию    знаний в новой ситуации;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4371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-способствует объединению коллектива и формированию ответственности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83671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-сложность в организации и проблемы с дисциплиной;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1484784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подготовка требует больших затрат времени, нежели ее проведение;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22048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-увлекаясь игровой оболочкой, можно потерять образовательное содержание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3068960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невозможность использования на любом материале;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64502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-сложность в оценке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hool21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279512" cy="44947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school21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107932" cy="3960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336" y="2967335"/>
            <a:ext cx="765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419" y="692696"/>
            <a:ext cx="8271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ИГРОВЫХ ТЕХНОЛОГИЙ-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276872"/>
            <a:ext cx="48979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пробудить интерес </a:t>
            </a:r>
          </a:p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познанию, </a:t>
            </a:r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науке,</a:t>
            </a:r>
          </a:p>
          <a:p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книге, учению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Ushinsk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957694" y="548681"/>
            <a:ext cx="2815963" cy="37444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764704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 smtClean="0"/>
              <a:t>«Для дитяти игра – действительность, и действительность гораздо более интересная, чем та, которая его окружает. Интереснее она для ребенка именно потому, что отчасти есть его собственное создание… в игре же дитя, уже зреющий человек пробует свои силы и самостоятельно распоряжается своими же созданиями.»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7890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К.Д. Ушинский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969" y="44624"/>
            <a:ext cx="6686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ИГРОВЫХ ТЕХНОЛОГИЙ: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эффективное средство воспитания познавательных интересов и активизации деятельности учащихся;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тренировка памяти, помогающая учащимся выработать речевые умения и навыки;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569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стимулирует умственную деятельность учащихся, развивает внимание и познавательный интерес к предмету;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0770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способствует преодолению пассивности учеников;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5718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способствует усилению работоспособности учащихся.</a:t>
            </a:r>
            <a:endParaRPr lang="ru-RU" i="1" dirty="0"/>
          </a:p>
        </p:txBody>
      </p:sp>
      <p:sp>
        <p:nvSpPr>
          <p:cNvPr id="10" name="Ромб 9"/>
          <p:cNvSpPr/>
          <p:nvPr/>
        </p:nvSpPr>
        <p:spPr>
          <a:xfrm>
            <a:off x="755576" y="2132856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755576" y="2852936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755576" y="3501008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55576" y="4221088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55576" y="4725144"/>
            <a:ext cx="288032" cy="14401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23928" y="764704"/>
            <a:ext cx="4499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12160" y="367696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/>
              <a:t>В.А. Сухомлинский</a:t>
            </a:r>
          </a:p>
        </p:txBody>
      </p:sp>
      <p:pic>
        <p:nvPicPr>
          <p:cNvPr id="20483" name="Picture 3" descr="Картинка 13 из 206"/>
          <p:cNvPicPr>
            <a:picLocks noChangeAspect="1" noChangeArrowheads="1"/>
          </p:cNvPicPr>
          <p:nvPr/>
        </p:nvPicPr>
        <p:blipFill>
          <a:blip r:embed="rId2" cstate="print"/>
          <a:srcRect b="23250"/>
          <a:stretch>
            <a:fillRect/>
          </a:stretch>
        </p:blipFill>
        <p:spPr bwMode="auto">
          <a:xfrm>
            <a:off x="539552" y="764704"/>
            <a:ext cx="2797969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85636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И ИГРОВЫЕ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математики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60648"/>
            <a:ext cx="4283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Расставьте карточки,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 начиная с самой большой.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404664"/>
            <a:ext cx="0" cy="52565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Documents and Settings\UserXP\Мои документы\Мои рисунки\1ясчи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8884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26064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Постройте 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пирамидку.</a:t>
            </a:r>
          </a:p>
        </p:txBody>
      </p:sp>
      <p:pic>
        <p:nvPicPr>
          <p:cNvPr id="7" name="Рисунок 6" descr="C:\Documents and Settings\UserXP\Мои документы\Мои рисунки\1ясчичяИСМсчисмт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243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26469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53358" y="260648"/>
            <a:ext cx="4962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«Домино»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4_Accessories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MSC_MS_RU_RU_Ed_4_Accessories_2007v_Russia</Template>
  <TotalTime>295</TotalTime>
  <Words>394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MSC_MS_RU_RU_Ed_4_Accessories_2007v_Russia</vt:lpstr>
      <vt:lpstr>МОУ «Средняя общеобразовательная школа №53  с углубленным изучением отдельных предметов» города Курска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№7  с углубленным изучением отдельных предметов» </dc:title>
  <dc:creator>User</dc:creator>
  <cp:lastModifiedBy>User</cp:lastModifiedBy>
  <cp:revision>55</cp:revision>
  <dcterms:created xsi:type="dcterms:W3CDTF">2011-10-28T18:31:27Z</dcterms:created>
  <dcterms:modified xsi:type="dcterms:W3CDTF">2015-04-09T12:32:55Z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