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82" r:id="rId7"/>
    <p:sldId id="262" r:id="rId8"/>
    <p:sldId id="283"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76128A4-81F2-4AC7-A017-3449B74A7BAC}" type="datetimeFigureOut">
              <a:rPr lang="ru-RU" smtClean="0"/>
              <a:t>05.02.2014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A3A826C-3003-4A85-B3DF-C56184C19754}"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transition>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76128A4-81F2-4AC7-A017-3449B74A7BAC}" type="datetimeFigureOut">
              <a:rPr lang="ru-RU" smtClean="0"/>
              <a:t>05.02.2014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A3A826C-3003-4A85-B3DF-C56184C19754}" type="slidenum">
              <a:rPr lang="ru-RU" smtClean="0"/>
              <a:t>‹#›</a:t>
            </a:fld>
            <a:endParaRPr lang="ru-RU"/>
          </a:p>
        </p:txBody>
      </p:sp>
    </p:spTree>
  </p:cSld>
  <p:clrMapOvr>
    <a:masterClrMapping/>
  </p:clrMapOvr>
  <p:transition>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676128A4-81F2-4AC7-A017-3449B74A7BAC}" type="datetimeFigureOut">
              <a:rPr lang="ru-RU" smtClean="0"/>
              <a:t>05.02.2014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A3A826C-3003-4A85-B3DF-C56184C19754}" type="slidenum">
              <a:rPr lang="ru-RU" smtClean="0"/>
              <a:t>‹#›</a:t>
            </a:fld>
            <a:endParaRPr lang="ru-RU"/>
          </a:p>
        </p:txBody>
      </p:sp>
    </p:spTree>
  </p:cSld>
  <p:clrMapOvr>
    <a:masterClrMapping/>
  </p:clrMapOvr>
  <p:transition>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76128A4-81F2-4AC7-A017-3449B74A7BAC}" type="datetimeFigureOut">
              <a:rPr lang="ru-RU" smtClean="0"/>
              <a:t>05.02.2014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A3A826C-3003-4A85-B3DF-C56184C19754}" type="slidenum">
              <a:rPr lang="ru-RU" smtClean="0"/>
              <a:t>‹#›</a:t>
            </a:fld>
            <a:endParaRPr lang="ru-RU"/>
          </a:p>
        </p:txBody>
      </p:sp>
    </p:spTree>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76128A4-81F2-4AC7-A017-3449B74A7BAC}" type="datetimeFigureOut">
              <a:rPr lang="ru-RU" smtClean="0"/>
              <a:t>05.02.2014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5A3A826C-3003-4A85-B3DF-C56184C19754}"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transition>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76128A4-81F2-4AC7-A017-3449B74A7BAC}" type="datetimeFigureOut">
              <a:rPr lang="ru-RU" smtClean="0"/>
              <a:t>05.02.2014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A3A826C-3003-4A85-B3DF-C56184C19754}" type="slidenum">
              <a:rPr lang="ru-RU" smtClean="0"/>
              <a:t>‹#›</a:t>
            </a:fld>
            <a:endParaRPr lang="ru-RU"/>
          </a:p>
        </p:txBody>
      </p:sp>
    </p:spTree>
  </p:cSld>
  <p:clrMapOvr>
    <a:masterClrMapping/>
  </p:clrMapOvr>
  <p:transition>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76128A4-81F2-4AC7-A017-3449B74A7BAC}" type="datetimeFigureOut">
              <a:rPr lang="ru-RU" smtClean="0"/>
              <a:t>05.02.2014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A3A826C-3003-4A85-B3DF-C56184C19754}" type="slidenum">
              <a:rPr lang="ru-RU" smtClean="0"/>
              <a:t>‹#›</a:t>
            </a:fld>
            <a:endParaRPr lang="ru-RU"/>
          </a:p>
        </p:txBody>
      </p:sp>
    </p:spTree>
  </p:cSld>
  <p:clrMapOvr>
    <a:masterClrMapping/>
  </p:clrMapOvr>
  <p:transition>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76128A4-81F2-4AC7-A017-3449B74A7BAC}" type="datetimeFigureOut">
              <a:rPr lang="ru-RU" smtClean="0"/>
              <a:t>05.02.2014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A3A826C-3003-4A85-B3DF-C56184C19754}" type="slidenum">
              <a:rPr lang="ru-RU" smtClean="0"/>
              <a:t>‹#›</a:t>
            </a:fld>
            <a:endParaRPr lang="ru-RU"/>
          </a:p>
        </p:txBody>
      </p:sp>
    </p:spTree>
  </p:cSld>
  <p:clrMapOvr>
    <a:masterClrMapping/>
  </p:clrMapOvr>
  <p:transition>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676128A4-81F2-4AC7-A017-3449B74A7BAC}" type="datetimeFigureOut">
              <a:rPr lang="ru-RU" smtClean="0"/>
              <a:t>05.02.2014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5A3A826C-3003-4A85-B3DF-C56184C19754}" type="slidenum">
              <a:rPr lang="ru-RU" smtClean="0"/>
              <a:t>‹#›</a:t>
            </a:fld>
            <a:endParaRPr lang="ru-RU"/>
          </a:p>
        </p:txBody>
      </p:sp>
    </p:spTree>
  </p:cSld>
  <p:clrMapOvr>
    <a:masterClrMapping/>
  </p:clrMapOvr>
  <p:transition>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76128A4-81F2-4AC7-A017-3449B74A7BAC}" type="datetimeFigureOut">
              <a:rPr lang="ru-RU" smtClean="0"/>
              <a:t>05.02.2014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A3A826C-3003-4A85-B3DF-C56184C19754}" type="slidenum">
              <a:rPr lang="ru-RU" smtClean="0"/>
              <a:t>‹#›</a:t>
            </a:fld>
            <a:endParaRPr lang="ru-RU"/>
          </a:p>
        </p:txBody>
      </p:sp>
    </p:spTree>
  </p:cSld>
  <p:clrMapOvr>
    <a:masterClrMapping/>
  </p:clrMapOvr>
  <p:transition>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676128A4-81F2-4AC7-A017-3449B74A7BAC}" type="datetimeFigureOut">
              <a:rPr lang="ru-RU" smtClean="0"/>
              <a:t>05.02.2014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A3A826C-3003-4A85-B3DF-C56184C19754}"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76128A4-81F2-4AC7-A017-3449B74A7BAC}" type="datetimeFigureOut">
              <a:rPr lang="ru-RU" smtClean="0"/>
              <a:t>05.02.2014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A3A826C-3003-4A85-B3DF-C56184C1975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heel/>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9712" y="722040"/>
            <a:ext cx="7164288" cy="5947320"/>
          </a:xfrm>
        </p:spPr>
        <p:txBody>
          <a:bodyPr>
            <a:normAutofit/>
          </a:bodyPr>
          <a:lstStyle/>
          <a:p>
            <a:pPr algn="ct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Ученик 3 «В» класса</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Дворянов Сергей</a:t>
            </a:r>
            <a:endParaRPr lang="ru-RU" sz="1400" dirty="0">
              <a:solidFill>
                <a:schemeClr val="tx1"/>
              </a:solidFill>
              <a:latin typeface="Times New Roman" pitchFamily="18" charset="0"/>
              <a:cs typeface="Times New Roman" pitchFamily="18" charset="0"/>
            </a:endParaRPr>
          </a:p>
        </p:txBody>
      </p:sp>
      <p:sp>
        <p:nvSpPr>
          <p:cNvPr id="12" name="Подзаголовок 11"/>
          <p:cNvSpPr>
            <a:spLocks noGrp="1"/>
          </p:cNvSpPr>
          <p:nvPr>
            <p:ph type="subTitle" idx="1"/>
          </p:nvPr>
        </p:nvSpPr>
        <p:spPr>
          <a:xfrm rot="10800000" flipV="1">
            <a:off x="2699792" y="260649"/>
            <a:ext cx="6192688" cy="1008111"/>
          </a:xfrm>
        </p:spPr>
        <p:txBody>
          <a:bodyPr>
            <a:noAutofit/>
          </a:bodyPr>
          <a:lstStyle/>
          <a:p>
            <a:pPr algn="l"/>
            <a:r>
              <a:rPr lang="ru-RU" sz="6600" b="1" dirty="0" smtClean="0">
                <a:solidFill>
                  <a:schemeClr val="bg1"/>
                </a:solidFill>
                <a:latin typeface="Times New Roman" pitchFamily="18" charset="0"/>
                <a:cs typeface="Times New Roman" pitchFamily="18" charset="0"/>
              </a:rPr>
              <a:t> ВНИМАНИЕ!             </a:t>
            </a:r>
          </a:p>
        </p:txBody>
      </p:sp>
      <p:sp>
        <p:nvSpPr>
          <p:cNvPr id="5" name="Прямоугольник 4"/>
          <p:cNvSpPr/>
          <p:nvPr/>
        </p:nvSpPr>
        <p:spPr>
          <a:xfrm rot="10800000" flipV="1">
            <a:off x="0" y="4043710"/>
            <a:ext cx="10526743" cy="1569660"/>
          </a:xfrm>
          <a:prstGeom prst="rect">
            <a:avLst/>
          </a:prstGeom>
          <a:noFill/>
        </p:spPr>
        <p:txBody>
          <a:bodyPr wrap="square" lIns="91440" tIns="45720" rIns="91440" bIns="45720">
            <a:spAutoFit/>
          </a:bodyPr>
          <a:lstStyle/>
          <a:p>
            <a:r>
              <a:rPr lang="ru-RU"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9600" b="1" dirty="0" smtClean="0">
                <a:ln w="18415" cmpd="sng">
                  <a:solidFill>
                    <a:srgbClr val="C00000"/>
                  </a:solidFill>
                  <a:prstDash val="solid"/>
                </a:ln>
                <a:solidFill>
                  <a:srgbClr val="FF0000"/>
                </a:solidFill>
                <a:effectLst>
                  <a:outerShdw blurRad="63500" dir="3600000" algn="tl" rotWithShape="0">
                    <a:srgbClr val="000000">
                      <a:alpha val="70000"/>
                    </a:srgbClr>
                  </a:outerShdw>
                </a:effectLst>
                <a:latin typeface="Times New Roman" pitchFamily="18" charset="0"/>
                <a:cs typeface="Times New Roman" pitchFamily="18" charset="0"/>
              </a:rPr>
              <a:t>ЯД</a:t>
            </a:r>
            <a:r>
              <a:rPr lang="ru-RU" sz="6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ОВИТЫЕ</a:t>
            </a:r>
            <a:r>
              <a:rPr lang="ru-RU"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6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ЗМЕИ </a:t>
            </a:r>
            <a:endParaRPr lang="ru-RU" sz="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13" name="Picture 6" descr="http://www.biopractice.ru/images/phocagallery/snake/thumbs/phoca_thumb_l_african_bush_viper_with_open_mouth.jpg"/>
          <p:cNvPicPr>
            <a:picLocks noChangeAspect="1" noChangeArrowheads="1"/>
          </p:cNvPicPr>
          <p:nvPr/>
        </p:nvPicPr>
        <p:blipFill>
          <a:blip r:embed="rId2" cstate="print"/>
          <a:srcRect/>
          <a:stretch>
            <a:fillRect/>
          </a:stretch>
        </p:blipFill>
        <p:spPr bwMode="auto">
          <a:xfrm rot="302085">
            <a:off x="2881228" y="1390914"/>
            <a:ext cx="2899070" cy="2621280"/>
          </a:xfrm>
          <a:prstGeom prst="rect">
            <a:avLst/>
          </a:prstGeom>
          <a:noFill/>
        </p:spPr>
      </p:pic>
      <p:pic>
        <p:nvPicPr>
          <p:cNvPr id="14" name="Picture 8" descr="http://4.bp.blogspot.com/_f2VFsF2typQ/S5Ykc30cJNI/AAAAAAAAAPI/7hzovn7fnpI/s400/realaspid1.jpg"/>
          <p:cNvPicPr>
            <a:picLocks noChangeAspect="1" noChangeArrowheads="1"/>
          </p:cNvPicPr>
          <p:nvPr/>
        </p:nvPicPr>
        <p:blipFill>
          <a:blip r:embed="rId3" cstate="print"/>
          <a:srcRect/>
          <a:stretch>
            <a:fillRect/>
          </a:stretch>
        </p:blipFill>
        <p:spPr bwMode="auto">
          <a:xfrm rot="421452">
            <a:off x="6146711" y="1663072"/>
            <a:ext cx="2698156" cy="2682250"/>
          </a:xfrm>
          <a:prstGeom prst="rect">
            <a:avLst/>
          </a:prstGeom>
          <a:noFill/>
        </p:spPr>
      </p:pic>
    </p:spTree>
  </p:cSld>
  <p:clrMapOvr>
    <a:masterClrMapping/>
  </p:clrMapOvr>
  <p:transition>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img.sondakika.com/galeri/98/kusursuz-katiller_67213_b.jpg"/>
          <p:cNvPicPr>
            <a:picLocks noChangeAspect="1" noChangeArrowheads="1"/>
          </p:cNvPicPr>
          <p:nvPr/>
        </p:nvPicPr>
        <p:blipFill>
          <a:blip r:embed="rId2" cstate="print"/>
          <a:srcRect/>
          <a:stretch>
            <a:fillRect/>
          </a:stretch>
        </p:blipFill>
        <p:spPr bwMode="auto">
          <a:xfrm>
            <a:off x="0" y="0"/>
            <a:ext cx="8172400" cy="6858000"/>
          </a:xfrm>
          <a:prstGeom prst="rect">
            <a:avLst/>
          </a:prstGeom>
          <a:noFill/>
        </p:spPr>
      </p:pic>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72400" cy="764704"/>
          </a:xfrm>
          <a:solidFill>
            <a:schemeClr val="accent2">
              <a:lumMod val="50000"/>
            </a:schemeClr>
          </a:solidFill>
        </p:spPr>
        <p:txBody>
          <a:bodyPr>
            <a:normAutofit/>
          </a:bodyPr>
          <a:lstStyle/>
          <a:p>
            <a:pPr algn="ctr"/>
            <a:r>
              <a:rPr lang="ru-RU" sz="4000" dirty="0" smtClean="0">
                <a:solidFill>
                  <a:schemeClr val="bg1"/>
                </a:solidFill>
                <a:latin typeface="Times New Roman" pitchFamily="18" charset="0"/>
                <a:cs typeface="Times New Roman" pitchFamily="18" charset="0"/>
              </a:rPr>
              <a:t>Семейство  </a:t>
            </a:r>
            <a:r>
              <a:rPr lang="ru-RU" sz="4000" dirty="0" err="1" smtClean="0">
                <a:solidFill>
                  <a:schemeClr val="bg1"/>
                </a:solidFill>
                <a:latin typeface="Times New Roman" pitchFamily="18" charset="0"/>
                <a:cs typeface="Times New Roman" pitchFamily="18" charset="0"/>
              </a:rPr>
              <a:t>Гадюковые</a:t>
            </a:r>
            <a:endParaRPr lang="ru-RU" sz="4000"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0" y="764704"/>
            <a:ext cx="8172400" cy="6093296"/>
          </a:xfrm>
          <a:solidFill>
            <a:schemeClr val="accent2">
              <a:lumMod val="75000"/>
            </a:schemeClr>
          </a:solidFill>
        </p:spPr>
        <p:txBody>
          <a:bodyPr>
            <a:normAutofit/>
          </a:bodyPr>
          <a:lstStyle/>
          <a:p>
            <a:pPr algn="ctr">
              <a:buNone/>
            </a:pPr>
            <a:r>
              <a:rPr lang="ru-RU" dirty="0" smtClean="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  </a:t>
            </a:r>
          </a:p>
          <a:p>
            <a:pPr algn="ctr">
              <a:buNone/>
            </a:pPr>
            <a:r>
              <a:rPr lang="ru-RU" dirty="0" smtClean="0">
                <a:solidFill>
                  <a:schemeClr val="bg1"/>
                </a:solidFill>
                <a:latin typeface="Times New Roman" pitchFamily="18" charset="0"/>
                <a:cs typeface="Times New Roman" pitchFamily="18" charset="0"/>
              </a:rPr>
              <a:t> </a:t>
            </a:r>
            <a:r>
              <a:rPr lang="ru-RU" sz="3600" dirty="0" smtClean="0">
                <a:solidFill>
                  <a:schemeClr val="bg1"/>
                </a:solidFill>
                <a:latin typeface="Times New Roman" pitchFamily="18" charset="0"/>
                <a:cs typeface="Times New Roman" pitchFamily="18" charset="0"/>
              </a:rPr>
              <a:t>Ядовитые </a:t>
            </a:r>
            <a:r>
              <a:rPr lang="ru-RU" sz="3600" dirty="0" smtClean="0">
                <a:solidFill>
                  <a:schemeClr val="bg1"/>
                </a:solidFill>
                <a:latin typeface="Times New Roman" pitchFamily="18" charset="0"/>
                <a:cs typeface="Times New Roman" pitchFamily="18" charset="0"/>
              </a:rPr>
              <a:t>железы располагаются в височной области позади глаз. </a:t>
            </a:r>
            <a:r>
              <a:rPr lang="ru-RU" sz="3600" dirty="0" smtClean="0">
                <a:solidFill>
                  <a:schemeClr val="bg1"/>
                </a:solidFill>
                <a:latin typeface="Times New Roman" pitchFamily="18" charset="0"/>
                <a:cs typeface="Times New Roman" pitchFamily="18" charset="0"/>
              </a:rPr>
              <a:t>Сокращаясь </a:t>
            </a:r>
            <a:r>
              <a:rPr lang="ru-RU" sz="3600" dirty="0" smtClean="0">
                <a:solidFill>
                  <a:schemeClr val="bg1"/>
                </a:solidFill>
                <a:latin typeface="Times New Roman" pitchFamily="18" charset="0"/>
                <a:cs typeface="Times New Roman" pitchFamily="18" charset="0"/>
              </a:rPr>
              <a:t>при открывании пасти, мышца давит на железу, и яд через извитой проток поступает в складку слизистой оболочки, окружающей основание зуба. Отсюда яд по каналу, пронизывающему зуб, попадает в тело жертвы.</a:t>
            </a:r>
            <a:r>
              <a:rPr lang="ru-RU" dirty="0" smtClean="0">
                <a:solidFill>
                  <a:schemeClr val="bg1"/>
                </a:solidFill>
                <a:latin typeface="Times New Roman" pitchFamily="18" charset="0"/>
                <a:cs typeface="Times New Roman" pitchFamily="18" charset="0"/>
              </a:rPr>
              <a:t/>
            </a:r>
            <a:br>
              <a:rPr lang="ru-RU" dirty="0" smtClean="0">
                <a:solidFill>
                  <a:schemeClr val="bg1"/>
                </a:solidFill>
                <a:latin typeface="Times New Roman" pitchFamily="18" charset="0"/>
                <a:cs typeface="Times New Roman" pitchFamily="18" charset="0"/>
              </a:rPr>
            </a:br>
            <a:endParaRPr lang="ru-RU" dirty="0">
              <a:solidFill>
                <a:schemeClr val="bg1"/>
              </a:solidFill>
              <a:latin typeface="Times New Roman" pitchFamily="18" charset="0"/>
              <a:cs typeface="Times New Roman" pitchFamily="18" charset="0"/>
            </a:endParaRPr>
          </a:p>
        </p:txBody>
      </p:sp>
      <p:pic>
        <p:nvPicPr>
          <p:cNvPr id="4" name="Picture 2" descr="http://www.theora.com/images/adder.jpg"/>
          <p:cNvPicPr>
            <a:picLocks noChangeAspect="1" noChangeArrowheads="1"/>
          </p:cNvPicPr>
          <p:nvPr/>
        </p:nvPicPr>
        <p:blipFill>
          <a:blip r:embed="rId2" cstate="print"/>
          <a:srcRect/>
          <a:stretch>
            <a:fillRect/>
          </a:stretch>
        </p:blipFill>
        <p:spPr bwMode="auto">
          <a:xfrm>
            <a:off x="7740352" y="0"/>
            <a:ext cx="1403648" cy="1738281"/>
          </a:xfrm>
          <a:prstGeom prst="rect">
            <a:avLst/>
          </a:prstGeom>
          <a:noFill/>
        </p:spPr>
      </p:pic>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img.brothersoft.com/screenshots/softimage/s/snakes_screensaver-90035-1236496995.jpeg"/>
          <p:cNvPicPr>
            <a:picLocks noChangeAspect="1" noChangeArrowheads="1"/>
          </p:cNvPicPr>
          <p:nvPr/>
        </p:nvPicPr>
        <p:blipFill>
          <a:blip r:embed="rId2" cstate="print"/>
          <a:srcRect/>
          <a:stretch>
            <a:fillRect/>
          </a:stretch>
        </p:blipFill>
        <p:spPr bwMode="auto">
          <a:xfrm>
            <a:off x="1" y="0"/>
            <a:ext cx="8172400" cy="6858000"/>
          </a:xfrm>
          <a:prstGeom prst="rect">
            <a:avLst/>
          </a:prstGeom>
          <a:noFill/>
        </p:spPr>
      </p:pic>
    </p:spTree>
  </p:cSld>
  <p:clrMapOvr>
    <a:masterClrMapping/>
  </p:clrMapOvr>
  <p:transition>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980728"/>
            <a:ext cx="8172400" cy="5877272"/>
          </a:xfrm>
          <a:solidFill>
            <a:schemeClr val="tx2">
              <a:lumMod val="75000"/>
            </a:schemeClr>
          </a:solidFill>
        </p:spPr>
        <p:txBody>
          <a:bodyPr>
            <a:noAutofit/>
          </a:bodyPr>
          <a:lstStyle/>
          <a:p>
            <a:pPr>
              <a:buNone/>
            </a:pPr>
            <a:r>
              <a:rPr lang="ru-RU" sz="2400" dirty="0" smtClean="0"/>
              <a:t>   </a:t>
            </a:r>
          </a:p>
          <a:p>
            <a:pPr>
              <a:buNone/>
            </a:pPr>
            <a:r>
              <a:rPr lang="ru-RU" sz="2400" dirty="0" smtClean="0"/>
              <a:t> </a:t>
            </a:r>
            <a:r>
              <a:rPr lang="ru-RU" sz="2400" dirty="0" smtClean="0"/>
              <a:t>  </a:t>
            </a:r>
            <a:r>
              <a:rPr lang="ru-RU" sz="2400" dirty="0" smtClean="0">
                <a:solidFill>
                  <a:schemeClr val="bg1"/>
                </a:solidFill>
                <a:latin typeface="Times New Roman" pitchFamily="18" charset="0"/>
                <a:cs typeface="Times New Roman" pitchFamily="18" charset="0"/>
              </a:rPr>
              <a:t>«</a:t>
            </a:r>
            <a:r>
              <a:rPr lang="ru-RU" sz="2400" dirty="0" err="1" smtClean="0">
                <a:solidFill>
                  <a:schemeClr val="bg1"/>
                </a:solidFill>
                <a:latin typeface="Times New Roman" pitchFamily="18" charset="0"/>
                <a:cs typeface="Times New Roman" pitchFamily="18" charset="0"/>
              </a:rPr>
              <a:t>Антигюрза</a:t>
            </a:r>
            <a:r>
              <a:rPr lang="ru-RU" sz="2400" dirty="0" smtClean="0">
                <a:solidFill>
                  <a:schemeClr val="bg1"/>
                </a:solidFill>
                <a:latin typeface="Times New Roman" pitchFamily="18" charset="0"/>
                <a:cs typeface="Times New Roman" pitchFamily="18" charset="0"/>
              </a:rPr>
              <a:t>» и «</a:t>
            </a:r>
            <a:r>
              <a:rPr lang="ru-RU" sz="2400" dirty="0" err="1" smtClean="0">
                <a:solidFill>
                  <a:schemeClr val="bg1"/>
                </a:solidFill>
                <a:latin typeface="Times New Roman" pitchFamily="18" charset="0"/>
                <a:cs typeface="Times New Roman" pitchFamily="18" charset="0"/>
              </a:rPr>
              <a:t>Антикобра</a:t>
            </a:r>
            <a:r>
              <a:rPr lang="ru-RU" sz="2400" dirty="0" smtClean="0">
                <a:solidFill>
                  <a:schemeClr val="bg1"/>
                </a:solidFill>
                <a:latin typeface="Times New Roman" pitchFamily="18" charset="0"/>
                <a:cs typeface="Times New Roman" pitchFamily="18" charset="0"/>
              </a:rPr>
              <a:t>» -  </a:t>
            </a:r>
            <a:r>
              <a:rPr lang="ru-RU" sz="2400" dirty="0" smtClean="0">
                <a:solidFill>
                  <a:schemeClr val="bg1"/>
                </a:solidFill>
                <a:latin typeface="Times New Roman" pitchFamily="18" charset="0"/>
                <a:cs typeface="Times New Roman" pitchFamily="18" charset="0"/>
              </a:rPr>
              <a:t>сыворотка против ядов кобры, гюрзы и эфы</a:t>
            </a:r>
            <a:r>
              <a:rPr lang="ru-RU" sz="2400" dirty="0" smtClean="0">
                <a:solidFill>
                  <a:schemeClr val="bg1"/>
                </a:solidFill>
                <a:latin typeface="Times New Roman" pitchFamily="18" charset="0"/>
                <a:cs typeface="Times New Roman" pitchFamily="18" charset="0"/>
              </a:rPr>
              <a:t>. Необходимо </a:t>
            </a:r>
            <a:r>
              <a:rPr lang="ru-RU" sz="2400" dirty="0" smtClean="0">
                <a:solidFill>
                  <a:schemeClr val="bg1"/>
                </a:solidFill>
                <a:latin typeface="Times New Roman" pitchFamily="18" charset="0"/>
                <a:cs typeface="Times New Roman" pitchFamily="18" charset="0"/>
              </a:rPr>
              <a:t>строго придерживаться </a:t>
            </a:r>
            <a:r>
              <a:rPr lang="ru-RU" sz="2400" dirty="0" smtClean="0">
                <a:solidFill>
                  <a:schemeClr val="bg1"/>
                </a:solidFill>
                <a:latin typeface="Times New Roman" pitchFamily="18" charset="0"/>
                <a:cs typeface="Times New Roman" pitchFamily="18" charset="0"/>
              </a:rPr>
              <a:t>инструкции </a:t>
            </a:r>
            <a:r>
              <a:rPr lang="ru-RU" sz="2400" dirty="0" smtClean="0">
                <a:solidFill>
                  <a:schemeClr val="bg1"/>
                </a:solidFill>
                <a:latin typeface="Times New Roman" pitchFamily="18" charset="0"/>
                <a:cs typeface="Times New Roman" pitchFamily="18" charset="0"/>
              </a:rPr>
              <a:t>по ее </a:t>
            </a:r>
            <a:r>
              <a:rPr lang="ru-RU" sz="2400" dirty="0" smtClean="0">
                <a:solidFill>
                  <a:schemeClr val="bg1"/>
                </a:solidFill>
                <a:latin typeface="Times New Roman" pitchFamily="18" charset="0"/>
                <a:cs typeface="Times New Roman" pitchFamily="18" charset="0"/>
              </a:rPr>
              <a:t>применению. Сыворотка </a:t>
            </a:r>
            <a:r>
              <a:rPr lang="ru-RU" sz="2400" dirty="0" smtClean="0">
                <a:solidFill>
                  <a:schemeClr val="bg1"/>
                </a:solidFill>
                <a:latin typeface="Times New Roman" pitchFamily="18" charset="0"/>
                <a:cs typeface="Times New Roman" pitchFamily="18" charset="0"/>
              </a:rPr>
              <a:t>не всегда может оказаться под руками. В</a:t>
            </a:r>
            <a:r>
              <a:rPr lang="ru-RU" sz="2400" dirty="0" smtClean="0">
                <a:solidFill>
                  <a:schemeClr val="bg1"/>
                </a:solidFill>
                <a:latin typeface="Times New Roman" pitchFamily="18" charset="0"/>
                <a:cs typeface="Times New Roman" pitchFamily="18" charset="0"/>
              </a:rPr>
              <a:t>ажно </a:t>
            </a:r>
            <a:r>
              <a:rPr lang="ru-RU" sz="2400" dirty="0" smtClean="0">
                <a:solidFill>
                  <a:schemeClr val="bg1"/>
                </a:solidFill>
                <a:latin typeface="Times New Roman" pitchFamily="18" charset="0"/>
                <a:cs typeface="Times New Roman" pitchFamily="18" charset="0"/>
              </a:rPr>
              <a:t>уметь быстро и правильно оказать </a:t>
            </a:r>
            <a:r>
              <a:rPr lang="ru-RU" sz="2400" dirty="0" smtClean="0">
                <a:solidFill>
                  <a:schemeClr val="bg1"/>
                </a:solidFill>
                <a:latin typeface="Times New Roman" pitchFamily="18" charset="0"/>
                <a:cs typeface="Times New Roman" pitchFamily="18" charset="0"/>
              </a:rPr>
              <a:t>доврачебную помощь пострадавшему</a:t>
            </a:r>
            <a:r>
              <a:rPr lang="ru-RU" sz="2400" dirty="0" smtClean="0">
                <a:solidFill>
                  <a:schemeClr val="bg1"/>
                </a:solidFill>
                <a:latin typeface="Times New Roman" pitchFamily="18" charset="0"/>
                <a:cs typeface="Times New Roman" pitchFamily="18" charset="0"/>
              </a:rPr>
              <a:t>. Необходимо уложить пострадавшего в тень так, чтобы голова была опущена ниже уровня тела для снижения тяжести возможных нарушений мозгового кровообращения. Затем следует </a:t>
            </a:r>
            <a:r>
              <a:rPr lang="ru-RU" sz="2400" dirty="0" smtClean="0">
                <a:solidFill>
                  <a:schemeClr val="bg1"/>
                </a:solidFill>
                <a:latin typeface="Times New Roman" pitchFamily="18" charset="0"/>
                <a:cs typeface="Times New Roman" pitchFamily="18" charset="0"/>
              </a:rPr>
              <a:t>приступить </a:t>
            </a:r>
            <a:r>
              <a:rPr lang="ru-RU" sz="2400" dirty="0" smtClean="0">
                <a:solidFill>
                  <a:schemeClr val="bg1"/>
                </a:solidFill>
                <a:latin typeface="Times New Roman" pitchFamily="18" charset="0"/>
                <a:cs typeface="Times New Roman" pitchFamily="18" charset="0"/>
              </a:rPr>
              <a:t>к отсасыванию яда из ранки. Энергичное раннее отсасывание в течение 5—7 мин дает возможность удалить до 40% яда, однако через 15—30 мин удается удалить только 10% яда. При укусе в руку отсасывание может проводить сам пострадавший.</a:t>
            </a:r>
            <a:br>
              <a:rPr lang="ru-RU" sz="2400" dirty="0" smtClean="0">
                <a:solidFill>
                  <a:schemeClr val="bg1"/>
                </a:solidFill>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2" name="Заголовок 1"/>
          <p:cNvSpPr>
            <a:spLocks noGrp="1"/>
          </p:cNvSpPr>
          <p:nvPr>
            <p:ph type="title"/>
          </p:nvPr>
        </p:nvSpPr>
        <p:spPr>
          <a:xfrm>
            <a:off x="0" y="0"/>
            <a:ext cx="8172400" cy="1052736"/>
          </a:xfrm>
          <a:solidFill>
            <a:schemeClr val="accent2">
              <a:lumMod val="50000"/>
            </a:schemeClr>
          </a:solidFill>
        </p:spPr>
        <p:txBody>
          <a:bodyPr>
            <a:normAutofit/>
          </a:bodyPr>
          <a:lstStyle/>
          <a:p>
            <a:r>
              <a:rPr lang="ru-RU" sz="3100" dirty="0" smtClean="0">
                <a:ln w="500">
                  <a:solidFill>
                    <a:schemeClr val="bg1"/>
                  </a:solidFill>
                </a:ln>
                <a:solidFill>
                  <a:schemeClr val="bg1"/>
                </a:solidFill>
                <a:latin typeface="Times New Roman" pitchFamily="18" charset="0"/>
                <a:cs typeface="Times New Roman" pitchFamily="18" charset="0"/>
              </a:rPr>
              <a:t>Первая </a:t>
            </a:r>
            <a:r>
              <a:rPr lang="ru-RU" sz="3100" dirty="0" smtClean="0">
                <a:ln w="500">
                  <a:solidFill>
                    <a:schemeClr val="bg1"/>
                  </a:solidFill>
                </a:ln>
                <a:solidFill>
                  <a:schemeClr val="bg1"/>
                </a:solidFill>
                <a:latin typeface="Times New Roman" pitchFamily="18" charset="0"/>
                <a:cs typeface="Times New Roman" pitchFamily="18" charset="0"/>
              </a:rPr>
              <a:t>помощь при отравлении </a:t>
            </a:r>
            <a:r>
              <a:rPr lang="ru-RU" sz="3100" dirty="0" smtClean="0">
                <a:ln w="500">
                  <a:solidFill>
                    <a:schemeClr val="bg1"/>
                  </a:solidFill>
                </a:ln>
                <a:solidFill>
                  <a:schemeClr val="bg1"/>
                </a:solidFill>
                <a:latin typeface="Times New Roman" pitchFamily="18" charset="0"/>
                <a:cs typeface="Times New Roman" pitchFamily="18" charset="0"/>
              </a:rPr>
              <a:t/>
            </a:r>
            <a:br>
              <a:rPr lang="ru-RU" sz="3100" dirty="0" smtClean="0">
                <a:ln w="500">
                  <a:solidFill>
                    <a:schemeClr val="bg1"/>
                  </a:solidFill>
                </a:ln>
                <a:solidFill>
                  <a:schemeClr val="bg1"/>
                </a:solidFill>
                <a:latin typeface="Times New Roman" pitchFamily="18" charset="0"/>
                <a:cs typeface="Times New Roman" pitchFamily="18" charset="0"/>
              </a:rPr>
            </a:br>
            <a:r>
              <a:rPr lang="ru-RU" sz="3100" dirty="0" smtClean="0">
                <a:ln w="500">
                  <a:solidFill>
                    <a:schemeClr val="bg1"/>
                  </a:solidFill>
                </a:ln>
                <a:solidFill>
                  <a:schemeClr val="bg1"/>
                </a:solidFill>
                <a:latin typeface="Times New Roman" pitchFamily="18" charset="0"/>
                <a:cs typeface="Times New Roman" pitchFamily="18" charset="0"/>
              </a:rPr>
              <a:t>и </a:t>
            </a:r>
            <a:r>
              <a:rPr lang="ru-RU" sz="3100" dirty="0" smtClean="0">
                <a:ln w="500">
                  <a:solidFill>
                    <a:schemeClr val="bg1"/>
                  </a:solidFill>
                </a:ln>
                <a:solidFill>
                  <a:schemeClr val="bg1"/>
                </a:solidFill>
                <a:latin typeface="Times New Roman" pitchFamily="18" charset="0"/>
                <a:cs typeface="Times New Roman" pitchFamily="18" charset="0"/>
              </a:rPr>
              <a:t>профилактика укусов</a:t>
            </a:r>
            <a:endParaRPr lang="ru-RU" sz="3100" dirty="0">
              <a:ln w="500">
                <a:solidFill>
                  <a:schemeClr val="bg1"/>
                </a:solidFill>
              </a:ln>
              <a:solidFill>
                <a:schemeClr val="bg1"/>
              </a:solidFill>
              <a:latin typeface="Times New Roman" pitchFamily="18" charset="0"/>
              <a:cs typeface="Times New Roman" pitchFamily="18" charset="0"/>
            </a:endParaRPr>
          </a:p>
        </p:txBody>
      </p:sp>
      <p:pic>
        <p:nvPicPr>
          <p:cNvPr id="4" name="Picture 2" descr="http://img.sondakika.com/galeri/98/kusursuz-katiller_67213_b.jpg"/>
          <p:cNvPicPr>
            <a:picLocks noChangeAspect="1" noChangeArrowheads="1"/>
          </p:cNvPicPr>
          <p:nvPr/>
        </p:nvPicPr>
        <p:blipFill>
          <a:blip r:embed="rId2" cstate="print"/>
          <a:srcRect/>
          <a:stretch>
            <a:fillRect/>
          </a:stretch>
        </p:blipFill>
        <p:spPr bwMode="auto">
          <a:xfrm>
            <a:off x="7513629" y="0"/>
            <a:ext cx="1630371" cy="1916832"/>
          </a:xfrm>
          <a:prstGeom prst="rect">
            <a:avLst/>
          </a:prstGeom>
          <a:noFill/>
        </p:spPr>
      </p:pic>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old.spas-extreme.ru/images/multimedia/6F7ECADF0BCF0EAF1D67D94088628B8E.JPG"/>
          <p:cNvPicPr>
            <a:picLocks noChangeAspect="1" noChangeArrowheads="1"/>
          </p:cNvPicPr>
          <p:nvPr/>
        </p:nvPicPr>
        <p:blipFill>
          <a:blip r:embed="rId2" cstate="print"/>
          <a:srcRect/>
          <a:stretch>
            <a:fillRect/>
          </a:stretch>
        </p:blipFill>
        <p:spPr bwMode="auto">
          <a:xfrm>
            <a:off x="0" y="0"/>
            <a:ext cx="8169926" cy="6858000"/>
          </a:xfrm>
          <a:prstGeom prst="rect">
            <a:avLst/>
          </a:prstGeom>
          <a:noFill/>
        </p:spPr>
      </p:pic>
      <p:sp>
        <p:nvSpPr>
          <p:cNvPr id="5" name="Прямоугольник 4"/>
          <p:cNvSpPr/>
          <p:nvPr/>
        </p:nvSpPr>
        <p:spPr>
          <a:xfrm>
            <a:off x="0" y="2780928"/>
            <a:ext cx="8172400" cy="369332"/>
          </a:xfrm>
          <a:prstGeom prst="rect">
            <a:avLst/>
          </a:prstGeom>
          <a:solidFill>
            <a:schemeClr val="tx2">
              <a:lumMod val="75000"/>
            </a:schemeClr>
          </a:solidFill>
        </p:spPr>
        <p:txBody>
          <a:bodyPr wrap="square">
            <a:spAutoFit/>
          </a:bodyPr>
          <a:lstStyle/>
          <a:p>
            <a:pPr algn="ctr"/>
            <a:r>
              <a:rPr lang="ru-RU" dirty="0" smtClean="0">
                <a:ln w="500">
                  <a:solidFill>
                    <a:schemeClr val="bg1"/>
                  </a:solidFill>
                </a:ln>
                <a:solidFill>
                  <a:schemeClr val="bg1"/>
                </a:solidFill>
                <a:latin typeface="Times New Roman" pitchFamily="18" charset="0"/>
                <a:cs typeface="Times New Roman" pitchFamily="18" charset="0"/>
              </a:rPr>
              <a:t>Первая помощь при отравлении и профилактика укусов</a:t>
            </a:r>
            <a:endParaRPr lang="ru-RU" dirty="0">
              <a:ln w="500">
                <a:solidFill>
                  <a:schemeClr val="bg1"/>
                </a:solidFill>
              </a:ln>
              <a:solidFill>
                <a:schemeClr val="bg1"/>
              </a:solidFill>
            </a:endParaRPr>
          </a:p>
        </p:txBody>
      </p:sp>
      <p:pic>
        <p:nvPicPr>
          <p:cNvPr id="8" name="Picture 2" descr="http://cs3.livemaster.ru/zhurnalfoto/2/a/c/130217120338.jpg"/>
          <p:cNvPicPr>
            <a:picLocks noChangeAspect="1" noChangeArrowheads="1"/>
          </p:cNvPicPr>
          <p:nvPr/>
        </p:nvPicPr>
        <p:blipFill>
          <a:blip r:embed="rId3" cstate="print"/>
          <a:srcRect r="4959"/>
          <a:stretch>
            <a:fillRect/>
          </a:stretch>
        </p:blipFill>
        <p:spPr bwMode="auto">
          <a:xfrm>
            <a:off x="5940152" y="3140968"/>
            <a:ext cx="2232248" cy="3717032"/>
          </a:xfrm>
          <a:prstGeom prst="rect">
            <a:avLst/>
          </a:prstGeom>
          <a:noFill/>
        </p:spPr>
      </p:pic>
    </p:spTree>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0"/>
            <a:ext cx="8316416" cy="6858000"/>
          </a:xfrm>
          <a:solidFill>
            <a:schemeClr val="tx2">
              <a:lumMod val="75000"/>
            </a:schemeClr>
          </a:solidFill>
        </p:spPr>
        <p:txBody>
          <a:bodyPr>
            <a:normAutofit/>
          </a:bodyPr>
          <a:lstStyle/>
          <a:p>
            <a:pPr>
              <a:buNone/>
            </a:pPr>
            <a:r>
              <a:rPr lang="ru-RU" dirty="0" smtClean="0">
                <a:solidFill>
                  <a:schemeClr val="bg1"/>
                </a:solidFill>
              </a:rPr>
              <a:t>    </a:t>
            </a:r>
          </a:p>
          <a:p>
            <a:pPr>
              <a:buNone/>
            </a:pPr>
            <a:r>
              <a:rPr lang="ru-RU" sz="3100" dirty="0" smtClean="0">
                <a:solidFill>
                  <a:schemeClr val="bg1"/>
                </a:solidFill>
                <a:latin typeface="Times New Roman" pitchFamily="18" charset="0"/>
                <a:cs typeface="Times New Roman" pitchFamily="18" charset="0"/>
              </a:rPr>
              <a:t> </a:t>
            </a:r>
            <a:r>
              <a:rPr lang="ru-RU" sz="3100" dirty="0" smtClean="0">
                <a:solidFill>
                  <a:schemeClr val="bg1"/>
                </a:solidFill>
                <a:latin typeface="Times New Roman" pitchFamily="18" charset="0"/>
                <a:cs typeface="Times New Roman" pitchFamily="18" charset="0"/>
              </a:rPr>
              <a:t>  Отсасываемый яд </a:t>
            </a:r>
            <a:r>
              <a:rPr lang="ru-RU" sz="3100" dirty="0" smtClean="0">
                <a:solidFill>
                  <a:schemeClr val="bg1"/>
                </a:solidFill>
                <a:latin typeface="Times New Roman" pitchFamily="18" charset="0"/>
                <a:cs typeface="Times New Roman" pitchFamily="18" charset="0"/>
              </a:rPr>
              <a:t>необходимо сплевывать, а после </a:t>
            </a:r>
            <a:r>
              <a:rPr lang="ru-RU" sz="3100" dirty="0" smtClean="0">
                <a:solidFill>
                  <a:schemeClr val="bg1"/>
                </a:solidFill>
                <a:latin typeface="Times New Roman" pitchFamily="18" charset="0"/>
                <a:cs typeface="Times New Roman" pitchFamily="18" charset="0"/>
              </a:rPr>
              <a:t>всего </a:t>
            </a:r>
            <a:r>
              <a:rPr lang="ru-RU" sz="3100" dirty="0" smtClean="0">
                <a:solidFill>
                  <a:schemeClr val="bg1"/>
                </a:solidFill>
                <a:latin typeface="Times New Roman" pitchFamily="18" charset="0"/>
                <a:cs typeface="Times New Roman" pitchFamily="18" charset="0"/>
              </a:rPr>
              <a:t>рот</a:t>
            </a:r>
            <a:r>
              <a:rPr lang="ru-RU" sz="3100" dirty="0" smtClean="0">
                <a:solidFill>
                  <a:schemeClr val="bg1"/>
                </a:solidFill>
                <a:latin typeface="Times New Roman" pitchFamily="18" charset="0"/>
                <a:cs typeface="Times New Roman" pitchFamily="18" charset="0"/>
              </a:rPr>
              <a:t> следует прополоскать </a:t>
            </a:r>
            <a:r>
              <a:rPr lang="ru-RU" sz="3100" dirty="0" smtClean="0">
                <a:solidFill>
                  <a:schemeClr val="bg1"/>
                </a:solidFill>
                <a:latin typeface="Times New Roman" pitchFamily="18" charset="0"/>
                <a:cs typeface="Times New Roman" pitchFamily="18" charset="0"/>
              </a:rPr>
              <a:t>раствором </a:t>
            </a:r>
            <a:r>
              <a:rPr lang="ru-RU" sz="3100" dirty="0" smtClean="0">
                <a:solidFill>
                  <a:schemeClr val="bg1"/>
                </a:solidFill>
                <a:latin typeface="Times New Roman" pitchFamily="18" charset="0"/>
                <a:cs typeface="Times New Roman" pitchFamily="18" charset="0"/>
              </a:rPr>
              <a:t>марганца или </a:t>
            </a:r>
            <a:r>
              <a:rPr lang="ru-RU" sz="3100" dirty="0" smtClean="0">
                <a:solidFill>
                  <a:schemeClr val="bg1"/>
                </a:solidFill>
                <a:latin typeface="Times New Roman" pitchFamily="18" charset="0"/>
                <a:cs typeface="Times New Roman" pitchFamily="18" charset="0"/>
              </a:rPr>
              <a:t>водой. При наличии ранки во рту или </a:t>
            </a:r>
            <a:r>
              <a:rPr lang="ru-RU" sz="3100" dirty="0" smtClean="0">
                <a:solidFill>
                  <a:schemeClr val="bg1"/>
                </a:solidFill>
                <a:latin typeface="Times New Roman" pitchFamily="18" charset="0"/>
                <a:cs typeface="Times New Roman" pitchFamily="18" charset="0"/>
              </a:rPr>
              <a:t>повреждённых </a:t>
            </a:r>
            <a:r>
              <a:rPr lang="ru-RU" sz="3100" dirty="0" smtClean="0">
                <a:solidFill>
                  <a:schemeClr val="bg1"/>
                </a:solidFill>
                <a:latin typeface="Times New Roman" pitchFamily="18" charset="0"/>
                <a:cs typeface="Times New Roman" pitchFamily="18" charset="0"/>
              </a:rPr>
              <a:t>зубов отсасывание ртом </a:t>
            </a:r>
            <a:r>
              <a:rPr lang="ru-RU" sz="3100" dirty="0" smtClean="0">
                <a:solidFill>
                  <a:schemeClr val="bg1"/>
                </a:solidFill>
                <a:latin typeface="Times New Roman" pitchFamily="18" charset="0"/>
                <a:cs typeface="Times New Roman" pitchFamily="18" charset="0"/>
              </a:rPr>
              <a:t>запрещается. При </a:t>
            </a:r>
            <a:r>
              <a:rPr lang="ru-RU" sz="3100" dirty="0" smtClean="0">
                <a:solidFill>
                  <a:schemeClr val="bg1"/>
                </a:solidFill>
                <a:latin typeface="Times New Roman" pitchFamily="18" charset="0"/>
                <a:cs typeface="Times New Roman" pitchFamily="18" charset="0"/>
              </a:rPr>
              <a:t>первых признаках </a:t>
            </a:r>
            <a:r>
              <a:rPr lang="ru-RU" sz="3100" dirty="0" smtClean="0">
                <a:solidFill>
                  <a:schemeClr val="bg1"/>
                </a:solidFill>
                <a:latin typeface="Times New Roman" pitchFamily="18" charset="0"/>
                <a:cs typeface="Times New Roman" pitchFamily="18" charset="0"/>
              </a:rPr>
              <a:t>отёка следует , </a:t>
            </a:r>
            <a:r>
              <a:rPr lang="ru-RU" sz="3100" dirty="0" smtClean="0">
                <a:solidFill>
                  <a:schemeClr val="bg1"/>
                </a:solidFill>
                <a:latin typeface="Times New Roman" pitchFamily="18" charset="0"/>
                <a:cs typeface="Times New Roman" pitchFamily="18" charset="0"/>
              </a:rPr>
              <a:t>обработать место укуса антисептиками и наложить тугую стерильную повязку</a:t>
            </a:r>
            <a:r>
              <a:rPr lang="ru-RU" sz="3100" dirty="0" smtClean="0">
                <a:solidFill>
                  <a:schemeClr val="bg1"/>
                </a:solidFill>
                <a:latin typeface="Times New Roman" pitchFamily="18" charset="0"/>
                <a:cs typeface="Times New Roman" pitchFamily="18" charset="0"/>
              </a:rPr>
              <a:t>. </a:t>
            </a:r>
            <a:r>
              <a:rPr lang="ru-RU" sz="3100" dirty="0" smtClean="0">
                <a:solidFill>
                  <a:schemeClr val="bg1"/>
                </a:solidFill>
                <a:latin typeface="Times New Roman" pitchFamily="18" charset="0"/>
                <a:cs typeface="Times New Roman" pitchFamily="18" charset="0"/>
              </a:rPr>
              <a:t>В</a:t>
            </a:r>
            <a:r>
              <a:rPr lang="ru-RU" sz="3100" dirty="0" smtClean="0">
                <a:solidFill>
                  <a:schemeClr val="bg1"/>
                </a:solidFill>
                <a:latin typeface="Times New Roman" pitchFamily="18" charset="0"/>
                <a:cs typeface="Times New Roman" pitchFamily="18" charset="0"/>
              </a:rPr>
              <a:t>ажно </a:t>
            </a:r>
            <a:r>
              <a:rPr lang="ru-RU" sz="3100" dirty="0" smtClean="0">
                <a:solidFill>
                  <a:schemeClr val="bg1"/>
                </a:solidFill>
                <a:latin typeface="Times New Roman" pitchFamily="18" charset="0"/>
                <a:cs typeface="Times New Roman" pitchFamily="18" charset="0"/>
              </a:rPr>
              <a:t>придать полную неподвижность пораженной </a:t>
            </a:r>
            <a:r>
              <a:rPr lang="ru-RU" sz="3100" dirty="0" smtClean="0">
                <a:solidFill>
                  <a:schemeClr val="bg1"/>
                </a:solidFill>
                <a:latin typeface="Times New Roman" pitchFamily="18" charset="0"/>
                <a:cs typeface="Times New Roman" pitchFamily="18" charset="0"/>
              </a:rPr>
              <a:t>конечности. Противопоказано наложение жгута</a:t>
            </a:r>
            <a:r>
              <a:rPr lang="ru-RU" sz="3100" dirty="0" smtClean="0">
                <a:solidFill>
                  <a:schemeClr val="bg1"/>
                </a:solidFill>
                <a:latin typeface="Times New Roman" pitchFamily="18" charset="0"/>
                <a:cs typeface="Times New Roman" pitchFamily="18" charset="0"/>
              </a:rPr>
              <a:t>. </a:t>
            </a:r>
            <a:r>
              <a:rPr lang="ru-RU" sz="3100" dirty="0" smtClean="0">
                <a:solidFill>
                  <a:schemeClr val="bg1"/>
                </a:solidFill>
                <a:latin typeface="Times New Roman" pitchFamily="18" charset="0"/>
                <a:cs typeface="Times New Roman" pitchFamily="18" charset="0"/>
              </a:rPr>
              <a:t>Необходимо обеспечить пострадавшему </a:t>
            </a:r>
            <a:r>
              <a:rPr lang="ru-RU" sz="3100" dirty="0" smtClean="0">
                <a:solidFill>
                  <a:schemeClr val="bg1"/>
                </a:solidFill>
                <a:latin typeface="Times New Roman" pitchFamily="18" charset="0"/>
                <a:cs typeface="Times New Roman" pitchFamily="18" charset="0"/>
              </a:rPr>
              <a:t>полный покой, дать обильное </a:t>
            </a:r>
            <a:r>
              <a:rPr lang="ru-RU" sz="3100" dirty="0" smtClean="0">
                <a:solidFill>
                  <a:schemeClr val="bg1"/>
                </a:solidFill>
                <a:latin typeface="Times New Roman" pitchFamily="18" charset="0"/>
                <a:cs typeface="Times New Roman" pitchFamily="18" charset="0"/>
              </a:rPr>
              <a:t>питье крепкий </a:t>
            </a:r>
            <a:r>
              <a:rPr lang="ru-RU" sz="3100" dirty="0" smtClean="0">
                <a:solidFill>
                  <a:schemeClr val="bg1"/>
                </a:solidFill>
                <a:latin typeface="Times New Roman" pitchFamily="18" charset="0"/>
                <a:cs typeface="Times New Roman" pitchFamily="18" charset="0"/>
              </a:rPr>
              <a:t>чай, </a:t>
            </a:r>
            <a:r>
              <a:rPr lang="ru-RU" sz="3100" dirty="0" smtClean="0">
                <a:solidFill>
                  <a:schemeClr val="bg1"/>
                </a:solidFill>
                <a:latin typeface="Times New Roman" pitchFamily="18" charset="0"/>
                <a:cs typeface="Times New Roman" pitchFamily="18" charset="0"/>
              </a:rPr>
              <a:t>кофе </a:t>
            </a:r>
            <a:r>
              <a:rPr lang="ru-RU" sz="3100" dirty="0" smtClean="0">
                <a:solidFill>
                  <a:schemeClr val="bg1"/>
                </a:solidFill>
                <a:latin typeface="Times New Roman" pitchFamily="18" charset="0"/>
                <a:cs typeface="Times New Roman" pitchFamily="18" charset="0"/>
              </a:rPr>
              <a:t>.</a:t>
            </a:r>
            <a:endParaRPr lang="ru-RU" sz="3200" dirty="0">
              <a:solidFill>
                <a:schemeClr val="bg1"/>
              </a:solidFill>
              <a:latin typeface="Times New Roman" pitchFamily="18" charset="0"/>
              <a:cs typeface="Times New Roman" pitchFamily="18" charset="0"/>
            </a:endParaRPr>
          </a:p>
        </p:txBody>
      </p:sp>
      <p:pic>
        <p:nvPicPr>
          <p:cNvPr id="4" name="Picture 2" descr="http://img.sondakika.com/galeri/98/kusursuz-katiller_67213_b.jpg"/>
          <p:cNvPicPr>
            <a:picLocks noChangeAspect="1" noChangeArrowheads="1"/>
          </p:cNvPicPr>
          <p:nvPr/>
        </p:nvPicPr>
        <p:blipFill>
          <a:blip r:embed="rId2" cstate="print"/>
          <a:srcRect/>
          <a:stretch>
            <a:fillRect/>
          </a:stretch>
        </p:blipFill>
        <p:spPr bwMode="auto">
          <a:xfrm>
            <a:off x="7956376" y="0"/>
            <a:ext cx="1187624" cy="1700808"/>
          </a:xfrm>
          <a:prstGeom prst="rect">
            <a:avLst/>
          </a:prstGeom>
          <a:noFill/>
        </p:spPr>
      </p:pic>
    </p:spTree>
  </p:cSld>
  <p:clrMapOvr>
    <a:masterClrMapping/>
  </p:clrMapOvr>
  <p:transition>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148064" y="404664"/>
            <a:ext cx="3670034" cy="6453336"/>
          </a:xfrm>
        </p:spPr>
        <p:txBody>
          <a:bodyPr>
            <a:noAutofit/>
          </a:bodyPr>
          <a:lstStyle/>
          <a:p>
            <a:r>
              <a:rPr lang="ru-RU" sz="3600" b="1" dirty="0" smtClean="0">
                <a:latin typeface="Times New Roman" pitchFamily="18" charset="0"/>
                <a:cs typeface="Times New Roman" pitchFamily="18" charset="0"/>
              </a:rPr>
              <a:t>Самое главное -</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как можно быстрее доставить пострадавшего в медицинское учреждение для оказания врачебной помощи</a:t>
            </a:r>
            <a:r>
              <a:rPr lang="ru-RU" sz="3600" b="1" dirty="0" smtClean="0">
                <a:latin typeface="Times New Roman" pitchFamily="18" charset="0"/>
                <a:cs typeface="Times New Roman" pitchFamily="18" charset="0"/>
              </a:rPr>
              <a:t>.</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t>
            </a:r>
            <a:endParaRPr lang="ru-RU" sz="3600" dirty="0"/>
          </a:p>
        </p:txBody>
      </p:sp>
      <p:pic>
        <p:nvPicPr>
          <p:cNvPr id="47106" name="Picture 2" descr="http://i2.imagefor.me/m/240x180/1585876.jpeg"/>
          <p:cNvPicPr>
            <a:picLocks noGrp="1" noChangeAspect="1" noChangeArrowheads="1"/>
          </p:cNvPicPr>
          <p:nvPr>
            <p:ph type="pic" idx="1"/>
          </p:nvPr>
        </p:nvPicPr>
        <p:blipFill>
          <a:blip r:embed="rId2" cstate="print"/>
          <a:srcRect l="12486" r="12486"/>
          <a:stretch>
            <a:fillRect/>
          </a:stretch>
        </p:blipFill>
        <p:spPr bwMode="auto">
          <a:xfrm>
            <a:off x="663682" y="1122900"/>
            <a:ext cx="4196350" cy="4124342"/>
          </a:xfrm>
          <a:prstGeom prst="rect">
            <a:avLst/>
          </a:prstGeom>
          <a:noFill/>
        </p:spPr>
      </p:pic>
      <p:pic>
        <p:nvPicPr>
          <p:cNvPr id="8" name="Picture 2" descr="http://cs3.livemaster.ru/zhurnalfoto/2/a/c/130217120338.jpg"/>
          <p:cNvPicPr>
            <a:picLocks noChangeAspect="1" noChangeArrowheads="1"/>
          </p:cNvPicPr>
          <p:nvPr/>
        </p:nvPicPr>
        <p:blipFill>
          <a:blip r:embed="rId3" cstate="print"/>
          <a:srcRect r="4959"/>
          <a:stretch>
            <a:fillRect/>
          </a:stretch>
        </p:blipFill>
        <p:spPr bwMode="auto">
          <a:xfrm>
            <a:off x="7740352" y="5085184"/>
            <a:ext cx="1080120" cy="1512168"/>
          </a:xfrm>
          <a:prstGeom prst="rect">
            <a:avLst/>
          </a:prstGeom>
          <a:noFill/>
        </p:spPr>
      </p:pic>
    </p:spTree>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72400" cy="692696"/>
          </a:xfrm>
          <a:solidFill>
            <a:schemeClr val="tx2">
              <a:lumMod val="50000"/>
            </a:schemeClr>
          </a:solidFill>
        </p:spPr>
        <p:txBody>
          <a:bodyPr>
            <a:normAutofit fontScale="90000"/>
          </a:bodyPr>
          <a:lstStyle/>
          <a:p>
            <a:r>
              <a:rPr lang="ru-RU" sz="2400" dirty="0" smtClean="0">
                <a:ln w="500">
                  <a:solidFill>
                    <a:schemeClr val="bg1"/>
                  </a:solidFill>
                </a:ln>
                <a:solidFill>
                  <a:schemeClr val="bg1"/>
                </a:solidFill>
                <a:latin typeface="Times New Roman" pitchFamily="18" charset="0"/>
                <a:cs typeface="Times New Roman" pitchFamily="18" charset="0"/>
              </a:rPr>
              <a:t>правила поведения в местах, где существует потенциальная «змеиная опасность»:</a:t>
            </a:r>
            <a:endParaRPr lang="ru-RU" sz="2400" dirty="0">
              <a:ln w="500">
                <a:solidFill>
                  <a:schemeClr val="bg1"/>
                </a:solidFill>
              </a:ln>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0" y="692696"/>
            <a:ext cx="8172400" cy="6165304"/>
          </a:xfrm>
          <a:solidFill>
            <a:schemeClr val="tx2"/>
          </a:solidFill>
        </p:spPr>
        <p:txBody>
          <a:bodyPr>
            <a:noAutofit/>
          </a:bodyPr>
          <a:lstStyle/>
          <a:p>
            <a:pPr>
              <a:buNone/>
            </a:pPr>
            <a:r>
              <a:rPr lang="ru-RU" sz="1600" b="1" dirty="0" smtClean="0">
                <a:solidFill>
                  <a:schemeClr val="bg1"/>
                </a:solidFill>
                <a:latin typeface="Times New Roman" pitchFamily="18" charset="0"/>
                <a:cs typeface="Times New Roman" pitchFamily="18" charset="0"/>
              </a:rPr>
              <a:t>             1</a:t>
            </a:r>
            <a:r>
              <a:rPr lang="ru-RU" sz="1600" b="1" dirty="0" smtClean="0">
                <a:solidFill>
                  <a:schemeClr val="bg1"/>
                </a:solidFill>
                <a:latin typeface="Times New Roman" pitchFamily="18" charset="0"/>
                <a:cs typeface="Times New Roman" pitchFamily="18" charset="0"/>
              </a:rPr>
              <a:t>)  </a:t>
            </a:r>
            <a:r>
              <a:rPr lang="ru-RU" sz="2400" b="1" u="sng" dirty="0" smtClean="0">
                <a:solidFill>
                  <a:schemeClr val="bg1"/>
                </a:solidFill>
                <a:latin typeface="Times New Roman" pitchFamily="18" charset="0"/>
                <a:cs typeface="Times New Roman" pitchFamily="18" charset="0"/>
              </a:rPr>
              <a:t>Л</a:t>
            </a:r>
            <a:r>
              <a:rPr lang="ru-RU" sz="2400" b="1" u="sng" dirty="0" smtClean="0">
                <a:solidFill>
                  <a:schemeClr val="bg1"/>
                </a:solidFill>
                <a:latin typeface="Times New Roman" pitchFamily="18" charset="0"/>
                <a:cs typeface="Times New Roman" pitchFamily="18" charset="0"/>
              </a:rPr>
              <a:t>учше </a:t>
            </a:r>
            <a:r>
              <a:rPr lang="ru-RU" sz="2400" b="1" u="sng" dirty="0" smtClean="0">
                <a:solidFill>
                  <a:schemeClr val="bg1"/>
                </a:solidFill>
                <a:latin typeface="Times New Roman" pitchFamily="18" charset="0"/>
                <a:cs typeface="Times New Roman" pitchFamily="18" charset="0"/>
              </a:rPr>
              <a:t>не трогать </a:t>
            </a:r>
            <a:r>
              <a:rPr lang="ru-RU" sz="2400" b="1" u="sng" dirty="0" smtClean="0">
                <a:solidFill>
                  <a:schemeClr val="bg1"/>
                </a:solidFill>
                <a:latin typeface="Times New Roman" pitchFamily="18" charset="0"/>
                <a:cs typeface="Times New Roman" pitchFamily="18" charset="0"/>
              </a:rPr>
              <a:t>змею!</a:t>
            </a: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1600" b="1" dirty="0" smtClean="0">
                <a:solidFill>
                  <a:schemeClr val="bg1"/>
                </a:solidFill>
                <a:latin typeface="Times New Roman" pitchFamily="18" charset="0"/>
                <a:cs typeface="Times New Roman" pitchFamily="18" charset="0"/>
              </a:rPr>
              <a:t/>
            </a:r>
            <a:br>
              <a:rPr lang="ru-RU" sz="1600" b="1" dirty="0" smtClean="0">
                <a:solidFill>
                  <a:schemeClr val="bg1"/>
                </a:solidFill>
                <a:latin typeface="Times New Roman" pitchFamily="18" charset="0"/>
                <a:cs typeface="Times New Roman" pitchFamily="18" charset="0"/>
              </a:rPr>
            </a:br>
            <a:r>
              <a:rPr lang="ru-RU" sz="1600" b="1" dirty="0" smtClean="0">
                <a:solidFill>
                  <a:schemeClr val="bg1"/>
                </a:solidFill>
                <a:latin typeface="Times New Roman" pitchFamily="18" charset="0"/>
                <a:cs typeface="Times New Roman" pitchFamily="18" charset="0"/>
              </a:rPr>
              <a:t>      </a:t>
            </a:r>
            <a:r>
              <a:rPr lang="ru-RU" sz="1600" b="1" dirty="0" smtClean="0">
                <a:solidFill>
                  <a:schemeClr val="bg1"/>
                </a:solidFill>
                <a:latin typeface="Times New Roman" pitchFamily="18" charset="0"/>
                <a:cs typeface="Times New Roman" pitchFamily="18" charset="0"/>
              </a:rPr>
              <a:t> </a:t>
            </a:r>
            <a:r>
              <a:rPr lang="ru-RU" sz="1600" b="1" dirty="0" smtClean="0">
                <a:solidFill>
                  <a:schemeClr val="bg1"/>
                </a:solidFill>
                <a:latin typeface="Times New Roman" pitchFamily="18" charset="0"/>
                <a:cs typeface="Times New Roman" pitchFamily="18" charset="0"/>
              </a:rPr>
              <a:t>2) </a:t>
            </a:r>
            <a:r>
              <a:rPr lang="ru-RU" sz="2000" b="1" dirty="0" smtClean="0">
                <a:solidFill>
                  <a:schemeClr val="bg1"/>
                </a:solidFill>
                <a:latin typeface="Times New Roman" pitchFamily="18" charset="0"/>
                <a:cs typeface="Times New Roman" pitchFamily="18" charset="0"/>
              </a:rPr>
              <a:t>  в «змеиной местности» нужно носить прочную высокую </a:t>
            </a:r>
            <a:r>
              <a:rPr lang="ru-RU" sz="2000" b="1" dirty="0" smtClean="0">
                <a:solidFill>
                  <a:schemeClr val="bg1"/>
                </a:solidFill>
                <a:latin typeface="Times New Roman" pitchFamily="18" charset="0"/>
                <a:cs typeface="Times New Roman" pitchFamily="18" charset="0"/>
              </a:rPr>
              <a:t> 	обувь</a:t>
            </a:r>
            <a:r>
              <a:rPr lang="ru-RU" sz="2000" b="1" dirty="0" smtClean="0">
                <a:solidFill>
                  <a:schemeClr val="bg1"/>
                </a:solidFill>
                <a:latin typeface="Times New Roman" pitchFamily="18" charset="0"/>
                <a:cs typeface="Times New Roman" pitchFamily="18" charset="0"/>
              </a:rPr>
              <a:t>;</a:t>
            </a:r>
            <a:br>
              <a:rPr lang="ru-RU" sz="2000" b="1" dirty="0" smtClean="0">
                <a:solidFill>
                  <a:schemeClr val="bg1"/>
                </a:solidFill>
                <a:latin typeface="Times New Roman" pitchFamily="18" charset="0"/>
                <a:cs typeface="Times New Roman" pitchFamily="18" charset="0"/>
              </a:rPr>
            </a:br>
            <a:r>
              <a:rPr lang="ru-RU" sz="1600" b="1" dirty="0" smtClean="0">
                <a:solidFill>
                  <a:schemeClr val="bg1"/>
                </a:solidFill>
                <a:latin typeface="Times New Roman" pitchFamily="18" charset="0"/>
                <a:cs typeface="Times New Roman" pitchFamily="18" charset="0"/>
              </a:rPr>
              <a:t/>
            </a:r>
            <a:br>
              <a:rPr lang="ru-RU" sz="1600" b="1" dirty="0" smtClean="0">
                <a:solidFill>
                  <a:schemeClr val="bg1"/>
                </a:solidFill>
                <a:latin typeface="Times New Roman" pitchFamily="18" charset="0"/>
                <a:cs typeface="Times New Roman" pitchFamily="18" charset="0"/>
              </a:rPr>
            </a:br>
            <a:r>
              <a:rPr lang="ru-RU" sz="1600" b="1" dirty="0" smtClean="0">
                <a:solidFill>
                  <a:schemeClr val="bg1"/>
                </a:solidFill>
                <a:latin typeface="Times New Roman" pitchFamily="18" charset="0"/>
                <a:cs typeface="Times New Roman" pitchFamily="18" charset="0"/>
              </a:rPr>
              <a:t>        3)  </a:t>
            </a:r>
            <a:r>
              <a:rPr lang="ru-RU" sz="2000" b="1" dirty="0" smtClean="0">
                <a:solidFill>
                  <a:schemeClr val="bg1"/>
                </a:solidFill>
                <a:latin typeface="Times New Roman" pitchFamily="18" charset="0"/>
                <a:cs typeface="Times New Roman" pitchFamily="18" charset="0"/>
              </a:rPr>
              <a:t>быть особенно внимательным в густой траве, заросших </a:t>
            </a:r>
            <a:r>
              <a:rPr lang="ru-RU" sz="2000" b="1" dirty="0" smtClean="0">
                <a:solidFill>
                  <a:schemeClr val="bg1"/>
                </a:solidFill>
                <a:latin typeface="Times New Roman" pitchFamily="18" charset="0"/>
                <a:cs typeface="Times New Roman" pitchFamily="18" charset="0"/>
              </a:rPr>
              <a:t>	ямах</a:t>
            </a:r>
            <a:r>
              <a:rPr lang="ru-RU" sz="2000" b="1" dirty="0" smtClean="0">
                <a:solidFill>
                  <a:schemeClr val="bg1"/>
                </a:solidFill>
                <a:latin typeface="Times New Roman" pitchFamily="18" charset="0"/>
                <a:cs typeface="Times New Roman" pitchFamily="18" charset="0"/>
              </a:rPr>
              <a:t>, не вступать </a:t>
            </a:r>
            <a:r>
              <a:rPr lang="ru-RU" sz="2000" b="1" dirty="0" smtClean="0">
                <a:solidFill>
                  <a:schemeClr val="bg1"/>
                </a:solidFill>
                <a:latin typeface="Times New Roman" pitchFamily="18" charset="0"/>
                <a:cs typeface="Times New Roman" pitchFamily="18" charset="0"/>
              </a:rPr>
              <a:t>  туда</a:t>
            </a:r>
            <a:r>
              <a:rPr lang="ru-RU" sz="2000" b="1" dirty="0" smtClean="0">
                <a:solidFill>
                  <a:schemeClr val="bg1"/>
                </a:solidFill>
                <a:latin typeface="Times New Roman" pitchFamily="18" charset="0"/>
                <a:cs typeface="Times New Roman" pitchFamily="18" charset="0"/>
              </a:rPr>
              <a:t>, предварительно не убедившись, что </a:t>
            </a:r>
            <a:r>
              <a:rPr lang="ru-RU" sz="2000" b="1" dirty="0" smtClean="0">
                <a:solidFill>
                  <a:schemeClr val="bg1"/>
                </a:solidFill>
                <a:latin typeface="Times New Roman" pitchFamily="18" charset="0"/>
                <a:cs typeface="Times New Roman" pitchFamily="18" charset="0"/>
              </a:rPr>
              <a:t>	там </a:t>
            </a:r>
            <a:r>
              <a:rPr lang="ru-RU" sz="2000" b="1" dirty="0" smtClean="0">
                <a:solidFill>
                  <a:schemeClr val="bg1"/>
                </a:solidFill>
                <a:latin typeface="Times New Roman" pitchFamily="18" charset="0"/>
                <a:cs typeface="Times New Roman" pitchFamily="18" charset="0"/>
              </a:rPr>
              <a:t>нет змеи;</a:t>
            </a:r>
            <a:br>
              <a:rPr lang="ru-RU" sz="2000" b="1" dirty="0" smtClean="0">
                <a:solidFill>
                  <a:schemeClr val="bg1"/>
                </a:solidFill>
                <a:latin typeface="Times New Roman" pitchFamily="18" charset="0"/>
                <a:cs typeface="Times New Roman" pitchFamily="18" charset="0"/>
              </a:rPr>
            </a:br>
            <a:r>
              <a:rPr lang="ru-RU" sz="1600" b="1" dirty="0" smtClean="0">
                <a:solidFill>
                  <a:schemeClr val="bg1"/>
                </a:solidFill>
                <a:latin typeface="Times New Roman" pitchFamily="18" charset="0"/>
                <a:cs typeface="Times New Roman" pitchFamily="18" charset="0"/>
              </a:rPr>
              <a:t/>
            </a:r>
            <a:br>
              <a:rPr lang="ru-RU" sz="1600" b="1" dirty="0" smtClean="0">
                <a:solidFill>
                  <a:schemeClr val="bg1"/>
                </a:solidFill>
                <a:latin typeface="Times New Roman" pitchFamily="18" charset="0"/>
                <a:cs typeface="Times New Roman" pitchFamily="18" charset="0"/>
              </a:rPr>
            </a:br>
            <a:r>
              <a:rPr lang="ru-RU" sz="1600" b="1" dirty="0" smtClean="0">
                <a:solidFill>
                  <a:schemeClr val="bg1"/>
                </a:solidFill>
                <a:latin typeface="Times New Roman" pitchFamily="18" charset="0"/>
                <a:cs typeface="Times New Roman" pitchFamily="18" charset="0"/>
              </a:rPr>
              <a:t>        4)  </a:t>
            </a:r>
            <a:r>
              <a:rPr lang="ru-RU" sz="2000" b="1" dirty="0" smtClean="0">
                <a:solidFill>
                  <a:schemeClr val="bg1"/>
                </a:solidFill>
                <a:latin typeface="Times New Roman" pitchFamily="18" charset="0"/>
                <a:cs typeface="Times New Roman" pitchFamily="18" charset="0"/>
              </a:rPr>
              <a:t>ночью необходимо пользоваться фонарем — многие змеи </a:t>
            </a:r>
            <a:r>
              <a:rPr lang="ru-RU" sz="2000" b="1" dirty="0" smtClean="0">
                <a:solidFill>
                  <a:schemeClr val="bg1"/>
                </a:solidFill>
                <a:latin typeface="Times New Roman" pitchFamily="18" charset="0"/>
                <a:cs typeface="Times New Roman" pitchFamily="18" charset="0"/>
              </a:rPr>
              <a:t>	особенно </a:t>
            </a:r>
            <a:r>
              <a:rPr lang="ru-RU" sz="2000" b="1" dirty="0" smtClean="0">
                <a:solidFill>
                  <a:schemeClr val="bg1"/>
                </a:solidFill>
                <a:latin typeface="Times New Roman" pitchFamily="18" charset="0"/>
                <a:cs typeface="Times New Roman" pitchFamily="18" charset="0"/>
              </a:rPr>
              <a:t>активны в теплые летние ночи;</a:t>
            </a:r>
            <a:br>
              <a:rPr lang="ru-RU" sz="2000" b="1" dirty="0" smtClean="0">
                <a:solidFill>
                  <a:schemeClr val="bg1"/>
                </a:solidFill>
                <a:latin typeface="Times New Roman" pitchFamily="18" charset="0"/>
                <a:cs typeface="Times New Roman" pitchFamily="18" charset="0"/>
              </a:rPr>
            </a:br>
            <a:r>
              <a:rPr lang="ru-RU" sz="1600" b="1" dirty="0" smtClean="0">
                <a:solidFill>
                  <a:schemeClr val="bg1"/>
                </a:solidFill>
                <a:latin typeface="Times New Roman" pitchFamily="18" charset="0"/>
                <a:cs typeface="Times New Roman" pitchFamily="18" charset="0"/>
              </a:rPr>
              <a:t/>
            </a:r>
            <a:br>
              <a:rPr lang="ru-RU" sz="1600" b="1" dirty="0" smtClean="0">
                <a:solidFill>
                  <a:schemeClr val="bg1"/>
                </a:solidFill>
                <a:latin typeface="Times New Roman" pitchFamily="18" charset="0"/>
                <a:cs typeface="Times New Roman" pitchFamily="18" charset="0"/>
              </a:rPr>
            </a:br>
            <a:r>
              <a:rPr lang="ru-RU" sz="1600" b="1" dirty="0" smtClean="0">
                <a:solidFill>
                  <a:schemeClr val="bg1"/>
                </a:solidFill>
                <a:latin typeface="Times New Roman" pitchFamily="18" charset="0"/>
                <a:cs typeface="Times New Roman" pitchFamily="18" charset="0"/>
              </a:rPr>
              <a:t>        5) </a:t>
            </a:r>
            <a:r>
              <a:rPr lang="ru-RU" sz="2000" b="1" dirty="0" smtClean="0">
                <a:solidFill>
                  <a:schemeClr val="bg1"/>
                </a:solidFill>
                <a:latin typeface="Times New Roman" pitchFamily="18" charset="0"/>
                <a:cs typeface="Times New Roman" pitchFamily="18" charset="0"/>
              </a:rPr>
              <a:t> помнить, что мыши и крысы привлекают змей — бороться </a:t>
            </a:r>
            <a:r>
              <a:rPr lang="ru-RU" sz="2000" b="1" dirty="0" smtClean="0">
                <a:solidFill>
                  <a:schemeClr val="bg1"/>
                </a:solidFill>
                <a:latin typeface="Times New Roman" pitchFamily="18" charset="0"/>
                <a:cs typeface="Times New Roman" pitchFamily="18" charset="0"/>
              </a:rPr>
              <a:t>	с </a:t>
            </a:r>
            <a:r>
              <a:rPr lang="ru-RU" sz="2000" b="1" dirty="0" smtClean="0">
                <a:solidFill>
                  <a:schemeClr val="bg1"/>
                </a:solidFill>
                <a:latin typeface="Times New Roman" pitchFamily="18" charset="0"/>
                <a:cs typeface="Times New Roman" pitchFamily="18" charset="0"/>
              </a:rPr>
              <a:t>грызунами;</a:t>
            </a:r>
            <a:r>
              <a:rPr lang="ru-RU" sz="1600" b="1" dirty="0" smtClean="0">
                <a:solidFill>
                  <a:schemeClr val="bg1"/>
                </a:solidFill>
                <a:latin typeface="Times New Roman" pitchFamily="18" charset="0"/>
                <a:cs typeface="Times New Roman" pitchFamily="18" charset="0"/>
              </a:rPr>
              <a:t/>
            </a:r>
            <a:br>
              <a:rPr lang="ru-RU" sz="1600" b="1" dirty="0" smtClean="0">
                <a:solidFill>
                  <a:schemeClr val="bg1"/>
                </a:solidFill>
                <a:latin typeface="Times New Roman" pitchFamily="18" charset="0"/>
                <a:cs typeface="Times New Roman" pitchFamily="18" charset="0"/>
              </a:rPr>
            </a:br>
            <a:r>
              <a:rPr lang="ru-RU" sz="1600" b="1" dirty="0" smtClean="0">
                <a:solidFill>
                  <a:schemeClr val="bg1"/>
                </a:solidFill>
                <a:latin typeface="Times New Roman" pitchFamily="18" charset="0"/>
                <a:cs typeface="Times New Roman" pitchFamily="18" charset="0"/>
              </a:rPr>
              <a:t/>
            </a:r>
            <a:br>
              <a:rPr lang="ru-RU" sz="1600" b="1" dirty="0" smtClean="0">
                <a:solidFill>
                  <a:schemeClr val="bg1"/>
                </a:solidFill>
                <a:latin typeface="Times New Roman" pitchFamily="18" charset="0"/>
                <a:cs typeface="Times New Roman" pitchFamily="18" charset="0"/>
              </a:rPr>
            </a:br>
            <a:r>
              <a:rPr lang="ru-RU" sz="1600" b="1" dirty="0" smtClean="0">
                <a:solidFill>
                  <a:schemeClr val="bg1"/>
                </a:solidFill>
                <a:latin typeface="Times New Roman" pitchFamily="18" charset="0"/>
                <a:cs typeface="Times New Roman" pitchFamily="18" charset="0"/>
              </a:rPr>
              <a:t>        6)  </a:t>
            </a:r>
            <a:r>
              <a:rPr lang="ru-RU" sz="2000" b="1" dirty="0" smtClean="0">
                <a:solidFill>
                  <a:schemeClr val="bg1"/>
                </a:solidFill>
                <a:latin typeface="Times New Roman" pitchFamily="18" charset="0"/>
                <a:cs typeface="Times New Roman" pitchFamily="18" charset="0"/>
              </a:rPr>
              <a:t>не разрешать детям ловить змей; если вы увидите, что дети </a:t>
            </a:r>
            <a:r>
              <a:rPr lang="ru-RU" sz="2000" b="1" dirty="0" smtClean="0">
                <a:solidFill>
                  <a:schemeClr val="bg1"/>
                </a:solidFill>
                <a:latin typeface="Times New Roman" pitchFamily="18" charset="0"/>
                <a:cs typeface="Times New Roman" pitchFamily="18" charset="0"/>
              </a:rPr>
              <a:t>	играют </a:t>
            </a:r>
            <a:r>
              <a:rPr lang="ru-RU" sz="2000" b="1" dirty="0" smtClean="0">
                <a:solidFill>
                  <a:schemeClr val="bg1"/>
                </a:solidFill>
                <a:latin typeface="Times New Roman" pitchFamily="18" charset="0"/>
                <a:cs typeface="Times New Roman" pitchFamily="18" charset="0"/>
              </a:rPr>
              <a:t>со змеей, не оставляйте это без внимания, убедитесь, </a:t>
            </a:r>
            <a:r>
              <a:rPr lang="ru-RU" sz="2000" b="1" dirty="0" smtClean="0">
                <a:solidFill>
                  <a:schemeClr val="bg1"/>
                </a:solidFill>
                <a:latin typeface="Times New Roman" pitchFamily="18" charset="0"/>
                <a:cs typeface="Times New Roman" pitchFamily="18" charset="0"/>
              </a:rPr>
              <a:t>	что </a:t>
            </a:r>
            <a:r>
              <a:rPr lang="ru-RU" sz="2000" b="1" dirty="0" smtClean="0">
                <a:solidFill>
                  <a:schemeClr val="bg1"/>
                </a:solidFill>
                <a:latin typeface="Times New Roman" pitchFamily="18" charset="0"/>
                <a:cs typeface="Times New Roman" pitchFamily="18" charset="0"/>
              </a:rPr>
              <a:t>змея не опасна;</a:t>
            </a:r>
            <a:br>
              <a:rPr lang="ru-RU" sz="2000" b="1" dirty="0" smtClean="0">
                <a:solidFill>
                  <a:schemeClr val="bg1"/>
                </a:solidFill>
                <a:latin typeface="Times New Roman" pitchFamily="18" charset="0"/>
                <a:cs typeface="Times New Roman" pitchFamily="18" charset="0"/>
              </a:rPr>
            </a:br>
            <a:r>
              <a:rPr lang="ru-RU" sz="1600" b="1" dirty="0" smtClean="0">
                <a:solidFill>
                  <a:schemeClr val="bg1"/>
                </a:solidFill>
                <a:latin typeface="Times New Roman" pitchFamily="18" charset="0"/>
                <a:cs typeface="Times New Roman" pitchFamily="18" charset="0"/>
              </a:rPr>
              <a:t/>
            </a:r>
            <a:br>
              <a:rPr lang="ru-RU" sz="1600" b="1" dirty="0" smtClean="0">
                <a:solidFill>
                  <a:schemeClr val="bg1"/>
                </a:solidFill>
                <a:latin typeface="Times New Roman" pitchFamily="18" charset="0"/>
                <a:cs typeface="Times New Roman" pitchFamily="18" charset="0"/>
              </a:rPr>
            </a:br>
            <a:r>
              <a:rPr lang="ru-RU" sz="1600" b="1" dirty="0" smtClean="0">
                <a:solidFill>
                  <a:schemeClr val="bg1"/>
                </a:solidFill>
                <a:latin typeface="Times New Roman" pitchFamily="18" charset="0"/>
                <a:cs typeface="Times New Roman" pitchFamily="18" charset="0"/>
              </a:rPr>
              <a:t>        7) </a:t>
            </a:r>
            <a:r>
              <a:rPr lang="ru-RU" sz="2000" b="1" dirty="0" smtClean="0">
                <a:solidFill>
                  <a:schemeClr val="bg1"/>
                </a:solidFill>
                <a:latin typeface="Times New Roman" pitchFamily="18" charset="0"/>
                <a:cs typeface="Times New Roman" pitchFamily="18" charset="0"/>
              </a:rPr>
              <a:t> не устраивать ночлег возле деревьев с дуплами, </a:t>
            </a:r>
            <a:r>
              <a:rPr lang="ru-RU" sz="2000" b="1" dirty="0" smtClean="0">
                <a:solidFill>
                  <a:schemeClr val="bg1"/>
                </a:solidFill>
                <a:latin typeface="Times New Roman" pitchFamily="18" charset="0"/>
                <a:cs typeface="Times New Roman" pitchFamily="18" charset="0"/>
              </a:rPr>
              <a:t>	прогнивших </a:t>
            </a:r>
            <a:r>
              <a:rPr lang="ru-RU" sz="2000" b="1" dirty="0" smtClean="0">
                <a:solidFill>
                  <a:schemeClr val="bg1"/>
                </a:solidFill>
                <a:latin typeface="Times New Roman" pitchFamily="18" charset="0"/>
                <a:cs typeface="Times New Roman" pitchFamily="18" charset="0"/>
              </a:rPr>
              <a:t>пней, входов в пещеру, куч мусора.</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6" name="Picture 2" descr="http://www.stihi.ru/pics/2011/06/06/1913.jpg"/>
          <p:cNvPicPr>
            <a:picLocks noChangeAspect="1" noChangeArrowheads="1"/>
          </p:cNvPicPr>
          <p:nvPr/>
        </p:nvPicPr>
        <p:blipFill>
          <a:blip r:embed="rId2" cstate="print"/>
          <a:srcRect/>
          <a:stretch>
            <a:fillRect/>
          </a:stretch>
        </p:blipFill>
        <p:spPr bwMode="auto">
          <a:xfrm>
            <a:off x="7669585" y="68366"/>
            <a:ext cx="1481461" cy="1777092"/>
          </a:xfrm>
          <a:prstGeom prst="rect">
            <a:avLst/>
          </a:prstGeom>
          <a:noFill/>
        </p:spPr>
      </p:pic>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img.likeness.ru/uploads/users/3544/1295954359.jpg"/>
          <p:cNvPicPr>
            <a:picLocks noChangeAspect="1" noChangeArrowheads="1"/>
          </p:cNvPicPr>
          <p:nvPr/>
        </p:nvPicPr>
        <p:blipFill>
          <a:blip r:embed="rId2" cstate="print"/>
          <a:srcRect/>
          <a:stretch>
            <a:fillRect/>
          </a:stretch>
        </p:blipFill>
        <p:spPr bwMode="auto">
          <a:xfrm rot="20540189">
            <a:off x="-95849" y="1291134"/>
            <a:ext cx="3065092" cy="3053480"/>
          </a:xfrm>
          <a:prstGeom prst="rect">
            <a:avLst/>
          </a:prstGeom>
          <a:ln>
            <a:noFill/>
          </a:ln>
          <a:effectLst>
            <a:softEdge rad="112500"/>
          </a:effectLst>
        </p:spPr>
      </p:pic>
      <p:pic>
        <p:nvPicPr>
          <p:cNvPr id="45062" name="Picture 6" descr="http://www.profinews.com.ua/images/2011/07/c7f7dcb0723d82bb35dba5b0b80fb9e3.jpg"/>
          <p:cNvPicPr>
            <a:picLocks noChangeAspect="1" noChangeArrowheads="1"/>
          </p:cNvPicPr>
          <p:nvPr/>
        </p:nvPicPr>
        <p:blipFill>
          <a:blip r:embed="rId3" cstate="print"/>
          <a:srcRect/>
          <a:stretch>
            <a:fillRect/>
          </a:stretch>
        </p:blipFill>
        <p:spPr bwMode="auto">
          <a:xfrm rot="21028316">
            <a:off x="-16949" y="4438605"/>
            <a:ext cx="2831411" cy="2439413"/>
          </a:xfrm>
          <a:prstGeom prst="rect">
            <a:avLst/>
          </a:prstGeom>
          <a:ln>
            <a:noFill/>
          </a:ln>
          <a:effectLst>
            <a:softEdge rad="112500"/>
          </a:effectLst>
        </p:spPr>
      </p:pic>
      <p:pic>
        <p:nvPicPr>
          <p:cNvPr id="45066" name="Picture 10" descr="http://static.ddmcdn.com/gif/snake-bite-250x150.jpg"/>
          <p:cNvPicPr>
            <a:picLocks noChangeAspect="1" noChangeArrowheads="1"/>
          </p:cNvPicPr>
          <p:nvPr/>
        </p:nvPicPr>
        <p:blipFill>
          <a:blip r:embed="rId4" cstate="print"/>
          <a:srcRect/>
          <a:stretch>
            <a:fillRect/>
          </a:stretch>
        </p:blipFill>
        <p:spPr bwMode="auto">
          <a:xfrm rot="1030738">
            <a:off x="5628743" y="966645"/>
            <a:ext cx="2800237" cy="2873133"/>
          </a:xfrm>
          <a:prstGeom prst="rect">
            <a:avLst/>
          </a:prstGeom>
          <a:ln>
            <a:noFill/>
          </a:ln>
          <a:effectLst>
            <a:softEdge rad="112500"/>
          </a:effectLst>
        </p:spPr>
      </p:pic>
      <p:pic>
        <p:nvPicPr>
          <p:cNvPr id="45068" name="Picture 12" descr="http://www.wyllf.ru/uploads/posts/2010-07/1279552739_6.jpg"/>
          <p:cNvPicPr>
            <a:picLocks noChangeAspect="1" noChangeArrowheads="1"/>
          </p:cNvPicPr>
          <p:nvPr/>
        </p:nvPicPr>
        <p:blipFill>
          <a:blip r:embed="rId5" cstate="print"/>
          <a:srcRect/>
          <a:stretch>
            <a:fillRect/>
          </a:stretch>
        </p:blipFill>
        <p:spPr bwMode="auto">
          <a:xfrm rot="1124796">
            <a:off x="5549622" y="3888450"/>
            <a:ext cx="2670762" cy="2710568"/>
          </a:xfrm>
          <a:prstGeom prst="rect">
            <a:avLst/>
          </a:prstGeom>
          <a:ln>
            <a:noFill/>
          </a:ln>
          <a:effectLst>
            <a:softEdge rad="112500"/>
          </a:effectLst>
        </p:spPr>
      </p:pic>
      <p:pic>
        <p:nvPicPr>
          <p:cNvPr id="45064" name="Picture 8" descr="http://www.vahidweb.com/uploads/posts/thumbs/1358324562_awesome_photo_18.jpg"/>
          <p:cNvPicPr>
            <a:picLocks noChangeAspect="1" noChangeArrowheads="1"/>
          </p:cNvPicPr>
          <p:nvPr/>
        </p:nvPicPr>
        <p:blipFill>
          <a:blip r:embed="rId6" cstate="print"/>
          <a:srcRect/>
          <a:stretch>
            <a:fillRect/>
          </a:stretch>
        </p:blipFill>
        <p:spPr bwMode="auto">
          <a:xfrm>
            <a:off x="2627784" y="4581128"/>
            <a:ext cx="3672408" cy="2592288"/>
          </a:xfrm>
          <a:prstGeom prst="rect">
            <a:avLst/>
          </a:prstGeom>
          <a:ln>
            <a:noFill/>
          </a:ln>
          <a:effectLst>
            <a:softEdge rad="112500"/>
          </a:effectLst>
        </p:spPr>
      </p:pic>
      <p:pic>
        <p:nvPicPr>
          <p:cNvPr id="45060" name="Picture 4" descr="http://www.yachtz.ru/img/images006/image_yQ79UjXdFt5ZNvE471E9aIhM.jpg"/>
          <p:cNvPicPr>
            <a:picLocks noChangeAspect="1" noChangeArrowheads="1"/>
          </p:cNvPicPr>
          <p:nvPr/>
        </p:nvPicPr>
        <p:blipFill>
          <a:blip r:embed="rId7" cstate="print"/>
          <a:srcRect/>
          <a:stretch>
            <a:fillRect/>
          </a:stretch>
        </p:blipFill>
        <p:spPr bwMode="auto">
          <a:xfrm>
            <a:off x="1979712" y="1196752"/>
            <a:ext cx="4176464" cy="3973046"/>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0" y="1"/>
            <a:ext cx="8244408" cy="1200329"/>
          </a:xfrm>
          <a:prstGeom prst="rect">
            <a:avLst/>
          </a:prstGeom>
          <a:solidFill>
            <a:schemeClr val="tx2"/>
          </a:solidFill>
        </p:spPr>
        <p:txBody>
          <a:bodyPr wrap="square" rtlCol="0">
            <a:spAutoFit/>
            <a:scene3d>
              <a:camera prst="orthographicFront"/>
              <a:lightRig rig="soft" dir="t">
                <a:rot lat="0" lon="0" rev="10800000"/>
              </a:lightRig>
            </a:scene3d>
            <a:sp3d>
              <a:bevelT w="27940" h="12700"/>
              <a:contourClr>
                <a:srgbClr val="DDDDDD"/>
              </a:contourClr>
            </a:sp3d>
          </a:bodyPr>
          <a:lstStyle/>
          <a:p>
            <a:r>
              <a:rPr lang="ru-RU" b="1" spc="150" dirty="0" smtClean="0">
                <a:ln w="11430"/>
                <a:solidFill>
                  <a:srgbClr val="F8F8F8"/>
                </a:solidFill>
                <a:effectLst>
                  <a:outerShdw blurRad="25400" algn="tl" rotWithShape="0">
                    <a:srgbClr val="000000">
                      <a:alpha val="43000"/>
                    </a:srgbClr>
                  </a:outerShdw>
                </a:effectLst>
              </a:rPr>
              <a:t> </a:t>
            </a:r>
            <a:r>
              <a:rPr lang="ru-RU" sz="54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ТАК ДЕЛАТЬ НЕЛЬЗЯ!</a:t>
            </a:r>
          </a:p>
          <a:p>
            <a:endParaRPr lang="ru-RU"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5reb.com/pic/sower-th3aben/ga10062.jpg"/>
          <p:cNvPicPr>
            <a:picLocks noChangeAspect="1" noChangeArrowheads="1"/>
          </p:cNvPicPr>
          <p:nvPr/>
        </p:nvPicPr>
        <p:blipFill>
          <a:blip r:embed="rId2" cstate="print"/>
          <a:srcRect l="-881" t="15625" r="-1328" b="7688"/>
          <a:stretch>
            <a:fillRect/>
          </a:stretch>
        </p:blipFill>
        <p:spPr bwMode="auto">
          <a:xfrm>
            <a:off x="-108520" y="1556792"/>
            <a:ext cx="8388424" cy="5438308"/>
          </a:xfrm>
          <a:prstGeom prst="rect">
            <a:avLst/>
          </a:prstGeom>
          <a:noFill/>
        </p:spPr>
      </p:pic>
      <p:sp>
        <p:nvSpPr>
          <p:cNvPr id="2" name="Заголовок 1"/>
          <p:cNvSpPr>
            <a:spLocks noGrp="1"/>
          </p:cNvSpPr>
          <p:nvPr>
            <p:ph type="title"/>
          </p:nvPr>
        </p:nvSpPr>
        <p:spPr>
          <a:xfrm>
            <a:off x="0" y="0"/>
            <a:ext cx="8172400" cy="1844824"/>
          </a:xfrm>
          <a:solidFill>
            <a:schemeClr val="accent2">
              <a:lumMod val="50000"/>
            </a:schemeClr>
          </a:solidFill>
        </p:spPr>
        <p:txBody>
          <a:bodyPr>
            <a:noAutofit/>
          </a:bodyPr>
          <a:lstStyle/>
          <a:p>
            <a:pPr algn="ctr"/>
            <a:r>
              <a:rPr lang="ru-RU" sz="3200" dirty="0" smtClean="0">
                <a:ln w="500">
                  <a:solidFill>
                    <a:schemeClr val="bg1"/>
                  </a:solidFill>
                </a:ln>
                <a:solidFill>
                  <a:schemeClr val="bg1"/>
                </a:solidFill>
                <a:latin typeface="Times New Roman" pitchFamily="18" charset="0"/>
                <a:cs typeface="Times New Roman" pitchFamily="18" charset="0"/>
              </a:rPr>
              <a:t>Ядовитые змеи — неотделимая часть нашей природы — нуждаются в охране.</a:t>
            </a:r>
            <a:endParaRPr lang="ru-RU" sz="3200" dirty="0">
              <a:ln w="500">
                <a:solidFill>
                  <a:schemeClr val="bg1"/>
                </a:solidFill>
              </a:ln>
              <a:solidFill>
                <a:schemeClr val="bg1"/>
              </a:solidFill>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body" sz="half" idx="2"/>
          </p:nvPr>
        </p:nvSpPr>
        <p:spPr>
          <a:xfrm>
            <a:off x="5220072" y="0"/>
            <a:ext cx="3923928" cy="6858000"/>
          </a:xfrm>
        </p:spPr>
        <p:txBody>
          <a:bodyPr>
            <a:normAutofit fontScale="70000" lnSpcReduction="20000"/>
          </a:bodyPr>
          <a:lstStyle/>
          <a:p>
            <a:r>
              <a:rPr lang="ru-RU" dirty="0" smtClean="0"/>
              <a:t>              </a:t>
            </a:r>
            <a:br>
              <a:rPr lang="ru-RU" dirty="0" smtClean="0"/>
            </a:br>
            <a:r>
              <a:rPr lang="ru-RU" b="1" dirty="0" smtClean="0">
                <a:latin typeface="Times New Roman" pitchFamily="18" charset="0"/>
                <a:cs typeface="Times New Roman" pitchFamily="18" charset="0"/>
              </a:rPr>
              <a:t> </a:t>
            </a:r>
            <a:r>
              <a:rPr lang="ru-RU" sz="3400" b="1" dirty="0" smtClean="0">
                <a:latin typeface="Times New Roman" pitchFamily="18" charset="0"/>
                <a:cs typeface="Times New Roman" pitchFamily="18" charset="0"/>
              </a:rPr>
              <a:t>Общее </a:t>
            </a:r>
            <a:r>
              <a:rPr lang="ru-RU" sz="3400" b="1" dirty="0" smtClean="0">
                <a:latin typeface="Times New Roman" pitchFamily="18" charset="0"/>
                <a:cs typeface="Times New Roman" pitchFamily="18" charset="0"/>
              </a:rPr>
              <a:t>количество видов змей, обитающих в настоящее время на Земле, близко к 3000. Из них 58 видов принадлежат </a:t>
            </a:r>
            <a:r>
              <a:rPr lang="ru-RU" sz="3400" b="1" dirty="0" smtClean="0">
                <a:latin typeface="Times New Roman" pitchFamily="18" charset="0"/>
                <a:cs typeface="Times New Roman" pitchFamily="18" charset="0"/>
              </a:rPr>
              <a:t>фауне бывшего </a:t>
            </a:r>
            <a:r>
              <a:rPr lang="ru-RU" sz="3400" b="1" dirty="0" smtClean="0">
                <a:latin typeface="Times New Roman" pitchFamily="18" charset="0"/>
                <a:cs typeface="Times New Roman" pitchFamily="18" charset="0"/>
              </a:rPr>
              <a:t>СССР, среди которых 11 видов являются ядовитыми и опасными для человека. Ядовитые змеи, обитающие в нашей стране принадлежат к </a:t>
            </a:r>
            <a:r>
              <a:rPr lang="ru-RU" sz="3400" b="1" dirty="0" smtClean="0">
                <a:latin typeface="Times New Roman" pitchFamily="18" charset="0"/>
                <a:cs typeface="Times New Roman" pitchFamily="18" charset="0"/>
              </a:rPr>
              <a:t>семействам</a:t>
            </a:r>
            <a:r>
              <a:rPr lang="ru-RU" sz="3400" b="1" dirty="0" smtClean="0">
                <a:latin typeface="Times New Roman" pitchFamily="18" charset="0"/>
                <a:cs typeface="Times New Roman" pitchFamily="18" charset="0"/>
              </a:rPr>
              <a:t>: </a:t>
            </a:r>
            <a:r>
              <a:rPr lang="ru-RU" sz="3400" b="1" dirty="0" err="1" smtClean="0">
                <a:latin typeface="Times New Roman" pitchFamily="18" charset="0"/>
                <a:cs typeface="Times New Roman" pitchFamily="18" charset="0"/>
              </a:rPr>
              <a:t>Ужеобразные</a:t>
            </a:r>
            <a:r>
              <a:rPr lang="ru-RU" sz="3400" b="1" dirty="0" smtClean="0">
                <a:latin typeface="Times New Roman" pitchFamily="18" charset="0"/>
                <a:cs typeface="Times New Roman" pitchFamily="18" charset="0"/>
              </a:rPr>
              <a:t>, </a:t>
            </a:r>
            <a:r>
              <a:rPr lang="ru-RU" sz="3400" b="1" dirty="0" err="1" smtClean="0">
                <a:latin typeface="Times New Roman" pitchFamily="18" charset="0"/>
                <a:cs typeface="Times New Roman" pitchFamily="18" charset="0"/>
              </a:rPr>
              <a:t>Аспидовые</a:t>
            </a:r>
            <a:r>
              <a:rPr lang="ru-RU" sz="3400" b="1" dirty="0" smtClean="0">
                <a:latin typeface="Times New Roman" pitchFamily="18" charset="0"/>
                <a:cs typeface="Times New Roman" pitchFamily="18" charset="0"/>
              </a:rPr>
              <a:t>, </a:t>
            </a:r>
            <a:r>
              <a:rPr lang="ru-RU" sz="3400" b="1" dirty="0" err="1" smtClean="0">
                <a:latin typeface="Times New Roman" pitchFamily="18" charset="0"/>
                <a:cs typeface="Times New Roman" pitchFamily="18" charset="0"/>
              </a:rPr>
              <a:t>Гадюковые</a:t>
            </a:r>
            <a:r>
              <a:rPr lang="ru-RU" sz="3400" b="1" dirty="0" smtClean="0">
                <a:latin typeface="Times New Roman" pitchFamily="18" charset="0"/>
                <a:cs typeface="Times New Roman" pitchFamily="18" charset="0"/>
              </a:rPr>
              <a:t> . </a:t>
            </a:r>
          </a:p>
          <a:p>
            <a:endParaRPr lang="ru-RU" sz="3400" dirty="0" smtClean="0">
              <a:latin typeface="Times New Roman" pitchFamily="18" charset="0"/>
              <a:cs typeface="Times New Roman" pitchFamily="18" charset="0"/>
            </a:endParaRPr>
          </a:p>
          <a:p>
            <a:r>
              <a:rPr lang="ru-RU" sz="3400" dirty="0" smtClean="0">
                <a:latin typeface="Times New Roman" pitchFamily="18" charset="0"/>
                <a:cs typeface="Times New Roman" pitchFamily="18" charset="0"/>
              </a:rPr>
              <a:t>Змеи</a:t>
            </a:r>
            <a:r>
              <a:rPr lang="ru-RU" sz="3400" dirty="0" smtClean="0">
                <a:latin typeface="Times New Roman" pitchFamily="18" charset="0"/>
                <a:cs typeface="Times New Roman" pitchFamily="18" charset="0"/>
              </a:rPr>
              <a:t>, относящиеся к </a:t>
            </a:r>
            <a:r>
              <a:rPr lang="ru-RU" sz="3400" dirty="0" smtClean="0">
                <a:latin typeface="Times New Roman" pitchFamily="18" charset="0"/>
                <a:cs typeface="Times New Roman" pitchFamily="18" charset="0"/>
              </a:rPr>
              <a:t>этим семействам</a:t>
            </a:r>
            <a:r>
              <a:rPr lang="ru-RU" sz="3400" dirty="0" smtClean="0">
                <a:latin typeface="Times New Roman" pitchFamily="18" charset="0"/>
                <a:cs typeface="Times New Roman" pitchFamily="18" charset="0"/>
              </a:rPr>
              <a:t>, отличаются по своей биологии, строению </a:t>
            </a:r>
            <a:r>
              <a:rPr lang="ru-RU" sz="3400" dirty="0" smtClean="0">
                <a:latin typeface="Times New Roman" pitchFamily="18" charset="0"/>
                <a:cs typeface="Times New Roman" pitchFamily="18" charset="0"/>
              </a:rPr>
              <a:t>ядовитого </a:t>
            </a:r>
            <a:r>
              <a:rPr lang="ru-RU" sz="3400" dirty="0" smtClean="0">
                <a:latin typeface="Times New Roman" pitchFamily="18" charset="0"/>
                <a:cs typeface="Times New Roman" pitchFamily="18" charset="0"/>
              </a:rPr>
              <a:t>аппарата, химическому составу яда и механизмам его токсического действия. </a:t>
            </a:r>
            <a:br>
              <a:rPr lang="ru-RU" sz="3400" dirty="0" smtClean="0">
                <a:latin typeface="Times New Roman" pitchFamily="18" charset="0"/>
                <a:cs typeface="Times New Roman" pitchFamily="18" charset="0"/>
              </a:rPr>
            </a:br>
            <a:r>
              <a:rPr lang="ru-RU" sz="3400" dirty="0" smtClean="0"/>
              <a:t> </a:t>
            </a:r>
            <a:endParaRPr lang="ru-RU" sz="3400" dirty="0"/>
          </a:p>
        </p:txBody>
      </p:sp>
      <p:pic>
        <p:nvPicPr>
          <p:cNvPr id="19458" name="Picture 2" descr="http://img.allw.mn/content/www/2010/06/top-10-most-dangerous-animals/black-mamba_top-most-dangerous-animals.jpg"/>
          <p:cNvPicPr>
            <a:picLocks noGrp="1" noChangeAspect="1" noChangeArrowheads="1"/>
          </p:cNvPicPr>
          <p:nvPr>
            <p:ph type="pic" idx="1"/>
          </p:nvPr>
        </p:nvPicPr>
        <p:blipFill>
          <a:blip r:embed="rId2" cstate="print"/>
          <a:srcRect l="16687" r="16687"/>
          <a:stretch>
            <a:fillRect/>
          </a:stretch>
        </p:blipFill>
        <p:spPr bwMode="auto">
          <a:xfrm rot="20893466">
            <a:off x="413030" y="1060648"/>
            <a:ext cx="4342886" cy="4495623"/>
          </a:xfrm>
          <a:prstGeom prst="rect">
            <a:avLst/>
          </a:prstGeom>
          <a:noFill/>
        </p:spPr>
      </p:pic>
    </p:spTree>
  </p:cSld>
  <p:clrMapOvr>
    <a:masterClrMapping/>
  </p:clrMapOvr>
  <p:transition>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76056" y="404664"/>
            <a:ext cx="3096344" cy="6453336"/>
          </a:xfrm>
          <a:solidFill>
            <a:schemeClr val="bg2">
              <a:lumMod val="50000"/>
            </a:schemeClr>
          </a:solidFill>
        </p:spPr>
        <p:txBody>
          <a:bodyPr>
            <a:normAutofit fontScale="92500"/>
          </a:bodyPr>
          <a:lstStyle/>
          <a:p>
            <a:endParaRPr lang="ru-RU" dirty="0" smtClean="0">
              <a:latin typeface="Times New Roman" pitchFamily="18" charset="0"/>
              <a:cs typeface="Times New Roman" pitchFamily="18" charset="0"/>
            </a:endParaRPr>
          </a:p>
          <a:p>
            <a:r>
              <a:rPr lang="ru-RU" dirty="0" smtClean="0">
                <a:ln>
                  <a:solidFill>
                    <a:schemeClr val="bg1"/>
                  </a:solidFill>
                </a:ln>
                <a:solidFill>
                  <a:schemeClr val="bg1"/>
                </a:solidFill>
                <a:latin typeface="Times New Roman" pitchFamily="18" charset="0"/>
                <a:cs typeface="Times New Roman" pitchFamily="18" charset="0"/>
              </a:rPr>
              <a:t>Занесена в Красную </a:t>
            </a:r>
            <a:r>
              <a:rPr lang="ru-RU" dirty="0" smtClean="0">
                <a:ln>
                  <a:solidFill>
                    <a:schemeClr val="bg1"/>
                  </a:solidFill>
                </a:ln>
                <a:solidFill>
                  <a:schemeClr val="bg1"/>
                </a:solidFill>
                <a:latin typeface="Times New Roman" pitchFamily="18" charset="0"/>
                <a:cs typeface="Times New Roman" pitchFamily="18" charset="0"/>
              </a:rPr>
              <a:t>книгу СССР. </a:t>
            </a:r>
            <a:endParaRPr lang="ru-RU" dirty="0" smtClean="0">
              <a:ln>
                <a:solidFill>
                  <a:schemeClr val="bg1"/>
                </a:solidFill>
              </a:ln>
              <a:solidFill>
                <a:schemeClr val="bg1"/>
              </a:solidFill>
              <a:latin typeface="Times New Roman" pitchFamily="18" charset="0"/>
              <a:cs typeface="Times New Roman" pitchFamily="18" charset="0"/>
            </a:endParaRPr>
          </a:p>
          <a:p>
            <a:r>
              <a:rPr lang="ru-RU" sz="2200" dirty="0" smtClean="0">
                <a:ln>
                  <a:solidFill>
                    <a:schemeClr val="bg1"/>
                  </a:solidFill>
                </a:ln>
                <a:solidFill>
                  <a:schemeClr val="bg1"/>
                </a:solidFill>
                <a:latin typeface="Times New Roman" pitchFamily="18" charset="0"/>
                <a:cs typeface="Times New Roman" pitchFamily="18" charset="0"/>
              </a:rPr>
              <a:t>Крупная </a:t>
            </a:r>
            <a:r>
              <a:rPr lang="ru-RU" sz="2200" dirty="0" smtClean="0">
                <a:ln>
                  <a:solidFill>
                    <a:schemeClr val="bg1"/>
                  </a:solidFill>
                </a:ln>
                <a:solidFill>
                  <a:schemeClr val="bg1"/>
                </a:solidFill>
                <a:latin typeface="Times New Roman" pitchFamily="18" charset="0"/>
                <a:cs typeface="Times New Roman" pitchFamily="18" charset="0"/>
              </a:rPr>
              <a:t>змея длиной до 1,6 м (самцы), самки несколько меньше. Гладкая чешуя имеет оливковый или коричневатый цвет</a:t>
            </a:r>
            <a:r>
              <a:rPr lang="ru-RU" sz="2200" dirty="0" smtClean="0">
                <a:ln>
                  <a:solidFill>
                    <a:schemeClr val="bg1"/>
                  </a:solidFill>
                </a:ln>
                <a:solidFill>
                  <a:schemeClr val="bg1"/>
                </a:solidFill>
                <a:latin typeface="Times New Roman" pitchFamily="18" charset="0"/>
                <a:cs typeface="Times New Roman" pitchFamily="18" charset="0"/>
              </a:rPr>
              <a:t>. </a:t>
            </a:r>
          </a:p>
          <a:p>
            <a:r>
              <a:rPr lang="ru-RU" sz="2200" dirty="0" smtClean="0">
                <a:ln>
                  <a:solidFill>
                    <a:schemeClr val="bg1"/>
                  </a:solidFill>
                </a:ln>
                <a:solidFill>
                  <a:schemeClr val="bg1"/>
                </a:solidFill>
                <a:latin typeface="Times New Roman" pitchFamily="18" charset="0"/>
                <a:cs typeface="Times New Roman" pitchFamily="18" charset="0"/>
              </a:rPr>
              <a:t>самка откладывает </a:t>
            </a:r>
            <a:endParaRPr lang="ru-RU" sz="2200" dirty="0" smtClean="0">
              <a:ln>
                <a:solidFill>
                  <a:schemeClr val="bg1"/>
                </a:solidFill>
              </a:ln>
              <a:solidFill>
                <a:schemeClr val="bg1"/>
              </a:solidFill>
              <a:latin typeface="Times New Roman" pitchFamily="18" charset="0"/>
              <a:cs typeface="Times New Roman" pitchFamily="18" charset="0"/>
            </a:endParaRPr>
          </a:p>
          <a:p>
            <a:pPr>
              <a:buNone/>
            </a:pPr>
            <a:r>
              <a:rPr lang="ru-RU" sz="2200" dirty="0" smtClean="0">
                <a:ln>
                  <a:solidFill>
                    <a:schemeClr val="bg1"/>
                  </a:solidFill>
                </a:ln>
                <a:solidFill>
                  <a:schemeClr val="bg1"/>
                </a:solidFill>
                <a:latin typeface="Times New Roman" pitchFamily="18" charset="0"/>
                <a:cs typeface="Times New Roman" pitchFamily="18" charset="0"/>
              </a:rPr>
              <a:t> </a:t>
            </a:r>
            <a:r>
              <a:rPr lang="ru-RU" sz="2200" dirty="0" smtClean="0">
                <a:ln>
                  <a:solidFill>
                    <a:schemeClr val="bg1"/>
                  </a:solidFill>
                </a:ln>
                <a:solidFill>
                  <a:schemeClr val="bg1"/>
                </a:solidFill>
                <a:latin typeface="Times New Roman" pitchFamily="18" charset="0"/>
                <a:cs typeface="Times New Roman" pitchFamily="18" charset="0"/>
              </a:rPr>
              <a:t>      9—19 </a:t>
            </a:r>
            <a:r>
              <a:rPr lang="ru-RU" sz="2200" dirty="0" smtClean="0">
                <a:ln>
                  <a:solidFill>
                    <a:schemeClr val="bg1"/>
                  </a:solidFill>
                </a:ln>
                <a:solidFill>
                  <a:schemeClr val="bg1"/>
                </a:solidFill>
                <a:latin typeface="Times New Roman" pitchFamily="18" charset="0"/>
                <a:cs typeface="Times New Roman" pitchFamily="18" charset="0"/>
              </a:rPr>
              <a:t>яиц</a:t>
            </a:r>
            <a:endParaRPr lang="ru-RU" sz="2200" dirty="0" smtClean="0">
              <a:ln>
                <a:solidFill>
                  <a:schemeClr val="bg1"/>
                </a:solidFill>
              </a:ln>
              <a:solidFill>
                <a:schemeClr val="bg1"/>
              </a:solidFill>
              <a:latin typeface="Times New Roman" pitchFamily="18" charset="0"/>
              <a:cs typeface="Times New Roman" pitchFamily="18" charset="0"/>
            </a:endParaRPr>
          </a:p>
          <a:p>
            <a:r>
              <a:rPr lang="ru-RU" sz="2200" dirty="0" smtClean="0">
                <a:ln>
                  <a:solidFill>
                    <a:schemeClr val="bg1"/>
                  </a:solidFill>
                </a:ln>
                <a:solidFill>
                  <a:schemeClr val="bg1"/>
                </a:solidFill>
                <a:latin typeface="Times New Roman" pitchFamily="18" charset="0"/>
                <a:cs typeface="Times New Roman" pitchFamily="18" charset="0"/>
              </a:rPr>
              <a:t>Питаются кобры грызунами, земноводными, птицами, но, как и другие аспиды, охотно поедают змей, в том числе и ядовитых</a:t>
            </a:r>
            <a:r>
              <a:rPr lang="ru-RU" sz="2200" dirty="0" smtClean="0">
                <a:ln>
                  <a:solidFill>
                    <a:schemeClr val="bg1"/>
                  </a:solidFill>
                </a:ln>
                <a:solidFill>
                  <a:schemeClr val="bg1"/>
                </a:solidFill>
                <a:latin typeface="Times New Roman" pitchFamily="18" charset="0"/>
                <a:cs typeface="Times New Roman" pitchFamily="18" charset="0"/>
              </a:rPr>
              <a:t>.</a:t>
            </a:r>
          </a:p>
          <a:p>
            <a:endParaRPr lang="ru-RU" sz="2200" dirty="0">
              <a:latin typeface="Times New Roman" pitchFamily="18" charset="0"/>
              <a:cs typeface="Times New Roman" pitchFamily="18" charset="0"/>
            </a:endParaRPr>
          </a:p>
        </p:txBody>
      </p:sp>
      <p:sp>
        <p:nvSpPr>
          <p:cNvPr id="2" name="Заголовок 1"/>
          <p:cNvSpPr>
            <a:spLocks noGrp="1"/>
          </p:cNvSpPr>
          <p:nvPr>
            <p:ph type="title"/>
          </p:nvPr>
        </p:nvSpPr>
        <p:spPr>
          <a:xfrm>
            <a:off x="0" y="0"/>
            <a:ext cx="8172400" cy="692696"/>
          </a:xfrm>
          <a:solidFill>
            <a:schemeClr val="accent2">
              <a:lumMod val="50000"/>
            </a:schemeClr>
          </a:solidFill>
        </p:spPr>
        <p:txBody>
          <a:bodyPr>
            <a:normAutofit/>
          </a:bodyPr>
          <a:lstStyle/>
          <a:p>
            <a:r>
              <a:rPr lang="ru-RU" sz="3600" dirty="0" smtClean="0">
                <a:ln w="500">
                  <a:solidFill>
                    <a:schemeClr val="bg1"/>
                  </a:solidFill>
                </a:ln>
                <a:solidFill>
                  <a:schemeClr val="bg1"/>
                </a:solidFill>
                <a:latin typeface="Times New Roman" pitchFamily="18" charset="0"/>
                <a:cs typeface="Times New Roman" pitchFamily="18" charset="0"/>
              </a:rPr>
              <a:t>    Среднеазиатская    кобра</a:t>
            </a:r>
            <a:endParaRPr lang="ru-RU" sz="3600" dirty="0">
              <a:ln w="500">
                <a:solidFill>
                  <a:schemeClr val="bg1"/>
                </a:solidFill>
              </a:ln>
              <a:solidFill>
                <a:schemeClr val="bg1"/>
              </a:solidFill>
              <a:latin typeface="Times New Roman" pitchFamily="18" charset="0"/>
              <a:cs typeface="Times New Roman" pitchFamily="18" charset="0"/>
            </a:endParaRPr>
          </a:p>
        </p:txBody>
      </p:sp>
      <p:pic>
        <p:nvPicPr>
          <p:cNvPr id="43010" name="Picture 2" descr="http://www.focus.it/Allegati/2011/4/npl_01092560_serpente_356705.jpg"/>
          <p:cNvPicPr>
            <a:picLocks noChangeAspect="1" noChangeArrowheads="1"/>
          </p:cNvPicPr>
          <p:nvPr/>
        </p:nvPicPr>
        <p:blipFill>
          <a:blip r:embed="rId2" cstate="print"/>
          <a:srcRect t="3424" r="1419"/>
          <a:stretch>
            <a:fillRect/>
          </a:stretch>
        </p:blipFill>
        <p:spPr bwMode="auto">
          <a:xfrm>
            <a:off x="0" y="692696"/>
            <a:ext cx="5076056" cy="6165304"/>
          </a:xfrm>
          <a:prstGeom prst="rect">
            <a:avLst/>
          </a:prstGeom>
          <a:noFill/>
        </p:spPr>
      </p:pic>
      <p:pic>
        <p:nvPicPr>
          <p:cNvPr id="5" name="Picture 2" descr="http://www.5reb.com/pic/sower-th3aben/ga10062.jpg"/>
          <p:cNvPicPr>
            <a:picLocks noChangeAspect="1" noChangeArrowheads="1"/>
          </p:cNvPicPr>
          <p:nvPr/>
        </p:nvPicPr>
        <p:blipFill>
          <a:blip r:embed="rId3" cstate="print"/>
          <a:srcRect l="-881" t="15625" r="-1328" b="7688"/>
          <a:stretch>
            <a:fillRect/>
          </a:stretch>
        </p:blipFill>
        <p:spPr bwMode="auto">
          <a:xfrm>
            <a:off x="179512" y="836712"/>
            <a:ext cx="1656184" cy="2088232"/>
          </a:xfrm>
          <a:prstGeom prst="rect">
            <a:avLst/>
          </a:prstGeom>
          <a:noFill/>
        </p:spPr>
      </p:pic>
    </p:spTree>
  </p:cSld>
  <p:clrMapOvr>
    <a:masterClrMapping/>
  </p:clrMapOvr>
  <p:transition>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theora.com/images/adder.jpg"/>
          <p:cNvPicPr>
            <a:picLocks noChangeAspect="1" noChangeArrowheads="1"/>
          </p:cNvPicPr>
          <p:nvPr/>
        </p:nvPicPr>
        <p:blipFill>
          <a:blip r:embed="rId2" cstate="print"/>
          <a:srcRect/>
          <a:stretch>
            <a:fillRect/>
          </a:stretch>
        </p:blipFill>
        <p:spPr bwMode="auto">
          <a:xfrm>
            <a:off x="0" y="548680"/>
            <a:ext cx="4572000" cy="6309320"/>
          </a:xfrm>
          <a:prstGeom prst="rect">
            <a:avLst/>
          </a:prstGeom>
          <a:noFill/>
        </p:spPr>
      </p:pic>
      <p:sp>
        <p:nvSpPr>
          <p:cNvPr id="2" name="Заголовок 1"/>
          <p:cNvSpPr>
            <a:spLocks noGrp="1"/>
          </p:cNvSpPr>
          <p:nvPr>
            <p:ph type="title"/>
          </p:nvPr>
        </p:nvSpPr>
        <p:spPr>
          <a:xfrm>
            <a:off x="0" y="0"/>
            <a:ext cx="8172400" cy="548680"/>
          </a:xfrm>
          <a:solidFill>
            <a:schemeClr val="accent2">
              <a:lumMod val="50000"/>
            </a:schemeClr>
          </a:solidFill>
        </p:spPr>
        <p:txBody>
          <a:bodyPr>
            <a:normAutofit/>
          </a:bodyPr>
          <a:lstStyle/>
          <a:p>
            <a:pPr algn="ctr"/>
            <a:r>
              <a:rPr lang="ru-RU" sz="2800" dirty="0" smtClean="0">
                <a:ln w="500">
                  <a:solidFill>
                    <a:schemeClr val="bg1"/>
                  </a:solidFill>
                </a:ln>
                <a:solidFill>
                  <a:schemeClr val="bg1"/>
                </a:solidFill>
                <a:latin typeface="Times New Roman" pitchFamily="18" charset="0"/>
                <a:cs typeface="Times New Roman" pitchFamily="18" charset="0"/>
              </a:rPr>
              <a:t>Обыкновенная         </a:t>
            </a:r>
            <a:r>
              <a:rPr lang="ru-RU" sz="2800" dirty="0" smtClean="0">
                <a:ln w="500">
                  <a:solidFill>
                    <a:schemeClr val="bg1"/>
                  </a:solidFill>
                </a:ln>
                <a:solidFill>
                  <a:schemeClr val="bg1"/>
                </a:solidFill>
                <a:latin typeface="Times New Roman" pitchFamily="18" charset="0"/>
                <a:cs typeface="Times New Roman" pitchFamily="18" charset="0"/>
              </a:rPr>
              <a:t>гадюка </a:t>
            </a:r>
            <a:r>
              <a:rPr lang="ru-RU" sz="2800" dirty="0" smtClean="0">
                <a:ln w="500">
                  <a:solidFill>
                    <a:schemeClr val="bg1"/>
                  </a:solidFill>
                </a:ln>
                <a:solidFill>
                  <a:schemeClr val="bg1"/>
                </a:solidFill>
                <a:latin typeface="Times New Roman" pitchFamily="18" charset="0"/>
                <a:cs typeface="Times New Roman" pitchFamily="18" charset="0"/>
              </a:rPr>
              <a:t>  </a:t>
            </a:r>
            <a:endParaRPr lang="ru-RU" sz="2800" dirty="0">
              <a:ln w="500">
                <a:solidFill>
                  <a:schemeClr val="bg1"/>
                </a:solidFill>
              </a:ln>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0" y="548680"/>
            <a:ext cx="3600400" cy="6309320"/>
          </a:xfrm>
          <a:solidFill>
            <a:schemeClr val="bg2">
              <a:lumMod val="50000"/>
            </a:schemeClr>
          </a:solidFill>
        </p:spPr>
        <p:txBody>
          <a:bodyPr>
            <a:normAutofit/>
          </a:bodyPr>
          <a:lstStyle/>
          <a:p>
            <a:r>
              <a:rPr lang="ru-RU" sz="2000" dirty="0" smtClean="0">
                <a:ln>
                  <a:solidFill>
                    <a:schemeClr val="bg1"/>
                  </a:solidFill>
                </a:ln>
                <a:solidFill>
                  <a:schemeClr val="bg1"/>
                </a:solidFill>
                <a:latin typeface="Times New Roman" pitchFamily="18" charset="0"/>
                <a:cs typeface="Times New Roman" pitchFamily="18" charset="0"/>
              </a:rPr>
              <a:t>Относительно небольшая змея — до 75 см длиной, но на севере встречаются </a:t>
            </a:r>
            <a:r>
              <a:rPr lang="ru-RU" sz="2000" dirty="0" smtClean="0">
                <a:ln>
                  <a:solidFill>
                    <a:schemeClr val="bg1"/>
                  </a:solidFill>
                </a:ln>
                <a:solidFill>
                  <a:schemeClr val="bg1"/>
                </a:solidFill>
                <a:latin typeface="Times New Roman" pitchFamily="18" charset="0"/>
                <a:cs typeface="Times New Roman" pitchFamily="18" charset="0"/>
              </a:rPr>
              <a:t>экземпляры </a:t>
            </a:r>
            <a:r>
              <a:rPr lang="ru-RU" sz="2000" dirty="0" smtClean="0">
                <a:ln>
                  <a:solidFill>
                    <a:schemeClr val="bg1"/>
                  </a:solidFill>
                </a:ln>
                <a:solidFill>
                  <a:schemeClr val="bg1"/>
                </a:solidFill>
                <a:latin typeface="Times New Roman" pitchFamily="18" charset="0"/>
                <a:cs typeface="Times New Roman" pitchFamily="18" charset="0"/>
              </a:rPr>
              <a:t>длиной до 1 м</a:t>
            </a:r>
            <a:r>
              <a:rPr lang="ru-RU" sz="2000" dirty="0" smtClean="0">
                <a:ln>
                  <a:solidFill>
                    <a:schemeClr val="bg1"/>
                  </a:solidFill>
                </a:ln>
                <a:solidFill>
                  <a:schemeClr val="bg1"/>
                </a:solidFill>
                <a:latin typeface="Times New Roman" pitchFamily="18" charset="0"/>
                <a:cs typeface="Times New Roman" pitchFamily="18" charset="0"/>
              </a:rPr>
              <a:t>. </a:t>
            </a:r>
          </a:p>
          <a:p>
            <a:r>
              <a:rPr lang="ru-RU" sz="2000" b="1" dirty="0" smtClean="0">
                <a:ln>
                  <a:solidFill>
                    <a:schemeClr val="bg1"/>
                  </a:solidFill>
                </a:ln>
                <a:solidFill>
                  <a:schemeClr val="bg1"/>
                </a:solidFill>
                <a:latin typeface="Times New Roman" pitchFamily="18" charset="0"/>
                <a:cs typeface="Times New Roman" pitchFamily="18" charset="0"/>
              </a:rPr>
              <a:t>Гадюка — самая широко распространенная ядовитая змея нашей страны</a:t>
            </a:r>
            <a:r>
              <a:rPr lang="ru-RU" sz="2000" dirty="0" smtClean="0">
                <a:ln>
                  <a:solidFill>
                    <a:schemeClr val="bg1"/>
                  </a:solidFill>
                </a:ln>
                <a:solidFill>
                  <a:schemeClr val="bg1"/>
                </a:solidFill>
              </a:rPr>
              <a:t>. </a:t>
            </a:r>
          </a:p>
          <a:p>
            <a:r>
              <a:rPr lang="ru-RU" sz="2000" dirty="0" smtClean="0">
                <a:ln>
                  <a:solidFill>
                    <a:schemeClr val="bg1"/>
                  </a:solidFill>
                </a:ln>
                <a:solidFill>
                  <a:schemeClr val="bg1"/>
                </a:solidFill>
                <a:latin typeface="Times New Roman" pitchFamily="18" charset="0"/>
                <a:cs typeface="Times New Roman" pitchFamily="18" charset="0"/>
              </a:rPr>
              <a:t>резкие движения при непосредственной встрече с гадюкой лучше не совершать. </a:t>
            </a:r>
            <a:endParaRPr lang="ru-RU" sz="2000" dirty="0" smtClean="0">
              <a:ln>
                <a:solidFill>
                  <a:schemeClr val="bg1"/>
                </a:solidFill>
              </a:ln>
              <a:solidFill>
                <a:schemeClr val="bg1"/>
              </a:solidFill>
              <a:latin typeface="Times New Roman" pitchFamily="18" charset="0"/>
              <a:cs typeface="Times New Roman" pitchFamily="18" charset="0"/>
            </a:endParaRPr>
          </a:p>
          <a:p>
            <a:r>
              <a:rPr lang="ru-RU" sz="2000" dirty="0" smtClean="0">
                <a:ln>
                  <a:solidFill>
                    <a:schemeClr val="bg1"/>
                  </a:solidFill>
                </a:ln>
                <a:solidFill>
                  <a:schemeClr val="bg1"/>
                </a:solidFill>
                <a:latin typeface="Times New Roman" pitchFamily="18" charset="0"/>
                <a:cs typeface="Times New Roman" pitchFamily="18" charset="0"/>
              </a:rPr>
              <a:t>Не </a:t>
            </a:r>
            <a:r>
              <a:rPr lang="ru-RU" sz="2000" dirty="0" smtClean="0">
                <a:ln>
                  <a:solidFill>
                    <a:schemeClr val="bg1"/>
                  </a:solidFill>
                </a:ln>
                <a:solidFill>
                  <a:schemeClr val="bg1"/>
                </a:solidFill>
                <a:latin typeface="Times New Roman" pitchFamily="18" charset="0"/>
                <a:cs typeface="Times New Roman" pitchFamily="18" charset="0"/>
              </a:rPr>
              <a:t>рекомендуется также брать змею за хвост, не исключена возможность укуса</a:t>
            </a:r>
            <a:r>
              <a:rPr lang="ru-RU" sz="2000" dirty="0" smtClean="0">
                <a:ln>
                  <a:solidFill>
                    <a:schemeClr val="bg1"/>
                  </a:solidFill>
                </a:ln>
                <a:solidFill>
                  <a:schemeClr val="bg1"/>
                </a:solidFill>
                <a:latin typeface="Times New Roman" pitchFamily="18" charset="0"/>
                <a:cs typeface="Times New Roman" pitchFamily="18" charset="0"/>
              </a:rPr>
              <a:t>.</a:t>
            </a:r>
          </a:p>
          <a:p>
            <a:r>
              <a:rPr lang="ru-RU" sz="2000" dirty="0" smtClean="0">
                <a:ln>
                  <a:solidFill>
                    <a:schemeClr val="bg1"/>
                  </a:solidFill>
                </a:ln>
                <a:solidFill>
                  <a:schemeClr val="bg1"/>
                </a:solidFill>
                <a:latin typeface="Times New Roman" pitchFamily="18" charset="0"/>
                <a:cs typeface="Times New Roman" pitchFamily="18" charset="0"/>
              </a:rPr>
              <a:t>Яйцеживородяща.</a:t>
            </a:r>
            <a:r>
              <a:rPr lang="ru-RU" sz="2000" dirty="0" smtClean="0">
                <a:ln>
                  <a:solidFill>
                    <a:schemeClr val="bg1"/>
                  </a:solidFill>
                </a:ln>
                <a:solidFill>
                  <a:schemeClr val="bg1"/>
                </a:solidFill>
              </a:rPr>
              <a:t> </a:t>
            </a:r>
            <a:r>
              <a:rPr lang="ru-RU" sz="2000" dirty="0" smtClean="0">
                <a:ln>
                  <a:solidFill>
                    <a:schemeClr val="bg1"/>
                  </a:solidFill>
                </a:ln>
                <a:solidFill>
                  <a:schemeClr val="bg1"/>
                </a:solidFill>
                <a:latin typeface="Times New Roman" pitchFamily="18" charset="0"/>
                <a:cs typeface="Times New Roman" pitchFamily="18" charset="0"/>
              </a:rPr>
              <a:t>Молодые гадюки рождаются длиной 17 см и уже ядовиты.</a:t>
            </a:r>
            <a:endParaRPr lang="ru-RU" sz="2000" dirty="0">
              <a:ln>
                <a:solidFill>
                  <a:schemeClr val="bg1"/>
                </a:solidFill>
              </a:ln>
              <a:solidFill>
                <a:schemeClr val="bg1"/>
              </a:solidFill>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60.radikal.ru/i169/0906/13/0583054218d8.jpg"/>
          <p:cNvPicPr>
            <a:picLocks noChangeAspect="1" noChangeArrowheads="1"/>
          </p:cNvPicPr>
          <p:nvPr/>
        </p:nvPicPr>
        <p:blipFill>
          <a:blip r:embed="rId2" cstate="print"/>
          <a:srcRect/>
          <a:stretch>
            <a:fillRect/>
          </a:stretch>
        </p:blipFill>
        <p:spPr bwMode="auto">
          <a:xfrm>
            <a:off x="0" y="692696"/>
            <a:ext cx="4499992" cy="6165304"/>
          </a:xfrm>
          <a:prstGeom prst="rect">
            <a:avLst/>
          </a:prstGeom>
          <a:noFill/>
        </p:spPr>
      </p:pic>
      <p:sp>
        <p:nvSpPr>
          <p:cNvPr id="2" name="Заголовок 1"/>
          <p:cNvSpPr>
            <a:spLocks noGrp="1"/>
          </p:cNvSpPr>
          <p:nvPr>
            <p:ph type="title"/>
          </p:nvPr>
        </p:nvSpPr>
        <p:spPr>
          <a:xfrm>
            <a:off x="0" y="0"/>
            <a:ext cx="8172400" cy="692696"/>
          </a:xfrm>
          <a:solidFill>
            <a:schemeClr val="accent2">
              <a:lumMod val="50000"/>
            </a:schemeClr>
          </a:solidFill>
        </p:spPr>
        <p:txBody>
          <a:bodyPr>
            <a:normAutofit/>
          </a:bodyPr>
          <a:lstStyle/>
          <a:p>
            <a:r>
              <a:rPr lang="ru-RU" sz="4400" dirty="0" smtClean="0">
                <a:solidFill>
                  <a:schemeClr val="tx1"/>
                </a:solidFill>
                <a:latin typeface="Times New Roman" pitchFamily="18" charset="0"/>
                <a:cs typeface="Times New Roman" pitchFamily="18" charset="0"/>
              </a:rPr>
              <a:t> </a:t>
            </a:r>
            <a:r>
              <a:rPr lang="ru-RU" sz="4400" dirty="0" smtClean="0">
                <a:ln w="500">
                  <a:solidFill>
                    <a:schemeClr val="bg1"/>
                  </a:solidFill>
                </a:ln>
                <a:solidFill>
                  <a:schemeClr val="bg1"/>
                </a:solidFill>
                <a:latin typeface="Times New Roman" pitchFamily="18" charset="0"/>
                <a:cs typeface="Times New Roman" pitchFamily="18" charset="0"/>
              </a:rPr>
              <a:t>Гюрза      закавказская </a:t>
            </a:r>
            <a:endParaRPr lang="ru-RU" sz="4400" b="0" dirty="0">
              <a:ln w="500">
                <a:solidFill>
                  <a:schemeClr val="bg1"/>
                </a:solidFill>
              </a:ln>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4427984" y="692696"/>
            <a:ext cx="3744416" cy="6165304"/>
          </a:xfrm>
          <a:solidFill>
            <a:schemeClr val="bg2">
              <a:lumMod val="50000"/>
            </a:schemeClr>
          </a:solidFill>
        </p:spPr>
        <p:txBody>
          <a:bodyPr>
            <a:normAutofit fontScale="92500" lnSpcReduction="10000"/>
          </a:bodyPr>
          <a:lstStyle/>
          <a:p>
            <a:r>
              <a:rPr lang="ru-RU" sz="2000" dirty="0" smtClean="0">
                <a:ln>
                  <a:solidFill>
                    <a:schemeClr val="bg1"/>
                  </a:solidFill>
                </a:ln>
                <a:solidFill>
                  <a:schemeClr val="bg1"/>
                </a:solidFill>
                <a:latin typeface="Times New Roman" pitchFamily="18" charset="0"/>
                <a:cs typeface="Times New Roman" pitchFamily="18" charset="0"/>
              </a:rPr>
              <a:t>Крупная змея длиной до 1,6 м. Бока морды притуплены, височные углы головы резко выступают. Туловище толстое, </a:t>
            </a:r>
            <a:r>
              <a:rPr lang="ru-RU" sz="2000" dirty="0" err="1" smtClean="0">
                <a:ln>
                  <a:solidFill>
                    <a:schemeClr val="bg1"/>
                  </a:solidFill>
                </a:ln>
                <a:solidFill>
                  <a:schemeClr val="bg1"/>
                </a:solidFill>
                <a:latin typeface="Times New Roman" pitchFamily="18" charset="0"/>
                <a:cs typeface="Times New Roman" pitchFamily="18" charset="0"/>
              </a:rPr>
              <a:t>вальковатое</a:t>
            </a:r>
            <a:r>
              <a:rPr lang="ru-RU" sz="2000" dirty="0" smtClean="0">
                <a:ln>
                  <a:solidFill>
                    <a:schemeClr val="bg1"/>
                  </a:solidFill>
                </a:ln>
                <a:solidFill>
                  <a:schemeClr val="bg1"/>
                </a:solidFill>
                <a:latin typeface="Times New Roman" pitchFamily="18" charset="0"/>
                <a:cs typeface="Times New Roman" pitchFamily="18" charset="0"/>
              </a:rPr>
              <a:t> от светло-серого и темно-серого с более или менее выраженным оливковым или красновато-коричневым оттенком. Вдоль спины ряд крупных пятен, более мелкие пятна идут по </a:t>
            </a:r>
            <a:r>
              <a:rPr lang="ru-RU" sz="2000" dirty="0" smtClean="0">
                <a:ln>
                  <a:solidFill>
                    <a:schemeClr val="bg1"/>
                  </a:solidFill>
                </a:ln>
                <a:solidFill>
                  <a:schemeClr val="bg1"/>
                </a:solidFill>
                <a:latin typeface="Times New Roman" pitchFamily="18" charset="0"/>
                <a:cs typeface="Times New Roman" pitchFamily="18" charset="0"/>
              </a:rPr>
              <a:t>бокам.</a:t>
            </a:r>
          </a:p>
          <a:p>
            <a:r>
              <a:rPr lang="ru-RU" sz="2000" dirty="0" smtClean="0">
                <a:ln>
                  <a:solidFill>
                    <a:schemeClr val="bg1"/>
                  </a:solidFill>
                </a:ln>
                <a:solidFill>
                  <a:schemeClr val="bg1"/>
                </a:solidFill>
                <a:latin typeface="Times New Roman" pitchFamily="18" charset="0"/>
                <a:cs typeface="Times New Roman" pitchFamily="18" charset="0"/>
              </a:rPr>
              <a:t> </a:t>
            </a:r>
            <a:r>
              <a:rPr lang="ru-RU" sz="2000" dirty="0" smtClean="0">
                <a:ln>
                  <a:solidFill>
                    <a:schemeClr val="bg1"/>
                  </a:solidFill>
                </a:ln>
                <a:solidFill>
                  <a:schemeClr val="bg1"/>
                </a:solidFill>
                <a:latin typeface="Times New Roman" pitchFamily="18" charset="0"/>
                <a:cs typeface="Times New Roman" pitchFamily="18" charset="0"/>
              </a:rPr>
              <a:t>Питается мышевидными грызунами, мелкими млекопитающими, амфибиями, рептилиями, птицами. На большей части ареала яйцеживородяща, но в </a:t>
            </a:r>
            <a:r>
              <a:rPr lang="ru-RU" sz="2000" dirty="0" err="1" smtClean="0">
                <a:ln>
                  <a:solidFill>
                    <a:schemeClr val="bg1"/>
                  </a:solidFill>
                </a:ln>
                <a:solidFill>
                  <a:schemeClr val="bg1"/>
                </a:solidFill>
                <a:latin typeface="Times New Roman" pitchFamily="18" charset="0"/>
                <a:cs typeface="Times New Roman" pitchFamily="18" charset="0"/>
              </a:rPr>
              <a:t>средневосточной</a:t>
            </a:r>
            <a:r>
              <a:rPr lang="ru-RU" sz="2000" dirty="0" smtClean="0">
                <a:ln>
                  <a:solidFill>
                    <a:schemeClr val="bg1"/>
                  </a:solidFill>
                </a:ln>
                <a:solidFill>
                  <a:schemeClr val="bg1"/>
                </a:solidFill>
                <a:latin typeface="Times New Roman" pitchFamily="18" charset="0"/>
                <a:cs typeface="Times New Roman" pitchFamily="18" charset="0"/>
              </a:rPr>
              <a:t> — </a:t>
            </a:r>
            <a:r>
              <a:rPr lang="ru-RU" sz="2000" dirty="0" err="1" smtClean="0">
                <a:ln>
                  <a:solidFill>
                    <a:schemeClr val="bg1"/>
                  </a:solidFill>
                </a:ln>
                <a:solidFill>
                  <a:schemeClr val="bg1"/>
                </a:solidFill>
                <a:latin typeface="Times New Roman" pitchFamily="18" charset="0"/>
                <a:cs typeface="Times New Roman" pitchFamily="18" charset="0"/>
              </a:rPr>
              <a:t>яйцекладуща</a:t>
            </a:r>
            <a:r>
              <a:rPr lang="ru-RU" sz="2000" dirty="0" smtClean="0">
                <a:ln>
                  <a:solidFill>
                    <a:schemeClr val="bg1"/>
                  </a:solidFill>
                </a:ln>
                <a:solidFill>
                  <a:schemeClr val="bg1"/>
                </a:solidFill>
                <a:latin typeface="Times New Roman" pitchFamily="18" charset="0"/>
                <a:cs typeface="Times New Roman" pitchFamily="18" charset="0"/>
              </a:rPr>
              <a:t>.</a:t>
            </a:r>
            <a:r>
              <a:rPr lang="ru-RU" sz="2000" dirty="0" smtClean="0">
                <a:ln>
                  <a:solidFill>
                    <a:schemeClr val="bg1"/>
                  </a:solidFill>
                </a:ln>
                <a:solidFill>
                  <a:schemeClr val="bg1"/>
                </a:solidFill>
                <a:latin typeface="Times New Roman" pitchFamily="18" charset="0"/>
                <a:cs typeface="Times New Roman" pitchFamily="18" charset="0"/>
              </a:rPr>
              <a:t> </a:t>
            </a:r>
          </a:p>
          <a:p>
            <a:r>
              <a:rPr lang="ru-RU" sz="2200" dirty="0" smtClean="0">
                <a:ln>
                  <a:solidFill>
                    <a:schemeClr val="bg1"/>
                  </a:solidFill>
                </a:ln>
                <a:solidFill>
                  <a:schemeClr val="bg1"/>
                </a:solidFill>
                <a:latin typeface="Times New Roman" pitchFamily="18" charset="0"/>
                <a:cs typeface="Times New Roman" pitchFamily="18" charset="0"/>
              </a:rPr>
              <a:t>Самка приносит 15—20 детенышей длиной до 24 см.</a:t>
            </a:r>
            <a:endParaRPr lang="ru-RU" sz="2200" dirty="0">
              <a:ln>
                <a:solidFill>
                  <a:schemeClr val="bg1"/>
                </a:solidFill>
              </a:ln>
              <a:solidFill>
                <a:schemeClr val="bg1"/>
              </a:solidFill>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72400" cy="764704"/>
          </a:xfrm>
          <a:solidFill>
            <a:schemeClr val="accent2">
              <a:lumMod val="50000"/>
            </a:schemeClr>
          </a:solidFill>
        </p:spPr>
        <p:txBody>
          <a:bodyPr/>
          <a:lstStyle/>
          <a:p>
            <a:pPr algn="ctr"/>
            <a:r>
              <a:rPr lang="ru-RU" dirty="0" smtClean="0">
                <a:ln w="500">
                  <a:solidFill>
                    <a:schemeClr val="bg1"/>
                  </a:solidFill>
                </a:ln>
                <a:solidFill>
                  <a:schemeClr val="bg1"/>
                </a:solidFill>
                <a:latin typeface="Times New Roman" pitchFamily="18" charset="0"/>
                <a:cs typeface="Times New Roman" pitchFamily="18" charset="0"/>
              </a:rPr>
              <a:t>Обыкновенная </a:t>
            </a:r>
            <a:r>
              <a:rPr lang="ru-RU" dirty="0" smtClean="0">
                <a:ln w="500">
                  <a:solidFill>
                    <a:schemeClr val="bg1"/>
                  </a:solidFill>
                </a:ln>
                <a:solidFill>
                  <a:schemeClr val="bg1"/>
                </a:solidFill>
                <a:latin typeface="Times New Roman" pitchFamily="18" charset="0"/>
                <a:cs typeface="Times New Roman" pitchFamily="18" charset="0"/>
              </a:rPr>
              <a:t>   медянка  </a:t>
            </a:r>
            <a:endParaRPr lang="ru-RU" dirty="0">
              <a:ln w="500">
                <a:solidFill>
                  <a:schemeClr val="bg1"/>
                </a:solidFill>
              </a:ln>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4355976" y="764704"/>
            <a:ext cx="3816424" cy="6093296"/>
          </a:xfrm>
          <a:solidFill>
            <a:schemeClr val="bg2">
              <a:lumMod val="50000"/>
            </a:schemeClr>
          </a:solidFill>
        </p:spPr>
        <p:txBody>
          <a:bodyPr>
            <a:normAutofit/>
          </a:bodyPr>
          <a:lstStyle/>
          <a:p>
            <a:r>
              <a:rPr lang="ru-RU" sz="2000" dirty="0" smtClean="0">
                <a:solidFill>
                  <a:schemeClr val="bg1"/>
                </a:solidFill>
                <a:latin typeface="Times New Roman" pitchFamily="18" charset="0"/>
                <a:cs typeface="Times New Roman" pitchFamily="18" charset="0"/>
              </a:rPr>
              <a:t>Змея неядовитая .Длина </a:t>
            </a:r>
            <a:r>
              <a:rPr lang="ru-RU" sz="2000" dirty="0" smtClean="0">
                <a:solidFill>
                  <a:schemeClr val="bg1"/>
                </a:solidFill>
                <a:latin typeface="Times New Roman" pitchFamily="18" charset="0"/>
                <a:cs typeface="Times New Roman" pitchFamily="18" charset="0"/>
              </a:rPr>
              <a:t>достигает 65 см. Обычно серовато-бурого, желтовато-бурого или медно-красного оттенка. Вдоль спины тянутся 2—4 ряда продольных темных пятен, иногда сливающихся. На шее выделяются два темных пятна или полосы, сливающиеся на затылке. </a:t>
            </a:r>
            <a:endParaRPr lang="ru-RU" sz="2000" dirty="0" smtClean="0">
              <a:solidFill>
                <a:schemeClr val="bg1"/>
              </a:solidFill>
              <a:latin typeface="Times New Roman" pitchFamily="18" charset="0"/>
              <a:cs typeface="Times New Roman" pitchFamily="18" charset="0"/>
            </a:endParaRPr>
          </a:p>
          <a:p>
            <a:r>
              <a:rPr lang="ru-RU" sz="2000" dirty="0" smtClean="0">
                <a:solidFill>
                  <a:schemeClr val="bg1"/>
                </a:solidFill>
                <a:latin typeface="Times New Roman" pitchFamily="18" charset="0"/>
                <a:cs typeface="Times New Roman" pitchFamily="18" charset="0"/>
              </a:rPr>
              <a:t>Питается преимущественно ящерицами, иногда мелкими млекопитающими и птицами. Жертву вначале душит, обвивая кольцами тело. </a:t>
            </a:r>
            <a:endParaRPr lang="ru-RU" sz="2000" dirty="0" smtClean="0">
              <a:solidFill>
                <a:schemeClr val="bg1"/>
              </a:solidFill>
              <a:latin typeface="Times New Roman" pitchFamily="18" charset="0"/>
              <a:cs typeface="Times New Roman" pitchFamily="18" charset="0"/>
            </a:endParaRPr>
          </a:p>
          <a:p>
            <a:r>
              <a:rPr lang="ru-RU" sz="2000" dirty="0" smtClean="0">
                <a:solidFill>
                  <a:schemeClr val="bg1"/>
                </a:solidFill>
                <a:latin typeface="Times New Roman" pitchFamily="18" charset="0"/>
                <a:cs typeface="Times New Roman" pitchFamily="18" charset="0"/>
              </a:rPr>
              <a:t>В потомстве 2—15 детенышей </a:t>
            </a:r>
            <a:r>
              <a:rPr lang="ru-RU" sz="2000" dirty="0" smtClean="0">
                <a:solidFill>
                  <a:schemeClr val="bg1"/>
                </a:solidFill>
                <a:latin typeface="Times New Roman" pitchFamily="18" charset="0"/>
                <a:cs typeface="Times New Roman" pitchFamily="18" charset="0"/>
              </a:rPr>
              <a:t>длиной </a:t>
            </a:r>
            <a:r>
              <a:rPr lang="ru-RU" sz="2000" dirty="0" smtClean="0">
                <a:solidFill>
                  <a:schemeClr val="bg1"/>
                </a:solidFill>
                <a:latin typeface="Times New Roman" pitchFamily="18" charset="0"/>
                <a:cs typeface="Times New Roman" pitchFamily="18" charset="0"/>
              </a:rPr>
              <a:t>13—15 </a:t>
            </a:r>
            <a:r>
              <a:rPr lang="ru-RU" sz="2000" dirty="0" smtClean="0">
                <a:solidFill>
                  <a:schemeClr val="bg1"/>
                </a:solidFill>
                <a:latin typeface="Times New Roman" pitchFamily="18" charset="0"/>
                <a:cs typeface="Times New Roman" pitchFamily="18" charset="0"/>
              </a:rPr>
              <a:t>см</a:t>
            </a:r>
            <a:endParaRPr lang="ru-RU" sz="2000" dirty="0">
              <a:solidFill>
                <a:schemeClr val="bg1"/>
              </a:solidFill>
              <a:latin typeface="Times New Roman" pitchFamily="18" charset="0"/>
              <a:cs typeface="Times New Roman" pitchFamily="18" charset="0"/>
            </a:endParaRPr>
          </a:p>
        </p:txBody>
      </p:sp>
      <p:pic>
        <p:nvPicPr>
          <p:cNvPr id="39940" name="Picture 4" descr="http://www.zveryshki.ru/uploads/posts/2009-01/1233431870_angu-fr1.jpg"/>
          <p:cNvPicPr>
            <a:picLocks noChangeAspect="1" noChangeArrowheads="1"/>
          </p:cNvPicPr>
          <p:nvPr/>
        </p:nvPicPr>
        <p:blipFill>
          <a:blip r:embed="rId2" cstate="print"/>
          <a:srcRect/>
          <a:stretch>
            <a:fillRect/>
          </a:stretch>
        </p:blipFill>
        <p:spPr bwMode="auto">
          <a:xfrm>
            <a:off x="0" y="764704"/>
            <a:ext cx="4355976" cy="6093296"/>
          </a:xfrm>
          <a:prstGeom prst="rect">
            <a:avLst/>
          </a:prstGeom>
          <a:noFill/>
        </p:spPr>
      </p:pic>
    </p:spTree>
  </p:cSld>
  <p:clrMapOvr>
    <a:masterClrMapping/>
  </p:clrMapOvr>
  <p:transition>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172400" cy="980728"/>
          </a:xfrm>
          <a:solidFill>
            <a:schemeClr val="accent2">
              <a:lumMod val="50000"/>
            </a:schemeClr>
          </a:solidFill>
        </p:spPr>
        <p:txBody>
          <a:bodyPr>
            <a:normAutofit/>
          </a:bodyPr>
          <a:lstStyle/>
          <a:p>
            <a:pPr algn="ctr"/>
            <a:r>
              <a:rPr lang="ru-RU" sz="4400" dirty="0" smtClean="0">
                <a:ln w="500">
                  <a:solidFill>
                    <a:schemeClr val="bg1"/>
                  </a:solidFill>
                </a:ln>
                <a:solidFill>
                  <a:schemeClr val="bg1"/>
                </a:solidFill>
                <a:latin typeface="Times New Roman" pitchFamily="18" charset="0"/>
                <a:cs typeface="Times New Roman" pitchFamily="18" charset="0"/>
              </a:rPr>
              <a:t>Уж    ОБЫКНОВЕННЫЙ</a:t>
            </a:r>
            <a:endParaRPr lang="ru-RU" sz="4400" dirty="0">
              <a:ln w="500">
                <a:solidFill>
                  <a:schemeClr val="bg1"/>
                </a:solidFill>
              </a:ln>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3923928" y="980728"/>
            <a:ext cx="4248472" cy="5877272"/>
          </a:xfrm>
          <a:solidFill>
            <a:schemeClr val="bg2">
              <a:lumMod val="50000"/>
            </a:schemeClr>
          </a:solidFill>
        </p:spPr>
        <p:txBody>
          <a:bodyPr>
            <a:normAutofit/>
          </a:bodyPr>
          <a:lstStyle/>
          <a:p>
            <a:r>
              <a:rPr lang="ru-RU" sz="2400" dirty="0" smtClean="0">
                <a:solidFill>
                  <a:schemeClr val="bg1"/>
                </a:solidFill>
                <a:latin typeface="Times New Roman" pitchFamily="18" charset="0"/>
                <a:cs typeface="Times New Roman" pitchFamily="18" charset="0"/>
              </a:rPr>
              <a:t>Длина ужей  обычно не более 1 м.</a:t>
            </a:r>
          </a:p>
          <a:p>
            <a:r>
              <a:rPr lang="ru-RU" sz="2400" dirty="0" smtClean="0">
                <a:solidFill>
                  <a:schemeClr val="bg1"/>
                </a:solidFill>
                <a:latin typeface="Times New Roman" pitchFamily="18" charset="0"/>
                <a:cs typeface="Times New Roman" pitchFamily="18" charset="0"/>
              </a:rPr>
              <a:t> Уж - змея  неядовитая и совершенно безобидная. По бокам головы – два жёлтых пятна, которые помогают отличить ужа от других змей. Чаще всего встречаются по берегам водоёмов.</a:t>
            </a:r>
          </a:p>
          <a:p>
            <a:r>
              <a:rPr lang="ru-RU" sz="2400" dirty="0" smtClean="0">
                <a:solidFill>
                  <a:schemeClr val="bg1"/>
                </a:solidFill>
                <a:latin typeface="Times New Roman" pitchFamily="18" charset="0"/>
                <a:cs typeface="Times New Roman" pitchFamily="18" charset="0"/>
              </a:rPr>
              <a:t>Они хорошо плавают и ныряют.</a:t>
            </a:r>
          </a:p>
          <a:p>
            <a:r>
              <a:rPr lang="ru-RU" sz="2400" dirty="0" smtClean="0">
                <a:solidFill>
                  <a:schemeClr val="bg1"/>
                </a:solidFill>
                <a:latin typeface="Times New Roman" pitchFamily="18" charset="0"/>
                <a:cs typeface="Times New Roman" pitchFamily="18" charset="0"/>
              </a:rPr>
              <a:t>Питаются в основном лягушками</a:t>
            </a:r>
            <a:r>
              <a:rPr lang="ru-RU" sz="2000" dirty="0" smtClean="0">
                <a:solidFill>
                  <a:schemeClr val="bg1"/>
                </a:solidFill>
                <a:latin typeface="Times New Roman" pitchFamily="18" charset="0"/>
                <a:cs typeface="Times New Roman" pitchFamily="18" charset="0"/>
              </a:rPr>
              <a:t>.</a:t>
            </a:r>
            <a:endParaRPr lang="ru-RU" sz="2000" dirty="0">
              <a:solidFill>
                <a:schemeClr val="bg1"/>
              </a:solidFill>
              <a:latin typeface="Times New Roman" pitchFamily="18" charset="0"/>
              <a:cs typeface="Times New Roman" pitchFamily="18" charset="0"/>
            </a:endParaRPr>
          </a:p>
        </p:txBody>
      </p:sp>
      <p:pic>
        <p:nvPicPr>
          <p:cNvPr id="38914" name="Picture 2" descr="http://cs309117.userapi.com/v309117410/3a83/PF_Q5q15i2A.jpg"/>
          <p:cNvPicPr>
            <a:picLocks noChangeAspect="1" noChangeArrowheads="1"/>
          </p:cNvPicPr>
          <p:nvPr/>
        </p:nvPicPr>
        <p:blipFill>
          <a:blip r:embed="rId2" cstate="print"/>
          <a:srcRect/>
          <a:stretch>
            <a:fillRect/>
          </a:stretch>
        </p:blipFill>
        <p:spPr bwMode="auto">
          <a:xfrm>
            <a:off x="0" y="980728"/>
            <a:ext cx="3995936" cy="6048672"/>
          </a:xfrm>
          <a:prstGeom prst="rect">
            <a:avLst/>
          </a:prstGeom>
          <a:noFill/>
        </p:spPr>
      </p:pic>
    </p:spTree>
  </p:cSld>
  <p:clrMapOvr>
    <a:masterClrMapping/>
  </p:clrMapOvr>
  <p:transition>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cs3.livemaster.ru/zhurnalfoto/2/a/c/130217120338.jpg"/>
          <p:cNvPicPr>
            <a:picLocks noChangeAspect="1" noChangeArrowheads="1"/>
          </p:cNvPicPr>
          <p:nvPr/>
        </p:nvPicPr>
        <p:blipFill>
          <a:blip r:embed="rId2" cstate="print"/>
          <a:srcRect r="4959"/>
          <a:stretch>
            <a:fillRect/>
          </a:stretch>
        </p:blipFill>
        <p:spPr bwMode="auto">
          <a:xfrm>
            <a:off x="0" y="1124744"/>
            <a:ext cx="4139952" cy="5733256"/>
          </a:xfrm>
          <a:prstGeom prst="rect">
            <a:avLst/>
          </a:prstGeom>
          <a:noFill/>
        </p:spPr>
      </p:pic>
      <p:sp>
        <p:nvSpPr>
          <p:cNvPr id="2" name="Заголовок 1"/>
          <p:cNvSpPr>
            <a:spLocks noGrp="1"/>
          </p:cNvSpPr>
          <p:nvPr>
            <p:ph type="title"/>
          </p:nvPr>
        </p:nvSpPr>
        <p:spPr>
          <a:xfrm>
            <a:off x="0" y="0"/>
            <a:ext cx="8172400" cy="764704"/>
          </a:xfrm>
          <a:solidFill>
            <a:schemeClr val="accent2">
              <a:lumMod val="50000"/>
            </a:schemeClr>
          </a:solidFill>
        </p:spPr>
        <p:txBody>
          <a:bodyPr>
            <a:normAutofit fontScale="90000"/>
          </a:bodyPr>
          <a:lstStyle/>
          <a:p>
            <a:pPr algn="ctr"/>
            <a:r>
              <a:rPr lang="ru-RU" sz="5400" dirty="0" smtClean="0">
                <a:ln w="500">
                  <a:solidFill>
                    <a:schemeClr val="bg1"/>
                  </a:solidFill>
                </a:ln>
                <a:solidFill>
                  <a:schemeClr val="bg1"/>
                </a:solidFill>
                <a:latin typeface="Times New Roman" pitchFamily="18" charset="0"/>
                <a:cs typeface="Times New Roman" pitchFamily="18" charset="0"/>
              </a:rPr>
              <a:t>ОХРАНА</a:t>
            </a:r>
            <a:endParaRPr lang="ru-RU" sz="5400" dirty="0">
              <a:ln w="500">
                <a:solidFill>
                  <a:schemeClr val="bg1"/>
                </a:solidFill>
              </a:ln>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3995936" y="764704"/>
            <a:ext cx="4176464" cy="6093296"/>
          </a:xfrm>
          <a:solidFill>
            <a:schemeClr val="bg2">
              <a:lumMod val="50000"/>
            </a:schemeClr>
          </a:solidFill>
        </p:spPr>
        <p:txBody>
          <a:bodyPr>
            <a:normAutofit fontScale="85000" lnSpcReduction="20000"/>
          </a:bodyPr>
          <a:lstStyle/>
          <a:p>
            <a:r>
              <a:rPr lang="ru-RU" sz="2400" dirty="0" smtClean="0">
                <a:solidFill>
                  <a:schemeClr val="bg1"/>
                </a:solidFill>
                <a:latin typeface="Times New Roman" pitchFamily="18" charset="0"/>
                <a:cs typeface="Times New Roman" pitchFamily="18" charset="0"/>
              </a:rPr>
              <a:t>Численность змей в нашей стране неуклонно </a:t>
            </a:r>
            <a:r>
              <a:rPr lang="ru-RU" sz="2400" dirty="0" smtClean="0">
                <a:solidFill>
                  <a:schemeClr val="bg1"/>
                </a:solidFill>
                <a:latin typeface="Times New Roman" pitchFamily="18" charset="0"/>
                <a:cs typeface="Times New Roman" pitchFamily="18" charset="0"/>
              </a:rPr>
              <a:t>сокращается.  </a:t>
            </a:r>
            <a:r>
              <a:rPr lang="ru-RU" sz="2400" dirty="0" smtClean="0">
                <a:solidFill>
                  <a:schemeClr val="bg1"/>
                </a:solidFill>
                <a:latin typeface="Times New Roman" pitchFamily="18" charset="0"/>
                <a:cs typeface="Times New Roman" pitchFamily="18" charset="0"/>
              </a:rPr>
              <a:t>В настоящее время отлов ядовитых змей в Средней Азии и на Кавказе производится только по лицензиям</a:t>
            </a:r>
            <a:r>
              <a:rPr lang="ru-RU" sz="2400" dirty="0" smtClean="0">
                <a:solidFill>
                  <a:schemeClr val="bg1"/>
                </a:solidFill>
                <a:latin typeface="Times New Roman" pitchFamily="18" charset="0"/>
                <a:cs typeface="Times New Roman" pitchFamily="18" charset="0"/>
              </a:rPr>
              <a:t>.</a:t>
            </a:r>
          </a:p>
          <a:p>
            <a:pPr>
              <a:buNone/>
            </a:pPr>
            <a:endParaRPr lang="ru-RU" sz="2400" dirty="0" smtClean="0">
              <a:solidFill>
                <a:schemeClr val="bg1"/>
              </a:solidFill>
              <a:latin typeface="Times New Roman" pitchFamily="18" charset="0"/>
              <a:cs typeface="Times New Roman" pitchFamily="18" charset="0"/>
            </a:endParaRPr>
          </a:p>
          <a:p>
            <a:r>
              <a:rPr lang="ru-RU" sz="2400" dirty="0" smtClean="0">
                <a:solidFill>
                  <a:schemeClr val="bg1"/>
                </a:solidFill>
                <a:latin typeface="Times New Roman" pitchFamily="18" charset="0"/>
                <a:cs typeface="Times New Roman" pitchFamily="18" charset="0"/>
              </a:rPr>
              <a:t>Змеиные </a:t>
            </a:r>
            <a:r>
              <a:rPr lang="ru-RU" sz="2400" dirty="0" smtClean="0">
                <a:solidFill>
                  <a:schemeClr val="bg1"/>
                </a:solidFill>
                <a:latin typeface="Times New Roman" pitchFamily="18" charset="0"/>
                <a:cs typeface="Times New Roman" pitchFamily="18" charset="0"/>
              </a:rPr>
              <a:t>яды и их компоненты широко используются в научных исследованиях</a:t>
            </a:r>
            <a:r>
              <a:rPr lang="ru-RU" sz="2400" dirty="0" smtClean="0">
                <a:solidFill>
                  <a:schemeClr val="bg1"/>
                </a:solidFill>
                <a:latin typeface="Times New Roman" pitchFamily="18" charset="0"/>
                <a:cs typeface="Times New Roman" pitchFamily="18" charset="0"/>
              </a:rPr>
              <a:t>.</a:t>
            </a:r>
            <a:r>
              <a:rPr lang="ru-RU" sz="2400" dirty="0" smtClean="0">
                <a:solidFill>
                  <a:schemeClr val="bg1"/>
                </a:solidFill>
              </a:rPr>
              <a:t> </a:t>
            </a:r>
            <a:r>
              <a:rPr lang="ru-RU" sz="2400" dirty="0" smtClean="0">
                <a:solidFill>
                  <a:schemeClr val="bg1"/>
                </a:solidFill>
                <a:latin typeface="Times New Roman" pitchFamily="18" charset="0"/>
                <a:cs typeface="Times New Roman" pitchFamily="18" charset="0"/>
              </a:rPr>
              <a:t>Яд </a:t>
            </a:r>
            <a:r>
              <a:rPr lang="ru-RU" sz="2400" dirty="0" smtClean="0">
                <a:solidFill>
                  <a:schemeClr val="bg1"/>
                </a:solidFill>
                <a:latin typeface="Times New Roman" pitchFamily="18" charset="0"/>
                <a:cs typeface="Times New Roman" pitchFamily="18" charset="0"/>
              </a:rPr>
              <a:t>является ценным сырьем для фармацевтической промышленности и применяется для изготовления целого ряда лекарственных препаратов</a:t>
            </a:r>
            <a:r>
              <a:rPr lang="ru-RU" sz="2400" dirty="0" smtClean="0">
                <a:solidFill>
                  <a:schemeClr val="bg1"/>
                </a:solidFill>
                <a:latin typeface="Times New Roman" pitchFamily="18" charset="0"/>
                <a:cs typeface="Times New Roman" pitchFamily="18" charset="0"/>
              </a:rPr>
              <a:t>. </a:t>
            </a:r>
          </a:p>
          <a:p>
            <a:r>
              <a:rPr lang="ru-RU" sz="2400" dirty="0" smtClean="0">
                <a:solidFill>
                  <a:schemeClr val="bg1"/>
                </a:solidFill>
                <a:latin typeface="Times New Roman" pitchFamily="18" charset="0"/>
                <a:cs typeface="Times New Roman" pitchFamily="18" charset="0"/>
              </a:rPr>
              <a:t> </a:t>
            </a:r>
            <a:endParaRPr lang="ru-RU" sz="2400" dirty="0" smtClean="0">
              <a:ln>
                <a:solidFill>
                  <a:schemeClr val="bg1"/>
                </a:solidFill>
              </a:ln>
              <a:solidFill>
                <a:schemeClr val="bg1"/>
              </a:solidFill>
              <a:latin typeface="Times New Roman" pitchFamily="18" charset="0"/>
              <a:cs typeface="Times New Roman" pitchFamily="18" charset="0"/>
            </a:endParaRPr>
          </a:p>
          <a:p>
            <a:r>
              <a:rPr lang="ru-RU" sz="2800" dirty="0" smtClean="0">
                <a:ln>
                  <a:solidFill>
                    <a:schemeClr val="bg1"/>
                  </a:solidFill>
                </a:ln>
                <a:solidFill>
                  <a:schemeClr val="bg1"/>
                </a:solidFill>
                <a:latin typeface="Times New Roman" pitchFamily="18" charset="0"/>
                <a:cs typeface="Times New Roman" pitchFamily="18" charset="0"/>
              </a:rPr>
              <a:t>Среднеазиатская кобра, кавказская, малоазиатская и носатая гадюки внесены в Красную книгу </a:t>
            </a:r>
            <a:r>
              <a:rPr lang="ru-RU" sz="2800" dirty="0" smtClean="0">
                <a:ln>
                  <a:solidFill>
                    <a:schemeClr val="bg1"/>
                  </a:solidFill>
                </a:ln>
                <a:solidFill>
                  <a:schemeClr val="bg1"/>
                </a:solidFill>
                <a:latin typeface="Times New Roman" pitchFamily="18" charset="0"/>
                <a:cs typeface="Times New Roman" pitchFamily="18" charset="0"/>
              </a:rPr>
              <a:t>СССР.</a:t>
            </a:r>
            <a:r>
              <a:rPr lang="ru-RU" sz="2800" dirty="0" smtClean="0">
                <a:ln>
                  <a:solidFill>
                    <a:schemeClr val="bg1"/>
                  </a:solidFill>
                </a:ln>
                <a:solidFill>
                  <a:schemeClr val="bg1"/>
                </a:solidFill>
              </a:rPr>
              <a:t/>
            </a:r>
            <a:br>
              <a:rPr lang="ru-RU" sz="2800" dirty="0" smtClean="0">
                <a:ln>
                  <a:solidFill>
                    <a:schemeClr val="bg1"/>
                  </a:solidFill>
                </a:ln>
                <a:solidFill>
                  <a:schemeClr val="bg1"/>
                </a:solidFill>
              </a:rPr>
            </a:br>
            <a:endParaRPr lang="ru-RU" sz="2800" dirty="0">
              <a:ln>
                <a:solidFill>
                  <a:schemeClr val="bg1"/>
                </a:solidFill>
              </a:ln>
              <a:solidFill>
                <a:schemeClr val="bg1"/>
              </a:solidFill>
            </a:endParaRPr>
          </a:p>
        </p:txBody>
      </p:sp>
    </p:spTree>
  </p:cSld>
  <p:clrMapOvr>
    <a:masterClrMapping/>
  </p:clrMapOvr>
  <p:transition>
    <p:whee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280920" cy="6858000"/>
          </a:xfrm>
          <a:solidFill>
            <a:schemeClr val="accent2">
              <a:lumMod val="50000"/>
            </a:schemeClr>
          </a:solidFill>
        </p:spPr>
        <p:txBody>
          <a:bodyPr/>
          <a:lstStyle/>
          <a:p>
            <a:pPr algn="ctr"/>
            <a:r>
              <a:rPr lang="ru-RU" dirty="0" smtClean="0">
                <a:solidFill>
                  <a:schemeClr val="bg1"/>
                </a:solidFill>
                <a:latin typeface="Times New Roman" pitchFamily="18" charset="0"/>
                <a:cs typeface="Times New Roman" pitchFamily="18" charset="0"/>
              </a:rPr>
              <a:t>СПАСИБО ЗА ВНИМАНИЕ!</a:t>
            </a:r>
            <a:endParaRPr lang="ru-RU" dirty="0">
              <a:solidFill>
                <a:schemeClr val="bg1"/>
              </a:solidFill>
              <a:latin typeface="Times New Roman" pitchFamily="18" charset="0"/>
              <a:cs typeface="Times New Roman" pitchFamily="18" charset="0"/>
            </a:endParaRPr>
          </a:p>
        </p:txBody>
      </p:sp>
      <p:pic>
        <p:nvPicPr>
          <p:cNvPr id="36868" name="Picture 4" descr="http://zistnews.com/Picture/20121121090249_9.jpg"/>
          <p:cNvPicPr>
            <a:picLocks noChangeAspect="1" noChangeArrowheads="1"/>
          </p:cNvPicPr>
          <p:nvPr/>
        </p:nvPicPr>
        <p:blipFill>
          <a:blip r:embed="rId2" cstate="print"/>
          <a:srcRect/>
          <a:stretch>
            <a:fillRect/>
          </a:stretch>
        </p:blipFill>
        <p:spPr bwMode="auto">
          <a:xfrm rot="21227444">
            <a:off x="139726" y="3285646"/>
            <a:ext cx="4218821" cy="2812547"/>
          </a:xfrm>
          <a:prstGeom prst="rect">
            <a:avLst/>
          </a:prstGeom>
          <a:noFill/>
        </p:spPr>
      </p:pic>
      <p:pic>
        <p:nvPicPr>
          <p:cNvPr id="36870" name="Picture 6" descr="http://www.biopractice.ru/images/phocagallery/snake/thumbs/phoca_thumb_l_african_bush_viper_with_open_mouth.jpg"/>
          <p:cNvPicPr>
            <a:picLocks noChangeAspect="1" noChangeArrowheads="1"/>
          </p:cNvPicPr>
          <p:nvPr/>
        </p:nvPicPr>
        <p:blipFill>
          <a:blip r:embed="rId3" cstate="print"/>
          <a:srcRect/>
          <a:stretch>
            <a:fillRect/>
          </a:stretch>
        </p:blipFill>
        <p:spPr bwMode="auto">
          <a:xfrm rot="302085">
            <a:off x="3896246" y="349111"/>
            <a:ext cx="4054262" cy="2832980"/>
          </a:xfrm>
          <a:prstGeom prst="rect">
            <a:avLst/>
          </a:prstGeom>
          <a:noFill/>
        </p:spPr>
      </p:pic>
      <p:pic>
        <p:nvPicPr>
          <p:cNvPr id="36866" name="Picture 2" descr="http://www.stihi.ru/pics/2011/06/06/1913.jpg"/>
          <p:cNvPicPr>
            <a:picLocks noChangeAspect="1" noChangeArrowheads="1"/>
          </p:cNvPicPr>
          <p:nvPr/>
        </p:nvPicPr>
        <p:blipFill>
          <a:blip r:embed="rId4" cstate="print"/>
          <a:srcRect/>
          <a:stretch>
            <a:fillRect/>
          </a:stretch>
        </p:blipFill>
        <p:spPr bwMode="auto">
          <a:xfrm rot="21262286">
            <a:off x="127585" y="202301"/>
            <a:ext cx="3869354" cy="2791863"/>
          </a:xfrm>
          <a:prstGeom prst="rect">
            <a:avLst/>
          </a:prstGeom>
          <a:noFill/>
        </p:spPr>
      </p:pic>
      <p:pic>
        <p:nvPicPr>
          <p:cNvPr id="36872" name="Picture 8" descr="http://4.bp.blogspot.com/_f2VFsF2typQ/S5Ykc30cJNI/AAAAAAAAAPI/7hzovn7fnpI/s400/realaspid1.jpg"/>
          <p:cNvPicPr>
            <a:picLocks noChangeAspect="1" noChangeArrowheads="1"/>
          </p:cNvPicPr>
          <p:nvPr/>
        </p:nvPicPr>
        <p:blipFill>
          <a:blip r:embed="rId5" cstate="print"/>
          <a:srcRect/>
          <a:stretch>
            <a:fillRect/>
          </a:stretch>
        </p:blipFill>
        <p:spPr bwMode="auto">
          <a:xfrm rot="421452">
            <a:off x="4253562" y="3256601"/>
            <a:ext cx="3840414" cy="2802261"/>
          </a:xfrm>
          <a:prstGeom prst="rect">
            <a:avLst/>
          </a:prstGeom>
          <a:noFill/>
        </p:spPr>
      </p:pic>
    </p:spTree>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0"/>
            <a:ext cx="3886058" cy="1484784"/>
          </a:xfrm>
        </p:spPr>
        <p:txBody>
          <a:bodyPr>
            <a:normAutofit fontScale="90000"/>
          </a:bodyPr>
          <a:lstStyle/>
          <a:p>
            <a:pPr algn="ctr"/>
            <a:r>
              <a:rPr lang="ru-RU" sz="2800" dirty="0" smtClean="0">
                <a:solidFill>
                  <a:schemeClr val="tx1"/>
                </a:solidFill>
                <a:latin typeface="+mn-lt"/>
              </a:rPr>
              <a:t>  Строение ядовитого аппарата  </a:t>
            </a:r>
            <a:r>
              <a:rPr lang="ru-RU" sz="2800" dirty="0" smtClean="0">
                <a:solidFill>
                  <a:schemeClr val="tx1"/>
                </a:solidFill>
                <a:latin typeface="+mn-lt"/>
              </a:rPr>
              <a:t>у змей</a:t>
            </a:r>
            <a:r>
              <a:rPr lang="ru-RU" sz="2800" dirty="0" smtClean="0">
                <a:solidFill>
                  <a:schemeClr val="tx1"/>
                </a:solidFill>
                <a:latin typeface="+mn-lt"/>
              </a:rPr>
              <a:t/>
            </a:r>
            <a:br>
              <a:rPr lang="ru-RU" sz="2800" dirty="0" smtClean="0">
                <a:solidFill>
                  <a:schemeClr val="tx1"/>
                </a:solidFill>
                <a:latin typeface="+mn-lt"/>
              </a:rPr>
            </a:br>
            <a:endParaRPr lang="ru-RU" sz="2800" dirty="0">
              <a:solidFill>
                <a:schemeClr val="tx1"/>
              </a:solidFill>
              <a:latin typeface="+mn-lt"/>
            </a:endParaRPr>
          </a:p>
        </p:txBody>
      </p:sp>
      <p:sp>
        <p:nvSpPr>
          <p:cNvPr id="3" name="Содержимое 2"/>
          <p:cNvSpPr>
            <a:spLocks noGrp="1"/>
          </p:cNvSpPr>
          <p:nvPr>
            <p:ph type="body" sz="half" idx="2"/>
          </p:nvPr>
        </p:nvSpPr>
        <p:spPr>
          <a:xfrm>
            <a:off x="5389098" y="1124744"/>
            <a:ext cx="3503382" cy="5472608"/>
          </a:xfrm>
        </p:spPr>
        <p:txBody>
          <a:bodyPr>
            <a:noAutofit/>
          </a:bodyPr>
          <a:lstStyle/>
          <a:p>
            <a:r>
              <a:rPr lang="ru-RU" sz="1600" b="1" dirty="0" smtClean="0"/>
              <a:t>В процессе эволюции в пищеварительной системе змей выработались специальные приспособления для проглатывания крупной добычи и сформировался ядовитый аппарат, обеспечивающий ее обездвиживание. Проглатывание добычи целиком потребовало существенных перестроек в черепе, и особенно в челюстном аппарате: нижние челюсти могут отклоняться от верхних почти под прямым углом, кроме того, они соединены между собой связками, позволяющими каждой половине челюсти отодвигаться одна от другой. За счет этого змея способна проглотить добычу, диаметр которой превышает диаметр головы самой змеи.</a:t>
            </a:r>
            <a:br>
              <a:rPr lang="ru-RU" sz="1600" b="1" dirty="0" smtClean="0"/>
            </a:br>
            <a:endParaRPr lang="ru-RU" sz="1600" b="1" dirty="0"/>
          </a:p>
        </p:txBody>
      </p:sp>
      <p:pic>
        <p:nvPicPr>
          <p:cNvPr id="18434" name="Picture 2" descr="http://www.porjati.ru/uploads/posts/2011-06/1308122763_1308117727_01.jpg"/>
          <p:cNvPicPr>
            <a:picLocks noGrp="1" noChangeAspect="1" noChangeArrowheads="1"/>
          </p:cNvPicPr>
          <p:nvPr>
            <p:ph type="pic" idx="1"/>
          </p:nvPr>
        </p:nvPicPr>
        <p:blipFill>
          <a:blip r:embed="rId2" cstate="print"/>
          <a:srcRect l="11485" r="11485"/>
          <a:stretch>
            <a:fillRect/>
          </a:stretch>
        </p:blipFill>
        <p:spPr bwMode="auto">
          <a:prstGeom prst="rect">
            <a:avLst/>
          </a:prstGeom>
          <a:noFill/>
        </p:spPr>
      </p:pic>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0" y="0"/>
            <a:ext cx="8244408" cy="5589240"/>
          </a:xfrm>
          <a:solidFill>
            <a:schemeClr val="tx2">
              <a:lumMod val="75000"/>
            </a:schemeClr>
          </a:solidFill>
        </p:spPr>
        <p:txBody>
          <a:bodyPr>
            <a:noAutofit/>
          </a:bodyPr>
          <a:lstStyle/>
          <a:p>
            <a:r>
              <a:rPr lang="ru-RU" sz="2400" dirty="0" smtClean="0">
                <a:solidFill>
                  <a:schemeClr val="bg1"/>
                </a:solidFill>
                <a:latin typeface="Times New Roman" pitchFamily="18" charset="0"/>
                <a:cs typeface="Times New Roman" pitchFamily="18" charset="0"/>
              </a:rPr>
              <a:t>П</a:t>
            </a:r>
            <a:r>
              <a:rPr lang="ru-RU" sz="2400" dirty="0" smtClean="0">
                <a:solidFill>
                  <a:schemeClr val="bg1"/>
                </a:solidFill>
                <a:latin typeface="Times New Roman" pitchFamily="18" charset="0"/>
                <a:cs typeface="Times New Roman" pitchFamily="18" charset="0"/>
              </a:rPr>
              <a:t>реобразования </a:t>
            </a:r>
            <a:r>
              <a:rPr lang="ru-RU" sz="2400" dirty="0" smtClean="0">
                <a:solidFill>
                  <a:schemeClr val="bg1"/>
                </a:solidFill>
                <a:latin typeface="Times New Roman" pitchFamily="18" charset="0"/>
                <a:cs typeface="Times New Roman" pitchFamily="18" charset="0"/>
              </a:rPr>
              <a:t>в ядовитом аппарате змей из различных семейств </a:t>
            </a:r>
            <a:r>
              <a:rPr lang="ru-RU" sz="2400" dirty="0" smtClean="0">
                <a:solidFill>
                  <a:schemeClr val="bg1"/>
                </a:solidFill>
                <a:latin typeface="Times New Roman" pitchFamily="18" charset="0"/>
                <a:cs typeface="Times New Roman" pitchFamily="18" charset="0"/>
              </a:rPr>
              <a:t>отражают </a:t>
            </a:r>
            <a:r>
              <a:rPr lang="ru-RU" sz="2400" dirty="0" smtClean="0">
                <a:solidFill>
                  <a:schemeClr val="bg1"/>
                </a:solidFill>
                <a:latin typeface="Times New Roman" pitchFamily="18" charset="0"/>
                <a:cs typeface="Times New Roman" pitchFamily="18" charset="0"/>
              </a:rPr>
              <a:t>особенности их питания. </a:t>
            </a:r>
            <a:r>
              <a:rPr lang="ru-RU" sz="2400" dirty="0" smtClean="0">
                <a:solidFill>
                  <a:schemeClr val="bg1"/>
                </a:solidFill>
                <a:latin typeface="Times New Roman" pitchFamily="18" charset="0"/>
                <a:cs typeface="Times New Roman" pitchFamily="18" charset="0"/>
              </a:rPr>
              <a:t>Постепенно </a:t>
            </a:r>
            <a:r>
              <a:rPr lang="ru-RU" sz="2400" dirty="0" smtClean="0">
                <a:solidFill>
                  <a:schemeClr val="bg1"/>
                </a:solidFill>
                <a:latin typeface="Times New Roman" pitchFamily="18" charset="0"/>
                <a:cs typeface="Times New Roman" pitchFamily="18" charset="0"/>
              </a:rPr>
              <a:t>слюнные железы -</a:t>
            </a:r>
            <a:r>
              <a:rPr lang="ru-RU" sz="2400" i="1" dirty="0" err="1" smtClean="0">
                <a:solidFill>
                  <a:schemeClr val="bg1"/>
                </a:solidFill>
                <a:latin typeface="Times New Roman" pitchFamily="18" charset="0"/>
                <a:cs typeface="Times New Roman" pitchFamily="18" charset="0"/>
              </a:rPr>
              <a:t>верхнегубные</a:t>
            </a:r>
            <a:r>
              <a:rPr lang="ru-RU" sz="2400" i="1" dirty="0" smtClean="0">
                <a:solidFill>
                  <a:schemeClr val="bg1"/>
                </a:solidFill>
                <a:latin typeface="Times New Roman" pitchFamily="18" charset="0"/>
                <a:cs typeface="Times New Roman" pitchFamily="18" charset="0"/>
              </a:rPr>
              <a:t>,</a:t>
            </a:r>
            <a:r>
              <a:rPr lang="ru-RU" sz="2400" dirty="0" smtClean="0">
                <a:solidFill>
                  <a:schemeClr val="bg1"/>
                </a:solidFill>
                <a:latin typeface="Times New Roman" pitchFamily="18" charset="0"/>
                <a:cs typeface="Times New Roman" pitchFamily="18" charset="0"/>
              </a:rPr>
              <a:t> </a:t>
            </a:r>
            <a:r>
              <a:rPr lang="ru-RU" sz="2400" i="1" dirty="0" smtClean="0">
                <a:solidFill>
                  <a:schemeClr val="bg1"/>
                </a:solidFill>
                <a:latin typeface="Times New Roman" pitchFamily="18" charset="0"/>
                <a:cs typeface="Times New Roman" pitchFamily="18" charset="0"/>
              </a:rPr>
              <a:t>височные</a:t>
            </a:r>
            <a:r>
              <a:rPr lang="ru-RU" sz="2400" dirty="0" smtClean="0">
                <a:solidFill>
                  <a:schemeClr val="bg1"/>
                </a:solidFill>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 стали </a:t>
            </a:r>
            <a:r>
              <a:rPr lang="ru-RU" sz="2400" dirty="0" smtClean="0">
                <a:solidFill>
                  <a:schemeClr val="bg1"/>
                </a:solidFill>
                <a:latin typeface="Times New Roman" pitchFamily="18" charset="0"/>
                <a:cs typeface="Times New Roman" pitchFamily="18" charset="0"/>
              </a:rPr>
              <a:t>специализироваться на выработке </a:t>
            </a:r>
            <a:r>
              <a:rPr lang="ru-RU" sz="2400" dirty="0" smtClean="0">
                <a:solidFill>
                  <a:schemeClr val="bg1"/>
                </a:solidFill>
                <a:latin typeface="Times New Roman" pitchFamily="18" charset="0"/>
                <a:cs typeface="Times New Roman" pitchFamily="18" charset="0"/>
              </a:rPr>
              <a:t>ядовитого секрета. Происходило  </a:t>
            </a:r>
            <a:r>
              <a:rPr lang="ru-RU" sz="2400" dirty="0" smtClean="0">
                <a:solidFill>
                  <a:schemeClr val="bg1"/>
                </a:solidFill>
                <a:latin typeface="Times New Roman" pitchFamily="18" charset="0"/>
                <a:cs typeface="Times New Roman" pitchFamily="18" charset="0"/>
              </a:rPr>
              <a:t>формирование аппарата для </a:t>
            </a:r>
            <a:r>
              <a:rPr lang="ru-RU" sz="2400" dirty="0" smtClean="0">
                <a:solidFill>
                  <a:schemeClr val="bg1"/>
                </a:solidFill>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введения яда в тело жертвы. Отдельные зубы, находящиеся на заднем или переднем конце верхней челюсти, увеличивались в размерах, на их передней поверхности появлялась бороздка, по которой стекал </a:t>
            </a:r>
            <a:r>
              <a:rPr lang="ru-RU" sz="2400" dirty="0" smtClean="0">
                <a:solidFill>
                  <a:schemeClr val="bg1"/>
                </a:solidFill>
                <a:latin typeface="Times New Roman" pitchFamily="18" charset="0"/>
                <a:cs typeface="Times New Roman" pitchFamily="18" charset="0"/>
              </a:rPr>
              <a:t>яд, замыкалось всё отверстием </a:t>
            </a:r>
            <a:r>
              <a:rPr lang="ru-RU" sz="2400" dirty="0" smtClean="0">
                <a:solidFill>
                  <a:schemeClr val="bg1"/>
                </a:solidFill>
                <a:latin typeface="Times New Roman" pitchFamily="18" charset="0"/>
                <a:cs typeface="Times New Roman" pitchFamily="18" charset="0"/>
              </a:rPr>
              <a:t>недалеко от вершины зуба, что </a:t>
            </a:r>
            <a:r>
              <a:rPr lang="ru-RU" sz="2400" dirty="0" smtClean="0">
                <a:solidFill>
                  <a:schemeClr val="bg1"/>
                </a:solidFill>
                <a:latin typeface="Times New Roman" pitchFamily="18" charset="0"/>
                <a:cs typeface="Times New Roman" pitchFamily="18" charset="0"/>
              </a:rPr>
              <a:t>дало эффективность введения </a:t>
            </a:r>
            <a:r>
              <a:rPr lang="ru-RU" sz="2400" dirty="0" smtClean="0">
                <a:solidFill>
                  <a:schemeClr val="bg1"/>
                </a:solidFill>
                <a:latin typeface="Times New Roman" pitchFamily="18" charset="0"/>
                <a:cs typeface="Times New Roman" pitchFamily="18" charset="0"/>
              </a:rPr>
              <a:t>яда в тело </a:t>
            </a:r>
            <a:r>
              <a:rPr lang="ru-RU" sz="2400" dirty="0" smtClean="0">
                <a:solidFill>
                  <a:schemeClr val="bg1"/>
                </a:solidFill>
                <a:latin typeface="Times New Roman" pitchFamily="18" charset="0"/>
                <a:cs typeface="Times New Roman" pitchFamily="18" charset="0"/>
              </a:rPr>
              <a:t>жертвы</a:t>
            </a:r>
            <a:r>
              <a:rPr lang="ru-RU" sz="2400" dirty="0" smtClean="0">
                <a:solidFill>
                  <a:schemeClr val="bg1"/>
                </a:solidFill>
                <a:latin typeface="Times New Roman" pitchFamily="18" charset="0"/>
                <a:cs typeface="Times New Roman" pitchFamily="18" charset="0"/>
              </a:rPr>
              <a:t>.</a:t>
            </a:r>
            <a:endParaRPr lang="ru-RU" sz="2400" dirty="0">
              <a:solidFill>
                <a:schemeClr val="bg1"/>
              </a:solidFill>
              <a:latin typeface="Times New Roman" pitchFamily="18" charset="0"/>
              <a:cs typeface="Times New Roman" pitchFamily="18" charset="0"/>
            </a:endParaRPr>
          </a:p>
        </p:txBody>
      </p:sp>
      <p:sp>
        <p:nvSpPr>
          <p:cNvPr id="25" name="Содержимое 24"/>
          <p:cNvSpPr>
            <a:spLocks noGrp="1"/>
          </p:cNvSpPr>
          <p:nvPr>
            <p:ph sz="half" idx="1"/>
          </p:nvPr>
        </p:nvSpPr>
        <p:spPr>
          <a:xfrm>
            <a:off x="457200" y="4077072"/>
            <a:ext cx="5770984" cy="2428280"/>
          </a:xfrm>
        </p:spPr>
        <p:txBody>
          <a:bodyPr/>
          <a:lstStyle/>
          <a:p>
            <a:pPr>
              <a:buNone/>
            </a:pPr>
            <a:r>
              <a:rPr lang="ru-RU" dirty="0" smtClean="0"/>
              <a:t> </a:t>
            </a:r>
            <a:endParaRPr lang="ru-RU" dirty="0"/>
          </a:p>
        </p:txBody>
      </p:sp>
      <p:pic>
        <p:nvPicPr>
          <p:cNvPr id="17424" name="Picture 16" descr="http://cikavo.com/images2/2009/05/25/img_1262309262.gif"/>
          <p:cNvPicPr>
            <a:picLocks noChangeAspect="1" noChangeArrowheads="1"/>
          </p:cNvPicPr>
          <p:nvPr/>
        </p:nvPicPr>
        <p:blipFill>
          <a:blip r:embed="rId2" cstate="print"/>
          <a:srcRect t="4000" r="1732" b="12000"/>
          <a:stretch>
            <a:fillRect/>
          </a:stretch>
        </p:blipFill>
        <p:spPr bwMode="auto">
          <a:xfrm>
            <a:off x="0" y="3645024"/>
            <a:ext cx="8244408" cy="3384376"/>
          </a:xfrm>
          <a:prstGeom prst="rect">
            <a:avLst/>
          </a:prstGeom>
          <a:noFill/>
        </p:spPr>
      </p:pic>
      <p:pic>
        <p:nvPicPr>
          <p:cNvPr id="27" name="Picture 2" descr="http://cs3.livemaster.ru/zhurnalfoto/2/a/c/130217120338.jpg"/>
          <p:cNvPicPr>
            <a:picLocks noChangeAspect="1" noChangeArrowheads="1"/>
          </p:cNvPicPr>
          <p:nvPr/>
        </p:nvPicPr>
        <p:blipFill>
          <a:blip r:embed="rId3" cstate="print"/>
          <a:srcRect r="4959"/>
          <a:stretch>
            <a:fillRect/>
          </a:stretch>
        </p:blipFill>
        <p:spPr bwMode="auto">
          <a:xfrm>
            <a:off x="7812360" y="0"/>
            <a:ext cx="1331640" cy="1772816"/>
          </a:xfrm>
          <a:prstGeom prst="rect">
            <a:avLst/>
          </a:prstGeom>
          <a:noFill/>
        </p:spPr>
      </p:pic>
    </p:spTree>
  </p:cSld>
  <p:clrMapOvr>
    <a:masterClrMapping/>
  </p:clrMapOvr>
  <p:transition>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http://www.flfa.ru/uploads/images/zoolog/ukus.jpg"/>
          <p:cNvPicPr>
            <a:picLocks noGrp="1" noChangeAspect="1" noChangeArrowheads="1"/>
          </p:cNvPicPr>
          <p:nvPr>
            <p:ph sz="half" idx="1"/>
          </p:nvPr>
        </p:nvPicPr>
        <p:blipFill>
          <a:blip r:embed="rId2" cstate="print"/>
          <a:srcRect t="3239" b="42108"/>
          <a:stretch>
            <a:fillRect/>
          </a:stretch>
        </p:blipFill>
        <p:spPr bwMode="auto">
          <a:xfrm>
            <a:off x="-180528" y="3212976"/>
            <a:ext cx="9577064" cy="3645024"/>
          </a:xfrm>
          <a:prstGeom prst="rect">
            <a:avLst/>
          </a:prstGeom>
          <a:ln>
            <a:noFill/>
          </a:ln>
          <a:effectLst>
            <a:softEdge rad="112500"/>
          </a:effectLst>
        </p:spPr>
      </p:pic>
      <p:sp>
        <p:nvSpPr>
          <p:cNvPr id="8" name="Прямоугольник 7"/>
          <p:cNvSpPr/>
          <p:nvPr/>
        </p:nvSpPr>
        <p:spPr>
          <a:xfrm>
            <a:off x="0" y="0"/>
            <a:ext cx="9144000" cy="3225175"/>
          </a:xfrm>
          <a:prstGeom prst="rect">
            <a:avLst/>
          </a:prstGeom>
          <a:solidFill>
            <a:schemeClr val="tx2">
              <a:lumMod val="75000"/>
            </a:schemeClr>
          </a:solidFill>
        </p:spPr>
        <p:txBody>
          <a:bodyPr wrap="square">
            <a:spAutoFit/>
          </a:bodyPr>
          <a:lstStyle/>
          <a:p>
            <a:r>
              <a:rPr lang="ru-RU" sz="2800" b="0" dirty="0" smtClean="0">
                <a:solidFill>
                  <a:schemeClr val="bg1"/>
                </a:solidFill>
                <a:latin typeface="Times New Roman" pitchFamily="18" charset="0"/>
                <a:cs typeface="Times New Roman" pitchFamily="18" charset="0"/>
              </a:rPr>
              <a:t>У </a:t>
            </a:r>
            <a:r>
              <a:rPr lang="ru-RU" sz="2800" b="0" dirty="0" err="1" smtClean="0">
                <a:solidFill>
                  <a:schemeClr val="bg1"/>
                </a:solidFill>
                <a:latin typeface="Times New Roman" pitchFamily="18" charset="0"/>
                <a:cs typeface="Times New Roman" pitchFamily="18" charset="0"/>
              </a:rPr>
              <a:t>ужеобразных</a:t>
            </a:r>
            <a:r>
              <a:rPr lang="ru-RU" sz="2800" b="0" dirty="0" smtClean="0">
                <a:solidFill>
                  <a:schemeClr val="bg1"/>
                </a:solidFill>
                <a:latin typeface="Times New Roman" pitchFamily="18" charset="0"/>
                <a:cs typeface="Times New Roman" pitchFamily="18" charset="0"/>
              </a:rPr>
              <a:t> змей ядовитые зубы сидят на заднем крае верхнечелюстной кости и отделены от других беззубым промежутком, поэтому их принято называть </a:t>
            </a:r>
            <a:r>
              <a:rPr lang="ru-RU" sz="2800" b="1" u="sng" dirty="0" err="1" smtClean="0">
                <a:solidFill>
                  <a:schemeClr val="bg1"/>
                </a:solidFill>
                <a:latin typeface="Times New Roman" pitchFamily="18" charset="0"/>
                <a:cs typeface="Times New Roman" pitchFamily="18" charset="0"/>
              </a:rPr>
              <a:t>заднебороздчатыми</a:t>
            </a:r>
            <a:r>
              <a:rPr lang="ru-RU" sz="2800" b="0" dirty="0" smtClean="0">
                <a:solidFill>
                  <a:schemeClr val="bg1"/>
                </a:solidFill>
                <a:latin typeface="Times New Roman" pitchFamily="18" charset="0"/>
                <a:cs typeface="Times New Roman" pitchFamily="18" charset="0"/>
              </a:rPr>
              <a:t>. У остальных ядовитых змей ядовитые зубы расположены на переднем крае верхнечелюстной кости, их относят к </a:t>
            </a:r>
            <a:r>
              <a:rPr lang="ru-RU" sz="2800" b="1" u="sng" dirty="0" err="1" smtClean="0">
                <a:solidFill>
                  <a:schemeClr val="bg1"/>
                </a:solidFill>
                <a:latin typeface="Times New Roman" pitchFamily="18" charset="0"/>
                <a:cs typeface="Times New Roman" pitchFamily="18" charset="0"/>
              </a:rPr>
              <a:t>переднебороздчатым</a:t>
            </a:r>
            <a:r>
              <a:rPr lang="ru-RU" sz="2800" b="1" u="sng" dirty="0" smtClean="0">
                <a:solidFill>
                  <a:schemeClr val="bg1"/>
                </a:solidFill>
                <a:latin typeface="Times New Roman" pitchFamily="18" charset="0"/>
                <a:cs typeface="Times New Roman" pitchFamily="18" charset="0"/>
              </a:rPr>
              <a:t> </a:t>
            </a:r>
            <a:r>
              <a:rPr lang="ru-RU" sz="2800" b="0" dirty="0" smtClean="0">
                <a:solidFill>
                  <a:schemeClr val="bg1"/>
                </a:solidFill>
                <a:latin typeface="Times New Roman" pitchFamily="18" charset="0"/>
                <a:cs typeface="Times New Roman" pitchFamily="18" charset="0"/>
              </a:rPr>
              <a:t>змеям.</a:t>
            </a:r>
            <a:endParaRPr lang="ru-RU" sz="2800" dirty="0">
              <a:solidFill>
                <a:schemeClr val="bg1"/>
              </a:solidFill>
            </a:endParaRPr>
          </a:p>
        </p:txBody>
      </p:sp>
      <p:pic>
        <p:nvPicPr>
          <p:cNvPr id="10" name="Picture 2" descr="http://www.rocka.ru/images/stories/up19/02/image040.jpg"/>
          <p:cNvPicPr>
            <a:picLocks noChangeAspect="1" noChangeArrowheads="1"/>
          </p:cNvPicPr>
          <p:nvPr/>
        </p:nvPicPr>
        <p:blipFill>
          <a:blip r:embed="rId3" cstate="print"/>
          <a:srcRect/>
          <a:stretch>
            <a:fillRect/>
          </a:stretch>
        </p:blipFill>
        <p:spPr bwMode="auto">
          <a:xfrm>
            <a:off x="7703840" y="1556792"/>
            <a:ext cx="1440160" cy="1412776"/>
          </a:xfrm>
          <a:prstGeom prst="rect">
            <a:avLst/>
          </a:prstGeom>
          <a:noFill/>
        </p:spPr>
      </p:pic>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rocka.ru/images/stories/up19/02/image040.jpg"/>
          <p:cNvPicPr>
            <a:picLocks noChangeAspect="1" noChangeArrowheads="1"/>
          </p:cNvPicPr>
          <p:nvPr/>
        </p:nvPicPr>
        <p:blipFill>
          <a:blip r:embed="rId2" cstate="print"/>
          <a:srcRect/>
          <a:stretch>
            <a:fillRect/>
          </a:stretch>
        </p:blipFill>
        <p:spPr bwMode="auto">
          <a:xfrm>
            <a:off x="0" y="0"/>
            <a:ext cx="8172399" cy="6858000"/>
          </a:xfrm>
          <a:prstGeom prst="rect">
            <a:avLst/>
          </a:prstGeom>
          <a:noFill/>
        </p:spPr>
      </p:pic>
    </p:spTree>
  </p:cSld>
  <p:clrMapOvr>
    <a:masterClrMapping/>
  </p:clrMapOvr>
  <p:transition>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92696"/>
            <a:ext cx="8172400" cy="6165304"/>
          </a:xfrm>
          <a:solidFill>
            <a:schemeClr val="tx2"/>
          </a:solidFill>
        </p:spPr>
        <p:txBody>
          <a:bodyPr>
            <a:noAutofit/>
          </a:bodyPr>
          <a:lstStyle/>
          <a:p>
            <a:pPr>
              <a:buNone/>
            </a:pPr>
            <a:r>
              <a:rPr lang="ru-RU" sz="2800" dirty="0" smtClean="0"/>
              <a:t>   </a:t>
            </a:r>
            <a:r>
              <a:rPr lang="ru-RU" sz="3600" dirty="0" smtClean="0">
                <a:ln>
                  <a:solidFill>
                    <a:schemeClr val="bg1"/>
                  </a:solidFill>
                </a:ln>
                <a:solidFill>
                  <a:schemeClr val="bg1"/>
                </a:solidFill>
                <a:latin typeface="Times New Roman" pitchFamily="18" charset="0"/>
                <a:cs typeface="Times New Roman" pitchFamily="18" charset="0"/>
              </a:rPr>
              <a:t>Это </a:t>
            </a:r>
            <a:r>
              <a:rPr lang="ru-RU" sz="3600" dirty="0" smtClean="0">
                <a:ln>
                  <a:solidFill>
                    <a:schemeClr val="bg1"/>
                  </a:solidFill>
                </a:ln>
                <a:solidFill>
                  <a:schemeClr val="bg1"/>
                </a:solidFill>
                <a:latin typeface="Times New Roman" pitchFamily="18" charset="0"/>
                <a:cs typeface="Times New Roman" pitchFamily="18" charset="0"/>
              </a:rPr>
              <a:t>семейство самое большое в подотряде змей </a:t>
            </a:r>
            <a:r>
              <a:rPr lang="ru-RU" sz="3600" dirty="0" smtClean="0">
                <a:ln>
                  <a:solidFill>
                    <a:schemeClr val="bg1"/>
                  </a:solidFill>
                </a:ln>
                <a:solidFill>
                  <a:schemeClr val="bg1"/>
                </a:solidFill>
                <a:latin typeface="Times New Roman" pitchFamily="18" charset="0"/>
                <a:cs typeface="Times New Roman" pitchFamily="18" charset="0"/>
              </a:rPr>
              <a:t> </a:t>
            </a:r>
            <a:r>
              <a:rPr lang="ru-RU" sz="3600" dirty="0" smtClean="0">
                <a:ln>
                  <a:solidFill>
                    <a:schemeClr val="bg1"/>
                  </a:solidFill>
                </a:ln>
                <a:solidFill>
                  <a:schemeClr val="bg1"/>
                </a:solidFill>
                <a:latin typeface="Times New Roman" pitchFamily="18" charset="0"/>
                <a:cs typeface="Times New Roman" pitchFamily="18" charset="0"/>
              </a:rPr>
              <a:t>и объединяет свыше 60% всех видов змей. К подсемейству настоящих ужей </a:t>
            </a:r>
            <a:r>
              <a:rPr lang="ru-RU" sz="3600" dirty="0" smtClean="0">
                <a:ln>
                  <a:solidFill>
                    <a:schemeClr val="bg1"/>
                  </a:solidFill>
                </a:ln>
                <a:solidFill>
                  <a:schemeClr val="bg1"/>
                </a:solidFill>
                <a:latin typeface="Times New Roman" pitchFamily="18" charset="0"/>
                <a:cs typeface="Times New Roman" pitchFamily="18" charset="0"/>
              </a:rPr>
              <a:t> </a:t>
            </a:r>
            <a:r>
              <a:rPr lang="ru-RU" sz="3600" dirty="0" smtClean="0">
                <a:ln>
                  <a:solidFill>
                    <a:schemeClr val="bg1"/>
                  </a:solidFill>
                </a:ln>
                <a:solidFill>
                  <a:schemeClr val="bg1"/>
                </a:solidFill>
                <a:latin typeface="Times New Roman" pitchFamily="18" charset="0"/>
                <a:cs typeface="Times New Roman" pitchFamily="18" charset="0"/>
              </a:rPr>
              <a:t>относится подавляющее большинство всех </a:t>
            </a:r>
            <a:r>
              <a:rPr lang="ru-RU" sz="3600" dirty="0" err="1" smtClean="0">
                <a:ln>
                  <a:solidFill>
                    <a:schemeClr val="bg1"/>
                  </a:solidFill>
                </a:ln>
                <a:solidFill>
                  <a:schemeClr val="bg1"/>
                </a:solidFill>
                <a:latin typeface="Times New Roman" pitchFamily="18" charset="0"/>
                <a:cs typeface="Times New Roman" pitchFamily="18" charset="0"/>
              </a:rPr>
              <a:t>ужеобразных</a:t>
            </a:r>
            <a:r>
              <a:rPr lang="ru-RU" sz="3600" dirty="0" smtClean="0">
                <a:ln>
                  <a:solidFill>
                    <a:schemeClr val="bg1"/>
                  </a:solidFill>
                </a:ln>
                <a:solidFill>
                  <a:schemeClr val="bg1"/>
                </a:solidFill>
                <a:latin typeface="Times New Roman" pitchFamily="18" charset="0"/>
                <a:cs typeface="Times New Roman" pitchFamily="18" charset="0"/>
              </a:rPr>
              <a:t> змей. </a:t>
            </a:r>
            <a:r>
              <a:rPr lang="ru-RU" sz="3600" b="1" dirty="0" smtClean="0">
                <a:ln>
                  <a:solidFill>
                    <a:schemeClr val="bg1"/>
                  </a:solidFill>
                </a:ln>
                <a:solidFill>
                  <a:schemeClr val="bg1"/>
                </a:solidFill>
                <a:latin typeface="Times New Roman" pitchFamily="18" charset="0"/>
                <a:cs typeface="Times New Roman" pitchFamily="18" charset="0"/>
              </a:rPr>
              <a:t>Р</a:t>
            </a:r>
            <a:r>
              <a:rPr lang="ru-RU" sz="3600" b="1" dirty="0" smtClean="0">
                <a:ln>
                  <a:solidFill>
                    <a:schemeClr val="bg1"/>
                  </a:solidFill>
                </a:ln>
                <a:solidFill>
                  <a:schemeClr val="bg1"/>
                </a:solidFill>
                <a:latin typeface="Times New Roman" pitchFamily="18" charset="0"/>
                <a:cs typeface="Times New Roman" pitchFamily="18" charset="0"/>
              </a:rPr>
              <a:t>азноцветный полоз, </a:t>
            </a:r>
            <a:r>
              <a:rPr lang="ru-RU" sz="3600" b="1" dirty="0" smtClean="0">
                <a:ln>
                  <a:solidFill>
                    <a:schemeClr val="bg1"/>
                  </a:solidFill>
                </a:ln>
                <a:solidFill>
                  <a:schemeClr val="bg1"/>
                </a:solidFill>
                <a:latin typeface="Times New Roman" pitchFamily="18" charset="0"/>
                <a:cs typeface="Times New Roman" pitchFamily="18" charset="0"/>
              </a:rPr>
              <a:t>тигровый </a:t>
            </a:r>
            <a:r>
              <a:rPr lang="ru-RU" sz="3600" b="1" dirty="0" smtClean="0">
                <a:ln>
                  <a:solidFill>
                    <a:schemeClr val="bg1"/>
                  </a:solidFill>
                </a:ln>
                <a:solidFill>
                  <a:schemeClr val="bg1"/>
                </a:solidFill>
                <a:latin typeface="Times New Roman" pitchFamily="18" charset="0"/>
                <a:cs typeface="Times New Roman" pitchFamily="18" charset="0"/>
              </a:rPr>
              <a:t>уж, </a:t>
            </a:r>
            <a:r>
              <a:rPr lang="ru-RU" sz="3600" b="1" dirty="0" smtClean="0">
                <a:ln>
                  <a:solidFill>
                    <a:schemeClr val="bg1"/>
                  </a:solidFill>
                </a:ln>
                <a:solidFill>
                  <a:schemeClr val="bg1"/>
                </a:solidFill>
                <a:latin typeface="Times New Roman" pitchFamily="18" charset="0"/>
                <a:cs typeface="Times New Roman" pitchFamily="18" charset="0"/>
              </a:rPr>
              <a:t>обыкновенная </a:t>
            </a:r>
            <a:r>
              <a:rPr lang="ru-RU" sz="3600" b="1" dirty="0" smtClean="0">
                <a:ln>
                  <a:solidFill>
                    <a:schemeClr val="bg1"/>
                  </a:solidFill>
                </a:ln>
                <a:solidFill>
                  <a:schemeClr val="bg1"/>
                </a:solidFill>
                <a:latin typeface="Times New Roman" pitchFamily="18" charset="0"/>
                <a:cs typeface="Times New Roman" pitchFamily="18" charset="0"/>
              </a:rPr>
              <a:t>медянка.  </a:t>
            </a:r>
            <a:r>
              <a:rPr lang="ru-RU" sz="3600" dirty="0" smtClean="0">
                <a:ln>
                  <a:solidFill>
                    <a:schemeClr val="bg1"/>
                  </a:solidFill>
                </a:ln>
                <a:solidFill>
                  <a:schemeClr val="bg1"/>
                </a:solidFill>
                <a:latin typeface="Times New Roman" pitchFamily="18" charset="0"/>
                <a:cs typeface="Times New Roman" pitchFamily="18" charset="0"/>
              </a:rPr>
              <a:t>Ядовитые </a:t>
            </a:r>
            <a:r>
              <a:rPr lang="ru-RU" sz="3600" dirty="0" smtClean="0">
                <a:ln>
                  <a:solidFill>
                    <a:schemeClr val="bg1"/>
                  </a:solidFill>
                </a:ln>
                <a:solidFill>
                  <a:schemeClr val="bg1"/>
                </a:solidFill>
                <a:latin typeface="Times New Roman" pitchFamily="18" charset="0"/>
                <a:cs typeface="Times New Roman" pitchFamily="18" charset="0"/>
              </a:rPr>
              <a:t>железы расположены позади </a:t>
            </a:r>
            <a:r>
              <a:rPr lang="ru-RU" sz="3600" dirty="0" smtClean="0">
                <a:ln>
                  <a:solidFill>
                    <a:schemeClr val="bg1"/>
                  </a:solidFill>
                </a:ln>
                <a:solidFill>
                  <a:schemeClr val="bg1"/>
                </a:solidFill>
                <a:latin typeface="Times New Roman" pitchFamily="18" charset="0"/>
                <a:cs typeface="Times New Roman" pitchFamily="18" charset="0"/>
              </a:rPr>
              <a:t>глаз, например:   у </a:t>
            </a:r>
            <a:r>
              <a:rPr lang="ru-RU" sz="3600" b="1" dirty="0" err="1" smtClean="0">
                <a:ln>
                  <a:solidFill>
                    <a:schemeClr val="bg1"/>
                  </a:solidFill>
                </a:ln>
                <a:solidFill>
                  <a:schemeClr val="bg1"/>
                </a:solidFill>
                <a:latin typeface="Times New Roman" pitchFamily="18" charset="0"/>
                <a:cs typeface="Times New Roman" pitchFamily="18" charset="0"/>
              </a:rPr>
              <a:t>бойги</a:t>
            </a:r>
            <a:r>
              <a:rPr lang="ru-RU" sz="3600" b="1" dirty="0" smtClean="0">
                <a:ln>
                  <a:solidFill>
                    <a:schemeClr val="bg1"/>
                  </a:solidFill>
                </a:ln>
                <a:solidFill>
                  <a:schemeClr val="bg1"/>
                </a:solidFill>
                <a:latin typeface="Times New Roman" pitchFamily="18" charset="0"/>
                <a:cs typeface="Times New Roman" pitchFamily="18" charset="0"/>
              </a:rPr>
              <a:t>  и  </a:t>
            </a:r>
            <a:r>
              <a:rPr lang="ru-RU" sz="3600" b="1" dirty="0" smtClean="0">
                <a:ln>
                  <a:solidFill>
                    <a:schemeClr val="bg1"/>
                  </a:solidFill>
                </a:ln>
                <a:solidFill>
                  <a:schemeClr val="bg1"/>
                </a:solidFill>
                <a:latin typeface="Times New Roman" pitchFamily="18" charset="0"/>
                <a:cs typeface="Times New Roman" pitchFamily="18" charset="0"/>
              </a:rPr>
              <a:t>кошачьей </a:t>
            </a:r>
            <a:r>
              <a:rPr lang="ru-RU" sz="3600" b="1" dirty="0" smtClean="0">
                <a:ln>
                  <a:solidFill>
                    <a:schemeClr val="bg1"/>
                  </a:solidFill>
                </a:ln>
                <a:solidFill>
                  <a:schemeClr val="bg1"/>
                </a:solidFill>
                <a:latin typeface="Times New Roman" pitchFamily="18" charset="0"/>
                <a:cs typeface="Times New Roman" pitchFamily="18" charset="0"/>
              </a:rPr>
              <a:t>змеи.</a:t>
            </a:r>
            <a:r>
              <a:rPr lang="ru-RU" sz="3600" b="1" dirty="0" smtClean="0">
                <a:ln>
                  <a:solidFill>
                    <a:schemeClr val="bg1"/>
                  </a:solidFill>
                </a:ln>
                <a:solidFill>
                  <a:schemeClr val="bg1"/>
                </a:solidFill>
                <a:latin typeface="Times New Roman" pitchFamily="18" charset="0"/>
                <a:cs typeface="Times New Roman" pitchFamily="18" charset="0"/>
              </a:rPr>
              <a:t/>
            </a:r>
            <a:br>
              <a:rPr lang="ru-RU" sz="3600" b="1" dirty="0" smtClean="0">
                <a:ln>
                  <a:solidFill>
                    <a:schemeClr val="bg1"/>
                  </a:solidFill>
                </a:ln>
                <a:solidFill>
                  <a:schemeClr val="bg1"/>
                </a:solidFill>
                <a:latin typeface="Times New Roman" pitchFamily="18" charset="0"/>
                <a:cs typeface="Times New Roman" pitchFamily="18" charset="0"/>
              </a:rPr>
            </a:br>
            <a:r>
              <a:rPr lang="ru-RU" sz="3600" dirty="0" smtClean="0"/>
              <a:t/>
            </a:r>
            <a:br>
              <a:rPr lang="ru-RU" sz="3600" dirty="0" smtClean="0"/>
            </a:br>
            <a:endParaRPr lang="ru-RU" sz="3600" dirty="0"/>
          </a:p>
        </p:txBody>
      </p:sp>
      <p:sp>
        <p:nvSpPr>
          <p:cNvPr id="2" name="Заголовок 1"/>
          <p:cNvSpPr>
            <a:spLocks noGrp="1"/>
          </p:cNvSpPr>
          <p:nvPr>
            <p:ph type="title"/>
          </p:nvPr>
        </p:nvSpPr>
        <p:spPr>
          <a:xfrm>
            <a:off x="0" y="0"/>
            <a:ext cx="8172400" cy="764704"/>
          </a:xfrm>
          <a:solidFill>
            <a:schemeClr val="tx2">
              <a:lumMod val="75000"/>
            </a:schemeClr>
          </a:solidFill>
        </p:spPr>
        <p:txBody>
          <a:bodyPr>
            <a:normAutofit fontScale="90000"/>
          </a:bodyPr>
          <a:lstStyle/>
          <a:p>
            <a:r>
              <a:rPr lang="ru-RU" sz="4400" u="sng" dirty="0" smtClean="0">
                <a:solidFill>
                  <a:schemeClr val="bg1"/>
                </a:solidFill>
                <a:latin typeface="Times New Roman" pitchFamily="18" charset="0"/>
                <a:cs typeface="Times New Roman" pitchFamily="18" charset="0"/>
              </a:rPr>
              <a:t>Семейство </a:t>
            </a:r>
            <a:r>
              <a:rPr lang="ru-RU" sz="4400" u="sng" dirty="0" smtClean="0">
                <a:solidFill>
                  <a:schemeClr val="bg1"/>
                </a:solidFill>
                <a:latin typeface="Times New Roman" pitchFamily="18" charset="0"/>
                <a:cs typeface="Times New Roman" pitchFamily="18" charset="0"/>
              </a:rPr>
              <a:t>   </a:t>
            </a:r>
            <a:r>
              <a:rPr lang="ru-RU" sz="4400" u="sng" dirty="0" err="1" smtClean="0">
                <a:solidFill>
                  <a:schemeClr val="bg1"/>
                </a:solidFill>
                <a:latin typeface="Times New Roman" pitchFamily="18" charset="0"/>
                <a:cs typeface="Times New Roman" pitchFamily="18" charset="0"/>
              </a:rPr>
              <a:t>Ужеобразные</a:t>
            </a:r>
            <a:endParaRPr lang="ru-RU" sz="4400" u="sng" dirty="0">
              <a:solidFill>
                <a:schemeClr val="bg1"/>
              </a:solidFill>
              <a:latin typeface="Times New Roman" pitchFamily="18" charset="0"/>
              <a:cs typeface="Times New Roman" pitchFamily="18" charset="0"/>
            </a:endParaRPr>
          </a:p>
        </p:txBody>
      </p:sp>
      <p:pic>
        <p:nvPicPr>
          <p:cNvPr id="4" name="Picture 2" descr="http://www.artrss.ru/wp-import/images/6eefe4d6dbb9db93bf75216ea953bb6e.jpg"/>
          <p:cNvPicPr>
            <a:picLocks noChangeAspect="1" noChangeArrowheads="1"/>
          </p:cNvPicPr>
          <p:nvPr/>
        </p:nvPicPr>
        <p:blipFill>
          <a:blip r:embed="rId2" cstate="print"/>
          <a:srcRect/>
          <a:stretch>
            <a:fillRect/>
          </a:stretch>
        </p:blipFill>
        <p:spPr bwMode="auto">
          <a:xfrm>
            <a:off x="8028384" y="0"/>
            <a:ext cx="1115616" cy="1412776"/>
          </a:xfrm>
          <a:prstGeom prst="rect">
            <a:avLst/>
          </a:prstGeom>
          <a:noFill/>
        </p:spPr>
      </p:pic>
    </p:spTree>
  </p:cSld>
  <p:clrMapOvr>
    <a:masterClrMapping/>
  </p:clrMapOvr>
  <p:transition>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artrss.ru/wp-import/images/6eefe4d6dbb9db93bf75216ea953bb6e.jpg"/>
          <p:cNvPicPr>
            <a:picLocks noChangeAspect="1" noChangeArrowheads="1"/>
          </p:cNvPicPr>
          <p:nvPr/>
        </p:nvPicPr>
        <p:blipFill>
          <a:blip r:embed="rId2" cstate="print"/>
          <a:srcRect/>
          <a:stretch>
            <a:fillRect/>
          </a:stretch>
        </p:blipFill>
        <p:spPr bwMode="auto">
          <a:xfrm>
            <a:off x="0" y="0"/>
            <a:ext cx="8316416" cy="6858000"/>
          </a:xfrm>
          <a:prstGeom prst="rect">
            <a:avLst/>
          </a:prstGeom>
          <a:noFill/>
        </p:spPr>
      </p:pic>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836712"/>
            <a:ext cx="8244408" cy="5760640"/>
          </a:xfrm>
          <a:solidFill>
            <a:schemeClr val="tx2">
              <a:lumMod val="75000"/>
            </a:schemeClr>
          </a:solidFill>
        </p:spPr>
        <p:txBody>
          <a:bodyPr>
            <a:normAutofit fontScale="92500" lnSpcReduction="20000"/>
          </a:bodyPr>
          <a:lstStyle/>
          <a:p>
            <a:pPr>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p>
          <a:p>
            <a:pPr>
              <a:buNone/>
            </a:pPr>
            <a:r>
              <a:rPr lang="ru-RU" sz="3200" dirty="0" smtClean="0">
                <a:solidFill>
                  <a:schemeClr val="bg1"/>
                </a:solidFill>
                <a:latin typeface="Times New Roman" pitchFamily="18" charset="0"/>
                <a:cs typeface="Times New Roman" pitchFamily="18" charset="0"/>
              </a:rPr>
              <a:t>   В </a:t>
            </a:r>
            <a:r>
              <a:rPr lang="ru-RU" sz="3200" dirty="0" smtClean="0">
                <a:solidFill>
                  <a:schemeClr val="bg1"/>
                </a:solidFill>
                <a:latin typeface="Times New Roman" pitchFamily="18" charset="0"/>
                <a:cs typeface="Times New Roman" pitchFamily="18" charset="0"/>
              </a:rPr>
              <a:t>нашей стране имеет только одного представителя — среднеазиатскую кобру. Ядовитая железа аспидов заключена в капсулу из соединительной ткани и более компактна, чем у </a:t>
            </a:r>
            <a:r>
              <a:rPr lang="ru-RU" sz="3200" dirty="0" err="1" smtClean="0">
                <a:solidFill>
                  <a:schemeClr val="bg1"/>
                </a:solidFill>
                <a:latin typeface="Times New Roman" pitchFamily="18" charset="0"/>
                <a:cs typeface="Times New Roman" pitchFamily="18" charset="0"/>
              </a:rPr>
              <a:t>гадюковых</a:t>
            </a:r>
            <a:r>
              <a:rPr lang="ru-RU" sz="3200" dirty="0" smtClean="0">
                <a:solidFill>
                  <a:schemeClr val="bg1"/>
                </a:solidFill>
                <a:latin typeface="Times New Roman" pitchFamily="18" charset="0"/>
                <a:cs typeface="Times New Roman" pitchFamily="18" charset="0"/>
              </a:rPr>
              <a:t> змей. </a:t>
            </a:r>
            <a:r>
              <a:rPr lang="ru-RU" sz="3200" dirty="0" smtClean="0">
                <a:solidFill>
                  <a:schemeClr val="bg1"/>
                </a:solidFill>
                <a:latin typeface="Times New Roman" pitchFamily="18" charset="0"/>
                <a:cs typeface="Times New Roman" pitchFamily="18" charset="0"/>
              </a:rPr>
              <a:t>Ядовитые </a:t>
            </a:r>
            <a:r>
              <a:rPr lang="ru-RU" sz="3200" dirty="0" smtClean="0">
                <a:solidFill>
                  <a:schemeClr val="bg1"/>
                </a:solidFill>
                <a:latin typeface="Times New Roman" pitchFamily="18" charset="0"/>
                <a:cs typeface="Times New Roman" pitchFamily="18" charset="0"/>
              </a:rPr>
              <a:t>зубы неподвижно (примитивный признак) закреплены на переднем конце укороченной верхнечелюстной кости. Строение зуба кобры наглядно демонстрирует происхождение канала в трубчатом зубе путем постепенного смыкания краев бороздки на передней поверхности зуба.</a:t>
            </a:r>
            <a:br>
              <a:rPr lang="ru-RU" sz="3200" dirty="0" smtClean="0">
                <a:solidFill>
                  <a:schemeClr val="bg1"/>
                </a:solidFill>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0" y="0"/>
            <a:ext cx="8244408" cy="936104"/>
          </a:xfrm>
          <a:solidFill>
            <a:schemeClr val="accent2">
              <a:lumMod val="50000"/>
            </a:schemeClr>
          </a:solidFill>
        </p:spPr>
        <p:txBody>
          <a:bodyPr>
            <a:normAutofit fontScale="90000"/>
          </a:bodyPr>
          <a:lstStyle/>
          <a:p>
            <a:pPr algn="ctr"/>
            <a:r>
              <a:rPr lang="ru-RU" sz="4400" dirty="0" smtClean="0">
                <a:solidFill>
                  <a:schemeClr val="bg1"/>
                </a:solidFill>
                <a:latin typeface="Times New Roman" pitchFamily="18" charset="0"/>
                <a:cs typeface="Times New Roman" pitchFamily="18" charset="0"/>
              </a:rPr>
              <a:t>Семейство </a:t>
            </a:r>
            <a:r>
              <a:rPr lang="ru-RU" sz="4400" dirty="0" smtClean="0">
                <a:solidFill>
                  <a:schemeClr val="bg1"/>
                </a:solidFill>
                <a:latin typeface="Times New Roman" pitchFamily="18" charset="0"/>
                <a:cs typeface="Times New Roman" pitchFamily="18" charset="0"/>
              </a:rPr>
              <a:t>     </a:t>
            </a:r>
            <a:r>
              <a:rPr lang="ru-RU" sz="4400" dirty="0" err="1" smtClean="0">
                <a:solidFill>
                  <a:schemeClr val="bg1"/>
                </a:solidFill>
                <a:latin typeface="Times New Roman" pitchFamily="18" charset="0"/>
                <a:cs typeface="Times New Roman" pitchFamily="18" charset="0"/>
              </a:rPr>
              <a:t>Аспидовые</a:t>
            </a:r>
            <a:r>
              <a:rPr lang="ru-RU" sz="4400" dirty="0" smtClean="0">
                <a:solidFill>
                  <a:schemeClr val="bg1"/>
                </a:solidFill>
                <a:latin typeface="Times New Roman" pitchFamily="18" charset="0"/>
                <a:cs typeface="Times New Roman" pitchFamily="18" charset="0"/>
              </a:rPr>
              <a:t> </a:t>
            </a:r>
            <a:endParaRPr lang="ru-RU" sz="4400" dirty="0">
              <a:solidFill>
                <a:schemeClr val="bg1"/>
              </a:solidFill>
              <a:latin typeface="Times New Roman" pitchFamily="18" charset="0"/>
              <a:cs typeface="Times New Roman" pitchFamily="18" charset="0"/>
            </a:endParaRPr>
          </a:p>
        </p:txBody>
      </p:sp>
      <p:pic>
        <p:nvPicPr>
          <p:cNvPr id="4" name="Picture 2" descr="http://img.sondakika.com/galeri/98/kusursuz-katiller_67213_b.jpg"/>
          <p:cNvPicPr>
            <a:picLocks noChangeAspect="1" noChangeArrowheads="1"/>
          </p:cNvPicPr>
          <p:nvPr/>
        </p:nvPicPr>
        <p:blipFill>
          <a:blip r:embed="rId2" cstate="print"/>
          <a:srcRect/>
          <a:stretch>
            <a:fillRect/>
          </a:stretch>
        </p:blipFill>
        <p:spPr bwMode="auto">
          <a:xfrm>
            <a:off x="7956376" y="0"/>
            <a:ext cx="1187624" cy="1196752"/>
          </a:xfrm>
          <a:prstGeom prst="rect">
            <a:avLst/>
          </a:prstGeom>
          <a:noFill/>
        </p:spPr>
      </p:pic>
    </p:spTree>
  </p:cSld>
  <p:clrMapOvr>
    <a:masterClrMapping/>
  </p:clrMapOvr>
  <p:transition>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384</TotalTime>
  <Words>1024</Words>
  <Application>Microsoft Office PowerPoint</Application>
  <PresentationFormat>Экран (4:3)</PresentationFormat>
  <Paragraphs>63</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Изящная</vt:lpstr>
      <vt:lpstr>    Ученик 3 «В» класса Дворянов Сергей</vt:lpstr>
      <vt:lpstr>Слайд 2</vt:lpstr>
      <vt:lpstr>  Строение ядовитого аппарата  у змей </vt:lpstr>
      <vt:lpstr>Слайд 4</vt:lpstr>
      <vt:lpstr>Слайд 5</vt:lpstr>
      <vt:lpstr>Слайд 6</vt:lpstr>
      <vt:lpstr>Семейство    Ужеобразные</vt:lpstr>
      <vt:lpstr>Слайд 8</vt:lpstr>
      <vt:lpstr>Семейство      Аспидовые </vt:lpstr>
      <vt:lpstr>Слайд 10</vt:lpstr>
      <vt:lpstr>Семейство  Гадюковые</vt:lpstr>
      <vt:lpstr>Слайд 12</vt:lpstr>
      <vt:lpstr>Первая помощь при отравлении  и профилактика укусов</vt:lpstr>
      <vt:lpstr>Слайд 14</vt:lpstr>
      <vt:lpstr>Слайд 15</vt:lpstr>
      <vt:lpstr>Слайд 16</vt:lpstr>
      <vt:lpstr>правила поведения в местах, где существует потенциальная «змеиная опасность»:</vt:lpstr>
      <vt:lpstr>Слайд 18</vt:lpstr>
      <vt:lpstr>Ядовитые змеи — неотделимая часть нашей природы — нуждаются в охране.</vt:lpstr>
      <vt:lpstr>    Среднеазиатская    кобра</vt:lpstr>
      <vt:lpstr>Обыкновенная         гадюка   </vt:lpstr>
      <vt:lpstr> Гюрза      закавказская </vt:lpstr>
      <vt:lpstr>Обыкновенная    медянка  </vt:lpstr>
      <vt:lpstr>Уж    ОБЫКНОВЕННЫЙ</vt:lpstr>
      <vt:lpstr>ОХРАНА</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Ученик 3 «В» класса Дворянов Сергей</dc:title>
  <dc:creator>сергей</dc:creator>
  <cp:lastModifiedBy>сергей</cp:lastModifiedBy>
  <cp:revision>121</cp:revision>
  <dcterms:created xsi:type="dcterms:W3CDTF">2014-02-05T16:01:34Z</dcterms:created>
  <dcterms:modified xsi:type="dcterms:W3CDTF">2014-02-05T22:26:33Z</dcterms:modified>
</cp:coreProperties>
</file>