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8" r:id="rId8"/>
    <p:sldId id="261" r:id="rId9"/>
    <p:sldId id="263" r:id="rId10"/>
    <p:sldId id="269" r:id="rId11"/>
    <p:sldId id="270" r:id="rId12"/>
    <p:sldId id="267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8D5B61-7214-41F7-98BD-50A1ADE21F8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A0AD2-DAC1-4EAD-9164-C636E8B470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07181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РАННИЙ ДЕТСКИЙ АУТИЗМ: </a:t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не такой как все</a:t>
            </a:r>
            <a:endParaRPr lang="ru-RU" sz="3200" i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857760"/>
            <a:ext cx="5348268" cy="1714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 апреля Всемирный День </a:t>
            </a:r>
            <a:r>
              <a:rPr lang="ru-RU" sz="2400" dirty="0" smtClean="0">
                <a:latin typeface="Arial Black" pitchFamily="34" charset="0"/>
              </a:rPr>
              <a:t>распространения информации об </a:t>
            </a:r>
            <a:r>
              <a:rPr lang="ru-RU" sz="2400" dirty="0" smtClean="0">
                <a:latin typeface="Arial Black" pitchFamily="34" charset="0"/>
              </a:rPr>
              <a:t>аутизме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5786454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Педагог-психолог </a:t>
            </a:r>
            <a:r>
              <a:rPr lang="ru-RU" sz="1400" i="1" dirty="0" smtClean="0"/>
              <a:t>Тагирова А.З.</a:t>
            </a:r>
          </a:p>
          <a:p>
            <a:pPr algn="r"/>
            <a:r>
              <a:rPr lang="ru-RU" sz="1400" dirty="0" smtClean="0"/>
              <a:t>Учитель-логопед </a:t>
            </a:r>
            <a:r>
              <a:rPr lang="ru-RU" sz="1400" i="1" dirty="0" smtClean="0"/>
              <a:t>Иванова О.В</a:t>
            </a:r>
            <a:r>
              <a:rPr lang="ru-RU" sz="1400" i="1" dirty="0" smtClean="0"/>
              <a:t>.</a:t>
            </a:r>
          </a:p>
          <a:p>
            <a:pPr algn="r"/>
            <a:r>
              <a:rPr lang="ru-RU" sz="1400" i="1" dirty="0" smtClean="0"/>
              <a:t>ГБОУ СОШ № 2065 СПДС №8 г.Москва 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pic>
        <p:nvPicPr>
          <p:cNvPr id="15362" name="Picture 2" descr="У кого детки аутисты (в любом проявлении) все сюда!!! / . Форум / U-MAM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429156" cy="264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571480"/>
            <a:ext cx="5762251" cy="108731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kern="1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Batang" pitchFamily="18" charset="-127"/>
                <a:cs typeface="Andalus" pitchFamily="18" charset="-78"/>
              </a:rPr>
              <a:t>Основные задачи на начальном этапе обучения</a:t>
            </a:r>
            <a:endParaRPr lang="ru-RU" sz="2500" kern="12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643182"/>
            <a:ext cx="3214710" cy="19288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875" tIns="15875" rIns="15875" bIns="1587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i="1" kern="1200" dirty="0" smtClean="0">
                <a:solidFill>
                  <a:srgbClr val="002060"/>
                </a:solidFill>
              </a:rPr>
              <a:t>формирование                  " </a:t>
            </a:r>
            <a:r>
              <a:rPr lang="ru-RU" sz="2500" b="1" i="1" kern="1200" dirty="0" smtClean="0">
                <a:solidFill>
                  <a:srgbClr val="002060"/>
                </a:solidFill>
              </a:rPr>
              <a:t>учебного поведения</a:t>
            </a:r>
            <a:r>
              <a:rPr lang="ru-RU" sz="2500" kern="1200" dirty="0" smtClean="0">
                <a:solidFill>
                  <a:srgbClr val="002060"/>
                </a:solidFill>
              </a:rPr>
              <a:t>"</a:t>
            </a:r>
            <a:endParaRPr lang="ru-RU" sz="2500" kern="12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000372"/>
            <a:ext cx="4000528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установление связи между поведением которое формируем, и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подкреплением</a:t>
            </a:r>
            <a:r>
              <a:rPr lang="ru-RU" sz="2400" i="1" dirty="0" smtClean="0">
                <a:solidFill>
                  <a:srgbClr val="002060"/>
                </a:solidFill>
              </a:rPr>
              <a:t>, предъявляемым после этого поведения</a:t>
            </a:r>
            <a:endParaRPr lang="ru-RU" sz="2400" i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000364" y="2928934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14810" y="414338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3786182" y="3571874"/>
            <a:ext cx="4286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4"/>
          <p:cNvSpPr/>
          <p:nvPr/>
        </p:nvSpPr>
        <p:spPr>
          <a:xfrm>
            <a:off x="1000100" y="1500174"/>
            <a:ext cx="1381527" cy="22247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>
                <a:latin typeface="Arial Black" pitchFamily="34" charset="0"/>
                <a:cs typeface="Times New Roman" pitchFamily="18" charset="0"/>
              </a:rPr>
              <a:t>развитие мышления, памяти, внимания </a:t>
            </a:r>
          </a:p>
        </p:txBody>
      </p:sp>
      <p:sp>
        <p:nvSpPr>
          <p:cNvPr id="24" name="Овал 4"/>
          <p:cNvSpPr/>
          <p:nvPr/>
        </p:nvSpPr>
        <p:spPr>
          <a:xfrm>
            <a:off x="3071802" y="714356"/>
            <a:ext cx="2940885" cy="108666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3020" tIns="33020" rIns="33020" bIns="3302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b="1" i="1" kern="1200" dirty="0">
                <a:latin typeface="Arial Black" pitchFamily="34" charset="0"/>
                <a:cs typeface="Times New Roman" pitchFamily="18" charset="0"/>
              </a:rPr>
              <a:t>развитие коммуникации</a:t>
            </a:r>
          </a:p>
        </p:txBody>
      </p:sp>
      <p:sp>
        <p:nvSpPr>
          <p:cNvPr id="25" name="Овал 4"/>
          <p:cNvSpPr/>
          <p:nvPr/>
        </p:nvSpPr>
        <p:spPr>
          <a:xfrm>
            <a:off x="7000892" y="1500174"/>
            <a:ext cx="1164782" cy="191954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>
                <a:latin typeface="Arial Black" pitchFamily="34" charset="0"/>
                <a:cs typeface="Times New Roman" pitchFamily="18" charset="0"/>
              </a:rPr>
              <a:t>развитие речи</a:t>
            </a:r>
          </a:p>
        </p:txBody>
      </p:sp>
      <p:sp>
        <p:nvSpPr>
          <p:cNvPr id="26" name="Овал 4"/>
          <p:cNvSpPr/>
          <p:nvPr/>
        </p:nvSpPr>
        <p:spPr>
          <a:xfrm>
            <a:off x="5143504" y="4857760"/>
            <a:ext cx="2612105" cy="131337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>
                <a:latin typeface="Arial Black" pitchFamily="34" charset="0"/>
                <a:cs typeface="Times New Roman" pitchFamily="18" charset="0"/>
              </a:rPr>
              <a:t>развитие элементарных математических навыков</a:t>
            </a:r>
          </a:p>
        </p:txBody>
      </p:sp>
      <p:sp>
        <p:nvSpPr>
          <p:cNvPr id="27" name="Овал 4"/>
          <p:cNvSpPr/>
          <p:nvPr/>
        </p:nvSpPr>
        <p:spPr>
          <a:xfrm>
            <a:off x="1428728" y="4714884"/>
            <a:ext cx="2475199" cy="126285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1" kern="1200" dirty="0">
                <a:latin typeface="Arial Black" pitchFamily="34" charset="0"/>
                <a:cs typeface="Times New Roman" pitchFamily="18" charset="0"/>
              </a:rPr>
              <a:t>развитие моторики и графических навыков</a:t>
            </a:r>
          </a:p>
        </p:txBody>
      </p:sp>
      <p:sp>
        <p:nvSpPr>
          <p:cNvPr id="28" name="Овал 4"/>
          <p:cNvSpPr/>
          <p:nvPr/>
        </p:nvSpPr>
        <p:spPr>
          <a:xfrm>
            <a:off x="2793540" y="2326352"/>
            <a:ext cx="3485485" cy="19195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обучения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4179091" y="196452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428860" y="264318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286512" y="257174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500694" y="4572008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678893" y="4536289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хема 1"/>
          <p:cNvPicPr>
            <a:picLocks noGrp="1" noChangeArrowheads="1"/>
          </p:cNvPicPr>
          <p:nvPr>
            <p:ph idx="1"/>
          </p:nvPr>
        </p:nvPicPr>
        <p:blipFill>
          <a:blip r:embed="rId2" cstate="screen"/>
          <a:srcRect l="-24223" t="-714" r="-24460" b="-224"/>
          <a:stretch>
            <a:fillRect/>
          </a:stretch>
        </p:blipFill>
        <p:spPr bwMode="auto">
          <a:xfrm>
            <a:off x="428596" y="500042"/>
            <a:ext cx="8429684" cy="58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ПОМОЩЬ НУЖНА И РОДИТЕЛЯМ….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4" name="Содержимое 3" descr="Открытие фотовыставки &quot;Мы тут рядом!&quot; От первых шагов к мастерству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076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АУТИСТЫ-ЗНАТОКИ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4972056" cy="438912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Самым известным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аутистом-знатоком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благодаря Голливуду, стал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«человек дождя»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исполнении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Дастина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Хоффмана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Прототип этого персонажа Ким Пик знает наизусть тысячи книг, его называют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мегаученым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так как он гениален сразу в пятнадцати областях знаний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Почти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четверть программистов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Microsoft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– люди с симптомами аутизма. 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аутистов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с сохраненными умственными способностями, а таких около трети, интеллект существенно выше среднего, но неумение общаться мешает им проявить себя.</a:t>
            </a:r>
          </a:p>
        </p:txBody>
      </p:sp>
      <p:pic>
        <p:nvPicPr>
          <p:cNvPr id="5" name="Содержимое 5" descr="Человек дожд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2071678"/>
            <a:ext cx="3429000" cy="356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C900210162.WMF"/>
          <p:cNvPicPr>
            <a:picLocks noChangeAspect="1"/>
          </p:cNvPicPr>
          <p:nvPr/>
        </p:nvPicPr>
        <p:blipFill>
          <a:blip r:embed="rId2" cstate="screen">
            <a:lum bright="36000" contrast="-42000"/>
          </a:blip>
          <a:stretch>
            <a:fillRect/>
          </a:stretch>
        </p:blipFill>
        <p:spPr>
          <a:xfrm>
            <a:off x="428596" y="857232"/>
            <a:ext cx="8501041" cy="572495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214554"/>
            <a:ext cx="5186370" cy="23507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ВНИМАНИЕ!</a:t>
            </a:r>
            <a:endParaRPr lang="ru-RU" sz="40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428625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ОТГОРОЖЕННОСТЬ ОТ ВНЕШНЕГО МИРА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714356"/>
            <a:ext cx="42148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ОТРЫВ ОТ РЕАЛЬНОСТИ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521495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ОТСУТСТВИЕ ИЛИ ПАРАДОКСАЛЬНОСТЬ РЕАКЦИЙ НА ВНЕШНИЕ РАЗДРАЖИТЕЛИ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3340" y="1643050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НАРУШЕНИЕ АДЕКВАТНОЙ ЭМОЦИОНАЛЬНОЙ СВЯЗИ СО СРЕДОЙ</a:t>
            </a:r>
            <a:endParaRPr lang="ru-RU" sz="2000" b="1" dirty="0"/>
          </a:p>
        </p:txBody>
      </p:sp>
      <p:pic>
        <p:nvPicPr>
          <p:cNvPr id="10" name="Picture 4" descr="DSC_0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643182"/>
            <a:ext cx="3857620" cy="257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бнаружен регуляторный ген аутизма SciencePlanet.ru: Научно-познавательный обозревател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827468" cy="279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Arial Black" pitchFamily="34" charset="0"/>
              </a:rPr>
              <a:t>Классификация аутизма Всемирной организации здравоохранения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171448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Синдром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Каннера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(классический аутизм)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250030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Синдром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Аспергера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371475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Детское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первазивное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расстройство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78632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Аутичное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состояние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ОСОБЕННОСТИ ЗАБОЛЕВАНИЯ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Ранний детский аутизм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— клинический синдром, впервые описанный Л.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Каннером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1943 г. 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Его основными признаками являются: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endParaRPr lang="ru-RU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1.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Врожденная неспособность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ребенка к установлению  контакта посредством взгляда, мимики, жеста, не обусловленная низким интеллектуальным уровнем.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Стереотипность поведения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(стремление к постоянству,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сверхпристрастие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к различным объектам, сопротивление изменениям в окружающем).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3.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Необычные реакции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на раздражители (дискомфорт или поглощенность впечатлениями).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4. Особая характерная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задержка в развитии речи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вне связи с уровнем интеллектуального развития.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5.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Раннее проявление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– до 30-го месяца жизни.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     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Особенно ярко аутизм проявляется в возрасте 3–5 лет!</a:t>
            </a:r>
            <a:endParaRPr lang="ru-RU" b="1" u="sng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Классификация аутизма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(Никольская О.С.)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полная отрешенность от внешней среды 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отвержение окружающего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замещение окружающего мира</a:t>
            </a:r>
          </a:p>
          <a:p>
            <a:pPr>
              <a:defRPr/>
            </a:pP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трудность организации общения и взаимодействия.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Не фиксируют взгляд на лице другого человека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Не выносят длительного прямого контакта «глаза в глаза"</a:t>
            </a:r>
          </a:p>
          <a:p>
            <a:pPr lvl="0"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Первая улыбка появляется вовремя, но не адресуется кому-то конкретно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К окружающим относятся безразлично 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К ласке относятся равнодушно или неприязненно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К дискомфорту безразличны, либо не переносят его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Не испытывают потребности в контакте с другими людьми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Длительное время не дифференцируют живое и неживое</a:t>
            </a:r>
          </a:p>
          <a:p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6446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Наиболее характерные проявления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аутизма в раннем возрасте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71480"/>
            <a:ext cx="78581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Стереотипность поведения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– многократное повторение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нефункциональных движений и действий, от простого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ритмичного потряхивания руками до сложных действий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ритуалов.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00438"/>
            <a:ext cx="250033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СТЕРЕОТИПИИ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000240"/>
            <a:ext cx="150714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МОТОРНЫЕ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214950"/>
            <a:ext cx="150073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СЕНСОРНЫЕ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571876"/>
            <a:ext cx="1250663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РЕЧЕВЫЕ</a:t>
            </a:r>
            <a:endParaRPr lang="ru-RU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643050"/>
            <a:ext cx="3500462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раскачивания;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- потряхивание руками;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- прыжки;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- пробежки;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- однообразные манипуляции с предметами т.п..</a:t>
            </a:r>
            <a:endParaRPr lang="ru-RU" sz="1600" b="1" dirty="0">
              <a:latin typeface="Arial" pitchFamily="34" charset="0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857760"/>
            <a:ext cx="350046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-ритмические надавливания 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на глазное яблоко;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- кружение на руках у взрослого;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-качание на качелях. </a:t>
            </a:r>
            <a:endParaRPr lang="ru-RU" sz="1600" b="1" dirty="0">
              <a:latin typeface="Arial" pitchFamily="34" charset="0"/>
              <a:cs typeface="Aharoni" pitchFamily="2" charset="-79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3500438"/>
            <a:ext cx="35719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многократное, 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бессмысленное повторение слов, 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haroni" pitchFamily="2" charset="-79"/>
              </a:rPr>
              <a:t>фраз, звукосочетаний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1750199" y="2464587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86050" y="37147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1785918" y="4143380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6248" y="214311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>
            <a:off x="4679655" y="3756542"/>
            <a:ext cx="463849" cy="29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143372" y="542926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500034" y="2071678"/>
            <a:ext cx="1558093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Arial Black" pitchFamily="34" charset="0"/>
              </a:rPr>
              <a:t>соматические</a:t>
            </a:r>
            <a:endParaRPr lang="ru-RU" sz="1400" b="1" kern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4"/>
          <p:cNvSpPr/>
          <p:nvPr/>
        </p:nvSpPr>
        <p:spPr>
          <a:xfrm>
            <a:off x="357158" y="3786190"/>
            <a:ext cx="1793635" cy="11714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haroni" pitchFamily="2" charset="-79"/>
              </a:rPr>
              <a:t>хромосомные нарушения, метаболические нарушения</a:t>
            </a:r>
            <a:endParaRPr lang="ru-RU" sz="1400" b="1" i="1" kern="1200" dirty="0">
              <a:solidFill>
                <a:schemeClr val="accent1">
                  <a:lumMod val="75000"/>
                </a:schemeClr>
              </a:solidFill>
              <a:latin typeface="+mn-lt"/>
              <a:cs typeface="Aharoni" pitchFamily="2" charset="-79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2214546" y="2500306"/>
            <a:ext cx="2005406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Arial Black" pitchFamily="34" charset="0"/>
              </a:rPr>
              <a:t>патологии пре- и перинатального периода</a:t>
            </a:r>
            <a:endParaRPr lang="ru-RU" sz="1400" b="1" kern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6215074" y="2428869"/>
            <a:ext cx="2565730" cy="1143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Arial Black" pitchFamily="34" charset="0"/>
              </a:rPr>
              <a:t>нейрофизиологические и нейропсихологические</a:t>
            </a:r>
            <a:endParaRPr lang="ru-RU" sz="1400" b="1" kern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4572000" y="3786190"/>
            <a:ext cx="1496247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solidFill>
                  <a:schemeClr val="accent1">
                    <a:lumMod val="75000"/>
                  </a:schemeClr>
                </a:solidFill>
              </a:rPr>
              <a:t>дисфункция средней височной доли</a:t>
            </a:r>
            <a:endParaRPr lang="ru-RU" sz="1400" b="1" i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6715140" y="4929198"/>
            <a:ext cx="1667166" cy="13366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solidFill>
                  <a:schemeClr val="accent1">
                    <a:lumMod val="75000"/>
                  </a:schemeClr>
                </a:solidFill>
              </a:rPr>
              <a:t>  повреждение полей доминантного полушария или речевых зон  и др.</a:t>
            </a:r>
            <a:endParaRPr lang="ru-RU" sz="1400" b="1" i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2643174" y="5000636"/>
            <a:ext cx="1336378" cy="13532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solidFill>
                  <a:schemeClr val="accent1">
                    <a:lumMod val="75000"/>
                  </a:schemeClr>
                </a:solidFill>
              </a:rPr>
              <a:t>врожденная краснуха, туберкулез, ДЦП, сифилис, энцефалит и др.</a:t>
            </a:r>
            <a:endParaRPr lang="ru-RU" sz="1400" b="1" i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2071678"/>
            <a:ext cx="2000264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наследственные</a:t>
            </a:r>
            <a:endParaRPr lang="ru-RU" sz="1400" dirty="0">
              <a:latin typeface="Arial Black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286248" y="150017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285852" y="1714488"/>
            <a:ext cx="63579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9" idx="0"/>
          </p:cNvCxnSpPr>
          <p:nvPr/>
        </p:nvCxnSpPr>
        <p:spPr>
          <a:xfrm rot="5400000">
            <a:off x="1103872" y="1889698"/>
            <a:ext cx="357190" cy="6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821769" y="2107397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4894265" y="1893083"/>
            <a:ext cx="35639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286644" y="207167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9" idx="2"/>
            <a:endCxn id="12" idx="0"/>
          </p:cNvCxnSpPr>
          <p:nvPr/>
        </p:nvCxnSpPr>
        <p:spPr>
          <a:xfrm rot="5400000">
            <a:off x="587868" y="3094977"/>
            <a:ext cx="1357322" cy="25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500298" y="428625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9" idx="2"/>
          </p:cNvCxnSpPr>
          <p:nvPr/>
        </p:nvCxnSpPr>
        <p:spPr>
          <a:xfrm rot="5400000">
            <a:off x="4511575" y="3082822"/>
            <a:ext cx="140673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8" idx="2"/>
            <a:endCxn id="24" idx="0"/>
          </p:cNvCxnSpPr>
          <p:nvPr/>
        </p:nvCxnSpPr>
        <p:spPr>
          <a:xfrm rot="16200000" flipH="1">
            <a:off x="6844671" y="4225145"/>
            <a:ext cx="1357321" cy="50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4"/>
          <p:cNvSpPr/>
          <p:nvPr/>
        </p:nvSpPr>
        <p:spPr>
          <a:xfrm>
            <a:off x="1214414" y="714356"/>
            <a:ext cx="6500858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dirty="0">
                <a:solidFill>
                  <a:schemeClr val="tx1"/>
                </a:solidFill>
              </a:rPr>
              <a:t>Причины возникновения РДА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ezautizma.narod.ru/phots/autizm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215106" cy="57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428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РАННИЙ ДЕТСКИЙ АУТИЗМ:  не такой как все</vt:lpstr>
      <vt:lpstr>Слайд 2</vt:lpstr>
      <vt:lpstr>Классификация аутизма Всемирной организации здравоохранения</vt:lpstr>
      <vt:lpstr>ОСОБЕННОСТИ ЗАБОЛЕВАНИЯ</vt:lpstr>
      <vt:lpstr>Классификация аутизма  (Никольская О.С.)</vt:lpstr>
      <vt:lpstr>Наиболее характерные проявления аутизма в раннем возрасте</vt:lpstr>
      <vt:lpstr> </vt:lpstr>
      <vt:lpstr>Слайд 8</vt:lpstr>
      <vt:lpstr>Слайд 9</vt:lpstr>
      <vt:lpstr>Слайд 10</vt:lpstr>
      <vt:lpstr>Слайд 11</vt:lpstr>
      <vt:lpstr>Слайд 12</vt:lpstr>
      <vt:lpstr>ПОМОЩЬ НУЖНА И РОДИТЕЛЯМ….</vt:lpstr>
      <vt:lpstr>АУТИСТЫ-ЗНАТОКИ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РАННИЙ ДЕТСКИЙ АУТИЗМ: «не такой как все»</dc:title>
  <dc:creator>Психолог</dc:creator>
  <cp:lastModifiedBy>логопед</cp:lastModifiedBy>
  <cp:revision>73</cp:revision>
  <dcterms:created xsi:type="dcterms:W3CDTF">2015-03-18T07:28:50Z</dcterms:created>
  <dcterms:modified xsi:type="dcterms:W3CDTF">2015-04-08T09:01:38Z</dcterms:modified>
</cp:coreProperties>
</file>