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6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37" autoAdjust="0"/>
  </p:normalViewPr>
  <p:slideViewPr>
    <p:cSldViewPr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92AE3-61E7-4E09-BA42-5F35B90FF8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92C7-BDB7-41DB-8E8B-1072A1C7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92AE3-61E7-4E09-BA42-5F35B90FF8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92C7-BDB7-41DB-8E8B-1072A1C7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92AE3-61E7-4E09-BA42-5F35B90FF8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92C7-BDB7-41DB-8E8B-1072A1C7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92AE3-61E7-4E09-BA42-5F35B90FF8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92C7-BDB7-41DB-8E8B-1072A1C7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92AE3-61E7-4E09-BA42-5F35B90FF8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92C7-BDB7-41DB-8E8B-1072A1C7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92AE3-61E7-4E09-BA42-5F35B90FF8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92C7-BDB7-41DB-8E8B-1072A1C7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92AE3-61E7-4E09-BA42-5F35B90FF8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92C7-BDB7-41DB-8E8B-1072A1C7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92AE3-61E7-4E09-BA42-5F35B90FF8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92C7-BDB7-41DB-8E8B-1072A1C7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92AE3-61E7-4E09-BA42-5F35B90FF8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92C7-BDB7-41DB-8E8B-1072A1C7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92AE3-61E7-4E09-BA42-5F35B90FF8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92C7-BDB7-41DB-8E8B-1072A1C7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92AE3-61E7-4E09-BA42-5F35B90FF8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5392C7-BDB7-41DB-8E8B-1072A1C767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DE92AE3-61E7-4E09-BA42-5F35B90FF8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5392C7-BDB7-41DB-8E8B-1072A1C7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344816" cy="2160240"/>
          </a:xfrm>
        </p:spPr>
        <p:txBody>
          <a:bodyPr>
            <a:normAutofit/>
          </a:bodyPr>
          <a:lstStyle/>
          <a:p>
            <a:r>
              <a:rPr lang="ru-RU" dirty="0" smtClean="0"/>
              <a:t>Озорные звуки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365104"/>
            <a:ext cx="6408712" cy="1728192"/>
          </a:xfrm>
        </p:spPr>
        <p:txBody>
          <a:bodyPr/>
          <a:lstStyle/>
          <a:p>
            <a:r>
              <a:rPr lang="ru-RU" dirty="0" smtClean="0"/>
              <a:t>Заднеязычные звуки Г-К-Х (автоматизация в скороговорках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1600" dirty="0" smtClean="0"/>
              <a:t>Учитель-логопед: Кулик Елена Григорьевна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5538847" y="692696"/>
            <a:ext cx="2971800" cy="496121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 назад, и вперед </a:t>
            </a:r>
          </a:p>
          <a:p>
            <a:r>
              <a:rPr lang="ru-RU" sz="1800" dirty="0" smtClean="0"/>
              <a:t>Может плыть…(паро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х</a:t>
            </a:r>
            <a:r>
              <a:rPr lang="ru-RU" sz="1800" dirty="0" smtClean="0"/>
              <a:t>од) 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У новогодней елки </a:t>
            </a:r>
          </a:p>
          <a:p>
            <a:r>
              <a:rPr lang="ru-RU" sz="1800" dirty="0" smtClean="0"/>
              <a:t>Колкие…(и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г</a:t>
            </a:r>
            <a:r>
              <a:rPr lang="ru-RU" sz="1800" dirty="0" smtClean="0"/>
              <a:t>ол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к</a:t>
            </a:r>
            <a:r>
              <a:rPr lang="ru-RU" sz="1800" dirty="0" smtClean="0"/>
              <a:t>и) 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Мы собрали васильки, </a:t>
            </a:r>
          </a:p>
          <a:p>
            <a:r>
              <a:rPr lang="ru-RU" sz="1800" dirty="0" smtClean="0"/>
              <a:t>На головах у нас…(вен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к</a:t>
            </a:r>
            <a:r>
              <a:rPr lang="ru-RU" sz="1800" dirty="0" smtClean="0"/>
              <a:t>и) </a:t>
            </a:r>
          </a:p>
          <a:p>
            <a:endParaRPr lang="ru-RU" sz="18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761372" y="764704"/>
            <a:ext cx="4626159" cy="4889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Сказала дверь: «Мой дорогой!</a:t>
            </a:r>
          </a:p>
          <a:p>
            <a:pPr>
              <a:buNone/>
            </a:pPr>
            <a:r>
              <a:rPr lang="ru-RU" sz="1800" dirty="0" smtClean="0"/>
              <a:t>Не открывай меня…..» </a:t>
            </a:r>
          </a:p>
          <a:p>
            <a:pPr>
              <a:buNone/>
            </a:pPr>
            <a:r>
              <a:rPr lang="ru-RU" sz="1800" dirty="0" smtClean="0"/>
              <a:t>(плечом, коленом, 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ногой</a:t>
            </a:r>
            <a:r>
              <a:rPr lang="ru-RU" sz="1800" dirty="0" smtClean="0"/>
              <a:t>)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«Грузы я возить привык!» – </a:t>
            </a:r>
          </a:p>
          <a:p>
            <a:pPr>
              <a:buNone/>
            </a:pPr>
            <a:r>
              <a:rPr lang="ru-RU" sz="1800" dirty="0" smtClean="0"/>
              <a:t>Говорит нам…(грузови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к</a:t>
            </a:r>
            <a:r>
              <a:rPr lang="ru-RU" sz="1800" dirty="0" smtClean="0"/>
              <a:t>)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Не дрожи Сережка, </a:t>
            </a:r>
          </a:p>
          <a:p>
            <a:pPr>
              <a:buNone/>
            </a:pPr>
            <a:r>
              <a:rPr lang="ru-RU" sz="1800" dirty="0" smtClean="0"/>
              <a:t>Это наша…(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к</a:t>
            </a:r>
            <a:r>
              <a:rPr lang="ru-RU" sz="1800" dirty="0" smtClean="0"/>
              <a:t>ош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к</a:t>
            </a:r>
            <a:r>
              <a:rPr lang="ru-RU" sz="1800" dirty="0" smtClean="0"/>
              <a:t>а)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scene3d>
            <a:camera prst="isometricOffAxis2Lef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ru-RU" sz="2000" dirty="0" smtClean="0"/>
              <a:t>Послушай рифмовку, найди в ней «неправильное» слово и замени его похожим по звуковому составу и подходящим по смыслу словом.                                                                                                    </a:t>
            </a:r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Много снега во дворе –                         Не случайно у сестрички </a:t>
            </a:r>
          </a:p>
          <a:p>
            <a:pPr>
              <a:buNone/>
            </a:pPr>
            <a:r>
              <a:rPr lang="ru-RU" sz="1800" dirty="0" smtClean="0"/>
              <a:t>Едут ТАНКИ по горе.                             С  ФАНТИКАМИ две косички </a:t>
            </a:r>
          </a:p>
          <a:p>
            <a:pPr>
              <a:buNone/>
            </a:pPr>
            <a:r>
              <a:rPr lang="ru-RU" sz="1800" dirty="0" smtClean="0"/>
              <a:t>           (санки)                                                 (бантиками)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Отругала мама зайку –                             Хулиганам не до шутки,</a:t>
            </a:r>
          </a:p>
          <a:p>
            <a:pPr>
              <a:buNone/>
            </a:pPr>
            <a:r>
              <a:rPr lang="ru-RU" sz="1800" dirty="0" smtClean="0"/>
              <a:t>Не надел под свитер ГАЙКУ.                  Если Рекс в собачей ДУДКЕ</a:t>
            </a:r>
          </a:p>
          <a:p>
            <a:pPr>
              <a:buNone/>
            </a:pPr>
            <a:r>
              <a:rPr lang="ru-RU" sz="1800" dirty="0" smtClean="0"/>
              <a:t>                                        (майку)                                                          (будке)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C:\Users\HP\Download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136904" cy="525658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Трое друзей собрались на пригорке, </a:t>
            </a:r>
            <a:br>
              <a:rPr lang="ru-RU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Рассказать друг другу скороговорки.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Говорим правильно и красиво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Котик ниток клубок </a:t>
            </a:r>
          </a:p>
          <a:p>
            <a:r>
              <a:rPr lang="ru-RU" sz="2000" dirty="0" smtClean="0"/>
              <a:t>Укатил в уголок.</a:t>
            </a:r>
            <a:endParaRPr lang="ru-RU" sz="20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Клава клала лук на полку</a:t>
            </a:r>
          </a:p>
          <a:p>
            <a:r>
              <a:rPr lang="ru-RU" sz="2000" dirty="0" smtClean="0"/>
              <a:t>Кликнула к себе </a:t>
            </a:r>
            <a:r>
              <a:rPr lang="ru-RU" sz="2000" dirty="0" err="1" smtClean="0"/>
              <a:t>Николку</a:t>
            </a:r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Капа лопатой копала канавку. </a:t>
            </a:r>
          </a:p>
          <a:p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Котам – котлетки, </a:t>
            </a:r>
          </a:p>
          <a:p>
            <a:pPr>
              <a:buNone/>
            </a:pPr>
            <a:r>
              <a:rPr lang="ru-RU" sz="2000" b="1" dirty="0" smtClean="0"/>
              <a:t>Деткам – таблетки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Палка не кроткая, </a:t>
            </a:r>
          </a:p>
          <a:p>
            <a:pPr>
              <a:buNone/>
            </a:pPr>
            <a:r>
              <a:rPr lang="ru-RU" sz="2000" b="1" dirty="0" smtClean="0"/>
              <a:t>Палка короткая.</a:t>
            </a:r>
            <a:endParaRPr lang="ru-RU" sz="2000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У  Марка – каракули.</a:t>
            </a:r>
          </a:p>
          <a:p>
            <a:pPr>
              <a:buNone/>
            </a:pPr>
            <a:r>
              <a:rPr lang="ru-RU" sz="2000" b="1" dirty="0" smtClean="0"/>
              <a:t>У  Коли – каникулы. 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У крота короткие лапки. 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У </a:t>
            </a:r>
            <a:r>
              <a:rPr lang="ru-RU" sz="2000" b="1" dirty="0" err="1" smtClean="0"/>
              <a:t>Феклы</a:t>
            </a:r>
            <a:r>
              <a:rPr lang="ru-RU" sz="2000" b="1" dirty="0" smtClean="0"/>
              <a:t> беленький фартук. 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У котика маленький ротик.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HP\Desktop\gusa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340769"/>
            <a:ext cx="3888431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81128"/>
            <a:ext cx="8183880" cy="1453912"/>
          </a:xfrm>
        </p:spPr>
        <p:txBody>
          <a:bodyPr/>
          <a:lstStyle/>
          <a:p>
            <a:r>
              <a:rPr lang="ru-RU" dirty="0" smtClean="0"/>
              <a:t>Говорим не торопясь, внятно.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68932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Над Волгой иволга.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579438"/>
            <a:ext cx="3940081" cy="41457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Агафона</a:t>
            </a:r>
            <a:r>
              <a:rPr lang="ru-RU" sz="2000" dirty="0" smtClean="0"/>
              <a:t> – магнитофон. </a:t>
            </a:r>
          </a:p>
          <a:p>
            <a:endParaRPr lang="ru-RU" sz="2000" dirty="0" smtClean="0"/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Инги</a:t>
            </a:r>
            <a:r>
              <a:rPr lang="ru-RU" sz="2000" dirty="0" smtClean="0"/>
              <a:t> и Игната – ангина.  </a:t>
            </a:r>
          </a:p>
          <a:p>
            <a:endParaRPr lang="ru-RU" sz="2000" dirty="0" smtClean="0"/>
          </a:p>
          <a:p>
            <a:r>
              <a:rPr lang="ru-RU" sz="2000" dirty="0" smtClean="0"/>
              <a:t>Пугало напугало на лугу иволгу.</a:t>
            </a:r>
          </a:p>
          <a:p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Га-га-га, - </a:t>
            </a:r>
          </a:p>
          <a:p>
            <a:pPr>
              <a:buNone/>
            </a:pPr>
            <a:r>
              <a:rPr lang="ru-RU" dirty="0" smtClean="0"/>
              <a:t>Гогочет гусь, - </a:t>
            </a:r>
          </a:p>
          <a:p>
            <a:pPr>
              <a:buNone/>
            </a:pPr>
            <a:r>
              <a:rPr lang="ru-RU" dirty="0" smtClean="0"/>
              <a:t>Я семьей своей горжусь!</a:t>
            </a:r>
          </a:p>
          <a:p>
            <a:pPr>
              <a:buNone/>
            </a:pPr>
            <a:r>
              <a:rPr lang="ru-RU" dirty="0" smtClean="0"/>
              <a:t>На гусят и на гусыню </a:t>
            </a:r>
          </a:p>
          <a:p>
            <a:pPr>
              <a:buNone/>
            </a:pPr>
            <a:r>
              <a:rPr lang="ru-RU" dirty="0" smtClean="0"/>
              <a:t>Все гляжу – не нагляжусь!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859463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5328592" cy="573722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5184576" cy="49685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381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783263" cy="584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63688" y="772543"/>
            <a:ext cx="5616624" cy="4893647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hardEdge"/>
            <a:bevelB w="82550" h="44450" prst="angle"/>
            <a:contourClr>
              <a:srgbClr val="FFFFFF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Выпал иней на луга,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Щиплет гусям лапки.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Гуси! Гуси!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Га-га-га!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Надевайте тапки!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Надевайте тапки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Берегите лапки*. 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Calibri" pitchFamily="34" charset="0"/>
                <a:cs typeface="Times New Roman" pitchFamily="18" charset="0"/>
              </a:rPr>
              <a:t>Хомяк  зимою, в холод лютый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Не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хочет мерзнуть ни минуты.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baseline="0" dirty="0" smtClean="0">
                <a:latin typeface="Calibri" pitchFamily="34" charset="0"/>
                <a:cs typeface="Times New Roman" pitchFamily="18" charset="0"/>
              </a:rPr>
              <a:t>Хитрец холодною порой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Храпит в хоромах под землей.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725144"/>
            <a:ext cx="8183880" cy="1312006"/>
          </a:xfrm>
        </p:spPr>
        <p:txBody>
          <a:bodyPr>
            <a:normAutofit/>
          </a:bodyPr>
          <a:lstStyle/>
          <a:p>
            <a:pPr algn="ctr"/>
            <a:r>
              <a:rPr lang="ru-RU" sz="1000" dirty="0" smtClean="0"/>
              <a:t>Звук – К – согласный, ротовой, взрывной, заднеязычный (задненебный), глухой. </a:t>
            </a:r>
            <a:br>
              <a:rPr lang="ru-RU" sz="1000" dirty="0" smtClean="0"/>
            </a:br>
            <a:r>
              <a:rPr lang="ru-RU" sz="1000" dirty="0" smtClean="0"/>
              <a:t>Артикуляция звука – К – </a:t>
            </a:r>
            <a:br>
              <a:rPr lang="ru-RU" sz="1000" dirty="0" smtClean="0"/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Губы</a:t>
            </a:r>
            <a:r>
              <a:rPr lang="ru-RU" sz="1000" dirty="0" smtClean="0"/>
              <a:t> раскрыты, занимают нейтральное положение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; зубы </a:t>
            </a:r>
            <a:r>
              <a:rPr lang="ru-RU" sz="1000" dirty="0" smtClean="0"/>
              <a:t>разомкнуты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; кончик языка </a:t>
            </a:r>
            <a:r>
              <a:rPr lang="ru-RU" sz="1000" dirty="0" smtClean="0"/>
              <a:t>лежит у нижних зубов, не касаясь их, передняя и средняя часть спинки языка опущены, задняя часть поднята и упирается в мягкое небо (на стыке твердого и мягкого неба), боковые края языка слегка касаются задней части твердого неба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; мягкое небо </a:t>
            </a:r>
            <a:r>
              <a:rPr lang="ru-RU" sz="1000" dirty="0" smtClean="0"/>
              <a:t>поднято, прижато к задней стенке глотки и закрывает проход  в носовую полость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; голосовые складки </a:t>
            </a:r>
            <a:r>
              <a:rPr lang="ru-RU" sz="1000" dirty="0" smtClean="0"/>
              <a:t>не напряжены, разомкнуты, не вибрируют – голос не образуется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; воздушная струя </a:t>
            </a:r>
            <a:r>
              <a:rPr lang="ru-RU" sz="1000" dirty="0" smtClean="0"/>
              <a:t>выходит через ротовую полость, взрывая смычку между </a:t>
            </a:r>
            <a:r>
              <a:rPr lang="ru-RU" sz="1000" dirty="0" err="1" smtClean="0"/>
              <a:t>между</a:t>
            </a:r>
            <a:r>
              <a:rPr lang="ru-RU" sz="1000" dirty="0" smtClean="0"/>
              <a:t> задней частью спинки языка и мягким небом, выдох сильный.</a:t>
            </a:r>
            <a:endParaRPr lang="ru-RU" sz="1000" dirty="0"/>
          </a:p>
        </p:txBody>
      </p:sp>
      <p:pic>
        <p:nvPicPr>
          <p:cNvPr id="1026" name="Picture 2" descr="C:\Users\HP\Desktop\К презентации\1338715883_0_66ff7_4b7a5532_x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710993"/>
            <a:ext cx="3932238" cy="402790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692696"/>
            <a:ext cx="3930650" cy="383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222" y="4725144"/>
            <a:ext cx="8283234" cy="864096"/>
          </a:xfr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ru-RU" sz="6000" i="1" dirty="0" smtClean="0"/>
              <a:t>Спасибо за внимание</a:t>
            </a:r>
            <a:endParaRPr lang="ru-RU" sz="60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esktop\К презентации\скачанные файлы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908720"/>
            <a:ext cx="2304256" cy="36004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2" descr="C:\Users\HP\Desktop\К презентации\1338715883_0_66ff7_4b7a55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764704"/>
            <a:ext cx="2736304" cy="3672408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6" name="Picture 2" descr="C:\Users\HP\Desktop\К презентации\скачанные фай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836712"/>
            <a:ext cx="2664296" cy="34563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3672408" cy="100811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 К ПОСТАНОВКЕ                       ЗВУКА –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--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1340768"/>
            <a:ext cx="4032448" cy="4313146"/>
          </a:xfrm>
        </p:spPr>
        <p:txBody>
          <a:bodyPr/>
          <a:lstStyle/>
          <a:p>
            <a:r>
              <a:rPr lang="ru-RU" b="1" dirty="0" smtClean="0"/>
              <a:t>1</a:t>
            </a:r>
            <a:r>
              <a:rPr lang="ru-RU" dirty="0" smtClean="0"/>
              <a:t>. </a:t>
            </a:r>
            <a:r>
              <a:rPr lang="ru-RU" b="1" dirty="0" smtClean="0"/>
              <a:t>Развитие слухового внимания и памяти в неречевых и речевых играх.</a:t>
            </a:r>
            <a:endParaRPr lang="ru-RU" dirty="0" smtClean="0"/>
          </a:p>
          <a:p>
            <a:r>
              <a:rPr lang="ru-RU" b="1" dirty="0" smtClean="0"/>
              <a:t>2. Развитие фонематического слуха в упражнениях с бездефектными звуками.</a:t>
            </a:r>
            <a:endParaRPr lang="ru-RU" dirty="0" smtClean="0"/>
          </a:p>
          <a:p>
            <a:r>
              <a:rPr lang="ru-RU" b="1" dirty="0" smtClean="0"/>
              <a:t>3. Подготовительные артикуляционные упражнения: </a:t>
            </a:r>
          </a:p>
          <a:p>
            <a:r>
              <a:rPr lang="ru-RU" b="1" i="1" dirty="0" smtClean="0"/>
              <a:t>«Кто сильнее?», «Горка», дышать носом с широко раскрытым ртом. </a:t>
            </a:r>
          </a:p>
          <a:p>
            <a:endParaRPr lang="ru-RU" b="1" i="1" dirty="0" smtClean="0"/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ЗВУКА –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–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1188" indent="-342900">
              <a:buAutoNum type="arabicPeriod"/>
            </a:pPr>
            <a:r>
              <a:rPr lang="ru-RU" b="1" u="sng" dirty="0" smtClean="0"/>
              <a:t>По подражанию</a:t>
            </a:r>
            <a:r>
              <a:rPr lang="ru-RU" b="1" dirty="0" smtClean="0"/>
              <a:t> с тактильно-вибрационным контролем толчка воздуха тыльной стороной ладони (крайне редко).</a:t>
            </a:r>
          </a:p>
          <a:p>
            <a:pPr marL="361188" indent="-342900">
              <a:buAutoNum type="arabicPeriod"/>
            </a:pPr>
            <a:endParaRPr lang="ru-RU" dirty="0" smtClean="0"/>
          </a:p>
          <a:p>
            <a:r>
              <a:rPr lang="ru-RU" b="1" dirty="0" smtClean="0"/>
              <a:t>2. </a:t>
            </a:r>
            <a:r>
              <a:rPr lang="ru-RU" b="1" u="sng" dirty="0" smtClean="0"/>
              <a:t>Механический способ</a:t>
            </a:r>
            <a:r>
              <a:rPr lang="ru-RU" b="1" dirty="0" smtClean="0"/>
              <a:t> (является преобладающим).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3" y="620688"/>
            <a:ext cx="3378580" cy="50338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произношения </a:t>
            </a:r>
          </a:p>
          <a:p>
            <a:pPr>
              <a:buNone/>
            </a:pPr>
            <a:r>
              <a:rPr lang="ru-RU" sz="2000" b="1" dirty="0" err="1" smtClean="0"/>
              <a:t>Каппацизм</a:t>
            </a:r>
            <a:r>
              <a:rPr lang="ru-RU" sz="2000" b="1" dirty="0" smtClean="0"/>
              <a:t> —</a:t>
            </a:r>
            <a:endParaRPr lang="ru-RU" sz="2000" dirty="0" smtClean="0"/>
          </a:p>
          <a:p>
            <a:r>
              <a:rPr lang="ru-RU" sz="1600" dirty="0" smtClean="0"/>
              <a:t>а) отсутствие звука (заменяется щелчком голосовых связок);</a:t>
            </a:r>
          </a:p>
          <a:p>
            <a:r>
              <a:rPr lang="ru-RU" sz="1600" dirty="0" smtClean="0"/>
              <a:t>б) искажение звука (носовое, боковое произношение). </a:t>
            </a:r>
          </a:p>
          <a:p>
            <a:pPr>
              <a:buNone/>
            </a:pPr>
            <a:r>
              <a:rPr lang="ru-RU" sz="2000" b="1" dirty="0" err="1" smtClean="0"/>
              <a:t>Паракаппацизм</a:t>
            </a:r>
            <a:r>
              <a:rPr lang="ru-RU" sz="1600" b="1" dirty="0" smtClean="0"/>
              <a:t> </a:t>
            </a:r>
            <a:r>
              <a:rPr lang="ru-RU" sz="1600" dirty="0" smtClean="0"/>
              <a:t>— замена звуками </a:t>
            </a:r>
            <a:r>
              <a:rPr lang="ru-RU" sz="1600" i="1" dirty="0" smtClean="0"/>
              <a:t>Т, X.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Дефект часто отражается на письме.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300" b="1" dirty="0" smtClean="0"/>
              <a:t>ПРЕДРАСПОЛАГАЮЩИЕ ФАКТОРЫ: </a:t>
            </a:r>
          </a:p>
          <a:p>
            <a:pPr>
              <a:buNone/>
            </a:pPr>
            <a:endParaRPr lang="ru-RU" sz="1200" dirty="0" smtClean="0"/>
          </a:p>
          <a:p>
            <a:r>
              <a:rPr lang="ru-RU" sz="1600" dirty="0" smtClean="0"/>
              <a:t>высокое и узкое твердое и мягкое небо,</a:t>
            </a:r>
          </a:p>
          <a:p>
            <a:r>
              <a:rPr lang="ru-RU" sz="1600" dirty="0" smtClean="0"/>
              <a:t>нарушение фонематического слуха,</a:t>
            </a:r>
          </a:p>
          <a:p>
            <a:r>
              <a:rPr lang="ru-RU" sz="1600" dirty="0" smtClean="0"/>
              <a:t>слабость отдельных мышц языка,</a:t>
            </a:r>
          </a:p>
          <a:p>
            <a:r>
              <a:rPr lang="ru-RU" sz="1600" dirty="0" smtClean="0"/>
              <a:t>нарушение иннервации мышц языка,</a:t>
            </a:r>
          </a:p>
          <a:p>
            <a:r>
              <a:rPr lang="ru-RU" sz="1600" dirty="0" smtClean="0"/>
              <a:t>незначительное снижение физического слуха.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97152"/>
            <a:ext cx="8183880" cy="720080"/>
          </a:xfrm>
        </p:spPr>
        <p:txBody>
          <a:bodyPr>
            <a:normAutofit/>
          </a:bodyPr>
          <a:lstStyle/>
          <a:p>
            <a:r>
              <a:rPr lang="ru-RU" sz="1000" dirty="0" smtClean="0"/>
              <a:t>Звук –Г – согласный, ротовой, взрывной, заднеязычный (задненебный), звонкий. Артикуляция звука – Г -  такая же, как и звука – К - , с одной отличительной особенностью: голосовые связки при произношении звука – Г -  сомкнуты и вибрируют, образуя голос, воздушная струя слабее, чем при звуке –К - . </a:t>
            </a:r>
            <a:endParaRPr lang="ru-RU" sz="1000" dirty="0"/>
          </a:p>
        </p:txBody>
      </p:sp>
      <p:pic>
        <p:nvPicPr>
          <p:cNvPr id="16386" name="Picture 2" descr="C:\Users\HP\Desktop\К презентации\скачанные файлы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3096343" cy="32403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620688"/>
            <a:ext cx="4546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0" y="620688"/>
            <a:ext cx="3938584" cy="100811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>
          <a:xfrm>
            <a:off x="4283968" y="620688"/>
            <a:ext cx="3835896" cy="507020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ПОСТАНОВКЕ</a:t>
            </a:r>
          </a:p>
          <a:p>
            <a:endParaRPr lang="ru-RU" dirty="0" smtClean="0"/>
          </a:p>
          <a:p>
            <a:r>
              <a:rPr lang="ru-RU" dirty="0" smtClean="0"/>
              <a:t>Та же, как и при нарушении произношения звука </a:t>
            </a:r>
            <a:r>
              <a:rPr lang="ru-RU" i="1" dirty="0" smtClean="0"/>
              <a:t>К.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ЗВУКА  -Г-</a:t>
            </a:r>
          </a:p>
          <a:p>
            <a:endParaRPr lang="ru-RU" dirty="0" smtClean="0"/>
          </a:p>
          <a:p>
            <a:r>
              <a:rPr lang="ru-RU" b="1" dirty="0" smtClean="0"/>
              <a:t>1. Возможна по подражанию от </a:t>
            </a:r>
            <a:r>
              <a:rPr lang="ru-RU" b="1" i="1" dirty="0" smtClean="0"/>
              <a:t>К</a:t>
            </a:r>
            <a:r>
              <a:rPr lang="ru-RU" b="1" dirty="0" smtClean="0"/>
              <a:t> с включением голоса и обязательным тактильно-вибрационным контролем (сопряжено и отражено).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2. В трудных случаях используется механический способ от звука </a:t>
            </a:r>
            <a:r>
              <a:rPr lang="ru-RU" b="1" i="1" dirty="0" smtClean="0"/>
              <a:t>Д </a:t>
            </a:r>
            <a:r>
              <a:rPr lang="ru-RU" b="1" dirty="0" smtClean="0"/>
              <a:t>с зондом, шпателем или пальцем (логопеда, ребенка):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539553" y="620688"/>
            <a:ext cx="3456383" cy="5112568"/>
          </a:xfrm>
        </p:spPr>
        <p:txBody>
          <a:bodyPr/>
          <a:lstStyle/>
          <a:p>
            <a:pPr>
              <a:buNone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ПРОИЗНОШЕНИЯ  -Г- и -Г‘ -</a:t>
            </a:r>
          </a:p>
          <a:p>
            <a:pPr>
              <a:buNone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800" b="1" dirty="0" err="1" smtClean="0"/>
              <a:t>Гаммацизм</a:t>
            </a:r>
            <a:r>
              <a:rPr lang="ru-RU" sz="1800" dirty="0" smtClean="0"/>
              <a:t> — отсутствие, искажение звука.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err="1" smtClean="0"/>
              <a:t>Парагаммацизм</a:t>
            </a:r>
            <a:r>
              <a:rPr lang="ru-RU" sz="1800" dirty="0" smtClean="0"/>
              <a:t> — замена звуками </a:t>
            </a:r>
            <a:r>
              <a:rPr lang="ru-RU" sz="1800" i="1" dirty="0" smtClean="0"/>
              <a:t>Д, К, Д', К', </a:t>
            </a:r>
            <a:r>
              <a:rPr lang="ru-RU" sz="1800" dirty="0" smtClean="0"/>
              <a:t>что часто отражается на письме.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200" b="1" dirty="0" smtClean="0"/>
              <a:t>ПРЕДРАСПОЛАГАЮЩИЕ ФАКТОРЫ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800" dirty="0" smtClean="0"/>
              <a:t>Те же, что и при нарушении произношения звука </a:t>
            </a:r>
            <a:r>
              <a:rPr lang="ru-RU" sz="1800" i="1" dirty="0" smtClean="0"/>
              <a:t>К.</a:t>
            </a: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5157192"/>
            <a:ext cx="8183880" cy="720080"/>
          </a:xfrm>
        </p:spPr>
        <p:txBody>
          <a:bodyPr>
            <a:normAutofit/>
          </a:bodyPr>
          <a:lstStyle/>
          <a:p>
            <a:r>
              <a:rPr lang="ru-RU" sz="1050" dirty="0" smtClean="0"/>
              <a:t>Звук – Х – согласный, ротовой, щелевой, заднеязычный (задненебный), глухой. Артикуляция звука – Х – отличается от артикуляции звука – К – только отсутствием смычки задней части спинки языка с небом (вместо смычки образуется щель) и воздушная струя более длительная.</a:t>
            </a:r>
            <a:endParaRPr lang="ru-RU" sz="1050" dirty="0"/>
          </a:p>
        </p:txBody>
      </p:sp>
      <p:pic>
        <p:nvPicPr>
          <p:cNvPr id="19458" name="Picture 2" descr="C:\Users\HP\Desktop\К презентации\скачанные файл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3672408" cy="432048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20688"/>
            <a:ext cx="42588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476672"/>
            <a:ext cx="3506536" cy="97112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ПОСТАНОВКА ЗВУКА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60032" y="1628800"/>
            <a:ext cx="3650615" cy="4025114"/>
          </a:xfrm>
        </p:spPr>
        <p:txBody>
          <a:bodyPr/>
          <a:lstStyle/>
          <a:p>
            <a:endParaRPr lang="ru-RU" b="1" i="1" dirty="0" smtClean="0"/>
          </a:p>
          <a:p>
            <a:endParaRPr lang="ru-RU" dirty="0" smtClean="0"/>
          </a:p>
          <a:p>
            <a:r>
              <a:rPr lang="ru-RU" b="1" dirty="0" smtClean="0"/>
              <a:t>1. Звук </a:t>
            </a:r>
            <a:r>
              <a:rPr lang="ru-RU" b="1" i="1" dirty="0" smtClean="0"/>
              <a:t>X </a:t>
            </a:r>
            <a:r>
              <a:rPr lang="ru-RU" b="1" dirty="0" smtClean="0"/>
              <a:t>легко вызывается по подражанию, используются упражнения </a:t>
            </a:r>
            <a:r>
              <a:rPr lang="ru-RU" b="1" i="1" dirty="0" smtClean="0"/>
              <a:t>«Погреем руки», «Подуем теплым воздухом».</a:t>
            </a:r>
          </a:p>
          <a:p>
            <a:endParaRPr lang="ru-RU" dirty="0" smtClean="0"/>
          </a:p>
          <a:p>
            <a:r>
              <a:rPr lang="ru-RU" b="1" dirty="0" smtClean="0"/>
              <a:t>2. Иногда можно получить звук </a:t>
            </a:r>
            <a:r>
              <a:rPr lang="ru-RU" b="1" i="1" dirty="0" smtClean="0"/>
              <a:t>X </a:t>
            </a:r>
            <a:r>
              <a:rPr lang="ru-RU" b="1" dirty="0" smtClean="0"/>
              <a:t>от звука </a:t>
            </a:r>
            <a:r>
              <a:rPr lang="ru-RU" b="1" i="1" dirty="0" smtClean="0"/>
              <a:t>К</a:t>
            </a:r>
            <a:r>
              <a:rPr lang="ru-RU" b="1" dirty="0" smtClean="0"/>
              <a:t>, произносимого длительно с придыханием.</a:t>
            </a:r>
          </a:p>
          <a:p>
            <a:endParaRPr lang="ru-RU" dirty="0" smtClean="0"/>
          </a:p>
          <a:p>
            <a:r>
              <a:rPr lang="ru-RU" b="1" dirty="0" smtClean="0"/>
              <a:t>3. В трудных случаях звук ставится с механической помощью (зонд, шпатель, палец) от звука </a:t>
            </a:r>
            <a:r>
              <a:rPr lang="ru-RU" b="1" i="1" dirty="0" smtClean="0"/>
              <a:t>С</a:t>
            </a:r>
            <a:r>
              <a:rPr lang="ru-RU" i="1" dirty="0" smtClean="0"/>
              <a:t>: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27584" y="692696"/>
            <a:ext cx="3672408" cy="5033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ПРОИЗНОШЕНИЯ X и X‘</a:t>
            </a:r>
          </a:p>
          <a:p>
            <a:endParaRPr lang="ru-RU" sz="1600" dirty="0" smtClean="0"/>
          </a:p>
          <a:p>
            <a:pPr>
              <a:buNone/>
            </a:pPr>
            <a:r>
              <a:rPr lang="ru-RU" sz="1600" b="1" dirty="0" err="1" smtClean="0"/>
              <a:t>Хитизм</a:t>
            </a:r>
            <a:r>
              <a:rPr lang="ru-RU" sz="1600" dirty="0" smtClean="0"/>
              <a:t> — отсутствие или искажение звука (встречается редко).</a:t>
            </a:r>
          </a:p>
          <a:p>
            <a:pPr>
              <a:buNone/>
            </a:pPr>
            <a:r>
              <a:rPr lang="ru-RU" sz="1600" b="1" dirty="0" err="1" smtClean="0"/>
              <a:t>Парахитизм</a:t>
            </a:r>
            <a:r>
              <a:rPr lang="ru-RU" sz="1600" dirty="0" smtClean="0"/>
              <a:t> — замена звуками </a:t>
            </a:r>
            <a:r>
              <a:rPr lang="ru-RU" sz="1600" i="1" dirty="0" smtClean="0"/>
              <a:t>К, С, Т, (К', С', Т').</a:t>
            </a:r>
          </a:p>
          <a:p>
            <a:endParaRPr lang="ru-RU" sz="1600" i="1" dirty="0" smtClean="0"/>
          </a:p>
          <a:p>
            <a:endParaRPr lang="ru-RU" sz="1600" dirty="0" smtClean="0"/>
          </a:p>
          <a:p>
            <a:pPr>
              <a:buNone/>
            </a:pPr>
            <a:r>
              <a:rPr lang="ru-RU" sz="1200" b="1" dirty="0" smtClean="0"/>
              <a:t>ПРЕДРАСПОЛАГАЮЩИЕ ФАКТОРЫ</a:t>
            </a:r>
          </a:p>
          <a:p>
            <a:endParaRPr lang="ru-RU" sz="1600" b="1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Общие для всех небных звуков.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HP\Desktop\К презентации\18 atdhfkm\4mxb6nyYlv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836712"/>
            <a:ext cx="3479160" cy="46085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14352" y="476672"/>
            <a:ext cx="393192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АВТОМАТИЗАЦИЯ ЗВУКОВ: </a:t>
            </a:r>
          </a:p>
          <a:p>
            <a:r>
              <a:rPr lang="ru-RU" sz="1600" b="1" dirty="0" smtClean="0"/>
              <a:t>Прямые слоги </a:t>
            </a:r>
          </a:p>
          <a:p>
            <a:r>
              <a:rPr lang="ru-RU" sz="1600" b="1" dirty="0" smtClean="0"/>
              <a:t>Слова с прямыми слогами </a:t>
            </a:r>
          </a:p>
          <a:p>
            <a:r>
              <a:rPr lang="ru-RU" sz="1600" b="1" dirty="0" smtClean="0"/>
              <a:t>Слоги со стечением согласных </a:t>
            </a:r>
          </a:p>
          <a:p>
            <a:r>
              <a:rPr lang="ru-RU" sz="1600" b="1" dirty="0" smtClean="0"/>
              <a:t>Слова со стечением согласных  </a:t>
            </a:r>
          </a:p>
          <a:p>
            <a:r>
              <a:rPr lang="ru-RU" sz="1600" b="1" dirty="0" smtClean="0"/>
              <a:t>Дифференциация заднеязычных звуков </a:t>
            </a:r>
          </a:p>
          <a:p>
            <a:r>
              <a:rPr lang="ru-RU" sz="1600" b="1" dirty="0" smtClean="0"/>
              <a:t>Лексико-грамматические упражнения и упражнения в </a:t>
            </a:r>
            <a:r>
              <a:rPr lang="ru-RU" sz="1600" b="1" dirty="0" err="1" smtClean="0"/>
              <a:t>звукослоговом</a:t>
            </a:r>
            <a:r>
              <a:rPr lang="ru-RU" sz="1600" b="1" dirty="0" smtClean="0"/>
              <a:t> анализе  </a:t>
            </a:r>
          </a:p>
          <a:p>
            <a:r>
              <a:rPr lang="ru-RU" sz="1600" b="1" dirty="0" smtClean="0"/>
              <a:t>Словосочетания (проговаривание, выборочное спряжение) </a:t>
            </a:r>
          </a:p>
          <a:p>
            <a:r>
              <a:rPr lang="ru-RU" sz="1600" b="1" dirty="0" smtClean="0"/>
              <a:t>Работа с фразой </a:t>
            </a:r>
          </a:p>
          <a:p>
            <a:r>
              <a:rPr lang="ru-RU" sz="1600" b="1" dirty="0" smtClean="0"/>
              <a:t>Упражнения с разрезной азбукой в составлении всех возможных вариантов слов из данных букв </a:t>
            </a:r>
          </a:p>
          <a:p>
            <a:r>
              <a:rPr lang="ru-RU" sz="1600" b="1" dirty="0" smtClean="0"/>
              <a:t>Чисто- и скороговорки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ContrastingLeftFacing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dirty="0" smtClean="0"/>
              <a:t>Автоматизация заднеязычных звуков в словах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«Подбери словечко»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Выбери правильный            вариант»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141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Как-то вечером две мышки</a:t>
            </a:r>
          </a:p>
          <a:p>
            <a:pPr>
              <a:buNone/>
            </a:pPr>
            <a:r>
              <a:rPr lang="ru-RU" sz="1600" dirty="0" smtClean="0"/>
              <a:t> Унесли у Пети…(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1600" dirty="0" smtClean="0"/>
              <a:t>нижки)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Шел по лесу шустрый мишка</a:t>
            </a:r>
          </a:p>
          <a:p>
            <a:pPr>
              <a:buNone/>
            </a:pPr>
            <a:r>
              <a:rPr lang="ru-RU" sz="1600" dirty="0" smtClean="0"/>
              <a:t>На него свалилась…(шиш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1600" dirty="0" smtClean="0"/>
              <a:t>а)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«Грузы я возить привык!» –</a:t>
            </a:r>
          </a:p>
          <a:p>
            <a:pPr>
              <a:buNone/>
            </a:pPr>
            <a:r>
              <a:rPr lang="ru-RU" sz="1600" dirty="0" smtClean="0"/>
              <a:t>Говорит нам…(грузови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1600" dirty="0" smtClean="0"/>
              <a:t>)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Портфель я выронил из рук</a:t>
            </a:r>
          </a:p>
          <a:p>
            <a:pPr>
              <a:buNone/>
            </a:pPr>
            <a:r>
              <a:rPr lang="ru-RU" sz="1600" dirty="0" smtClean="0"/>
              <a:t>  Такой большой на ветке…(жу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1600" dirty="0" smtClean="0"/>
              <a:t>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213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Говорила мышка мышке: </a:t>
            </a:r>
          </a:p>
          <a:p>
            <a:pPr>
              <a:buNone/>
            </a:pPr>
            <a:r>
              <a:rPr lang="ru-RU" sz="1600" dirty="0" smtClean="0"/>
              <a:t>  -До чего люблю я…</a:t>
            </a:r>
          </a:p>
          <a:p>
            <a:pPr>
              <a:buNone/>
            </a:pPr>
            <a:r>
              <a:rPr lang="ru-RU" sz="1600" dirty="0" smtClean="0"/>
              <a:t>                             (сыр, мясо,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книжки</a:t>
            </a:r>
            <a:r>
              <a:rPr lang="ru-RU" sz="1600" dirty="0" smtClean="0"/>
              <a:t>)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Две лисички, две сестрички </a:t>
            </a:r>
          </a:p>
          <a:p>
            <a:pPr>
              <a:buNone/>
            </a:pPr>
            <a:r>
              <a:rPr lang="ru-RU" sz="1600" dirty="0" smtClean="0"/>
              <a:t>Отыскали где-то…</a:t>
            </a:r>
          </a:p>
          <a:p>
            <a:pPr>
              <a:buNone/>
            </a:pPr>
            <a:r>
              <a:rPr lang="ru-RU" sz="1600" dirty="0" smtClean="0"/>
              <a:t>                           (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спички</a:t>
            </a:r>
            <a:r>
              <a:rPr lang="ru-RU" sz="1600" dirty="0" smtClean="0"/>
              <a:t>, щетку, ножик)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</a:t>
            </a:r>
            <a:r>
              <a:rPr lang="ru-RU" sz="1600" dirty="0" smtClean="0"/>
              <a:t>Шепчет ночью мне на ушко </a:t>
            </a:r>
          </a:p>
          <a:p>
            <a:pPr>
              <a:buNone/>
            </a:pPr>
            <a:r>
              <a:rPr lang="ru-RU" sz="1600" dirty="0" smtClean="0"/>
              <a:t>   Сказки разные… </a:t>
            </a:r>
          </a:p>
          <a:p>
            <a:pPr>
              <a:buNone/>
            </a:pPr>
            <a:r>
              <a:rPr lang="ru-RU" sz="1600" dirty="0" smtClean="0"/>
              <a:t>                   (перина,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подушка</a:t>
            </a:r>
            <a:r>
              <a:rPr lang="ru-RU" sz="1600" dirty="0" smtClean="0"/>
              <a:t>, рубашка)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652</TotalTime>
  <Words>978</Words>
  <Application>Microsoft Office PowerPoint</Application>
  <PresentationFormat>Экран (4:3)</PresentationFormat>
  <Paragraphs>198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Озорные звуки </vt:lpstr>
      <vt:lpstr>Звук – К – согласный, ротовой, взрывной, заднеязычный (задненебный), глухой.  Артикуляция звука – К –  Губы раскрыты, занимают нейтральное положение; зубы разомкнуты; кончик языка лежит у нижних зубов, не касаясь их, передняя и средняя часть спинки языка опущены, задняя часть поднята и упирается в мягкое небо (на стыке твердого и мягкого неба), боковые края языка слегка касаются задней части твердого неба; мягкое небо поднято, прижато к задней стенке глотки и закрывает проход  в носовую полость; голосовые складки не напряжены, разомкнуты, не вибрируют – голос не образуется; воздушная струя выходит через ротовую полость, взрывая смычку между между задней частью спинки языка и мягким небом, выдох сильный.</vt:lpstr>
      <vt:lpstr>ПОДГОТОВКА  К ПОСТАНОВКЕ                       ЗВУКА – К -- </vt:lpstr>
      <vt:lpstr>Звук –Г – согласный, ротовой, взрывной, заднеязычный (задненебный), звонкий. Артикуляция звука – Г -  такая же, как и звука – К - , с одной отличительной особенностью: голосовые связки при произношении звука – Г -  сомкнуты и вибрируют, образуя голос, воздушная струя слабее, чем при звуке –К - . </vt:lpstr>
      <vt:lpstr>    </vt:lpstr>
      <vt:lpstr>Звук – Х – согласный, ротовой, щелевой, заднеязычный (задненебный), глухой. Артикуляция звука – Х – отличается от артикуляции звука – К – только отсутствием смычки задней части спинки языка с небом (вместо смычки образуется щель) и воздушная струя более длительная.</vt:lpstr>
      <vt:lpstr>ПОСТАНОВКА ЗВУКА X </vt:lpstr>
      <vt:lpstr>Слайд 8</vt:lpstr>
      <vt:lpstr>Автоматизация заднеязычных звуков в словах</vt:lpstr>
      <vt:lpstr>Слайд 10</vt:lpstr>
      <vt:lpstr>Послушай рифмовку, найди в ней «неправильное» слово и замени его похожим по звуковому составу и подходящим по смыслу словом.                                                                                                    </vt:lpstr>
      <vt:lpstr>Трое друзей собрались на пригорке,  Рассказать друг другу скороговорки.</vt:lpstr>
      <vt:lpstr>      Говорим правильно и красиво</vt:lpstr>
      <vt:lpstr>Говорим не торопясь, внятно.</vt:lpstr>
      <vt:lpstr>Слайд 15</vt:lpstr>
      <vt:lpstr>Слайд 16</vt:lpstr>
      <vt:lpstr>Слайд 17</vt:lpstr>
      <vt:lpstr>Слайд 18</vt:lpstr>
      <vt:lpstr>Слайд 19</vt:lpstr>
      <vt:lpstr>Спасибо за внимание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Озорные звуки</dc:title>
  <dc:creator>HP</dc:creator>
  <cp:lastModifiedBy>HP</cp:lastModifiedBy>
  <cp:revision>72</cp:revision>
  <dcterms:created xsi:type="dcterms:W3CDTF">2015-02-15T11:04:07Z</dcterms:created>
  <dcterms:modified xsi:type="dcterms:W3CDTF">2015-03-21T20:22:35Z</dcterms:modified>
</cp:coreProperties>
</file>