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5" r:id="rId4"/>
    <p:sldId id="289" r:id="rId5"/>
    <p:sldId id="280" r:id="rId6"/>
    <p:sldId id="277" r:id="rId7"/>
    <p:sldId id="281" r:id="rId8"/>
    <p:sldId id="279" r:id="rId9"/>
    <p:sldId id="278" r:id="rId10"/>
    <p:sldId id="257" r:id="rId11"/>
    <p:sldId id="260" r:id="rId12"/>
    <p:sldId id="291" r:id="rId13"/>
    <p:sldId id="266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5;&#1043;&#1069;%20&#1080;%20&#1043;&#1048;&#1040;.ppt" TargetMode="External"/><Relationship Id="rId2" Type="http://schemas.openxmlformats.org/officeDocument/2006/relationships/hyperlink" Target="&#1055;&#1088;&#1077;&#1079;&#1077;&#1085;&#1090;&#1072;&#1094;&#1080;&#1080;%20&#1082;%20&#1091;&#1088;&#1086;&#1082;&#1072;&#1084;t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9;&#1072;&#1082;&#1088;&#1077;&#1087;&#1083;&#1077;&#1085;&#1080;&#1077;.ppt" TargetMode="External"/><Relationship Id="rId5" Type="http://schemas.openxmlformats.org/officeDocument/2006/relationships/hyperlink" Target="&#1050;&#1086;&#1085;&#1090;&#1088;&#1086;&#1083;&#1100;.ppt" TargetMode="External"/><Relationship Id="rId4" Type="http://schemas.openxmlformats.org/officeDocument/2006/relationships/hyperlink" Target="&#1055;&#1088;&#1086;&#1077;&#1082;&#1090;&#1099;.pp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2456" y="1340768"/>
            <a:ext cx="6401544" cy="2868168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rgbClr val="FFFF00"/>
                </a:solidFill>
              </a:rPr>
              <a:t>информационно-коммуникационныЕ</a:t>
            </a:r>
            <a:r>
              <a:rPr lang="ru-RU" sz="4400" dirty="0" smtClean="0">
                <a:solidFill>
                  <a:srgbClr val="FFFF00"/>
                </a:solidFill>
              </a:rPr>
              <a:t> технологии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на уроках </a:t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математики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Бурмистрова</a:t>
            </a:r>
            <a:r>
              <a:rPr lang="ru-RU" dirty="0" smtClean="0">
                <a:solidFill>
                  <a:schemeClr val="bg1"/>
                </a:solidFill>
              </a:rPr>
              <a:t> Е.Ю., учитель математики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ЕМД в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№1, 10.04.2015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использование Икт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786188" y="2857500"/>
            <a:ext cx="1571625" cy="642938"/>
            <a:chOff x="6357950" y="2000240"/>
            <a:chExt cx="1571636" cy="64294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357950" y="2000240"/>
              <a:ext cx="142876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73" name="TextBox 4"/>
            <p:cNvSpPr txBox="1">
              <a:spLocks noChangeArrowheads="1"/>
            </p:cNvSpPr>
            <p:nvPr/>
          </p:nvSpPr>
          <p:spPr bwMode="auto">
            <a:xfrm>
              <a:off x="6429388" y="2143116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На уроках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500188" y="1714500"/>
            <a:ext cx="1785937" cy="1285875"/>
            <a:chOff x="7072330" y="2643182"/>
            <a:chExt cx="1785950" cy="1285884"/>
          </a:xfrm>
        </p:grpSpPr>
        <p:sp>
          <p:nvSpPr>
            <p:cNvPr id="7" name="Овал 6"/>
            <p:cNvSpPr/>
            <p:nvPr/>
          </p:nvSpPr>
          <p:spPr>
            <a:xfrm>
              <a:off x="7072330" y="2643182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71" name="TextBox 7"/>
            <p:cNvSpPr txBox="1">
              <a:spLocks noChangeArrowheads="1"/>
            </p:cNvSpPr>
            <p:nvPr/>
          </p:nvSpPr>
          <p:spPr bwMode="auto">
            <a:xfrm>
              <a:off x="7215206" y="2857496"/>
              <a:ext cx="164307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2" action="ppaction://hlinkpres?slideindex=1&amp;slidetitle="/>
                </a:rPr>
                <a:t>при изложении нового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hlinkClick r:id="rId2" action="ppaction://hlinkpres?slideindex=1&amp;slidetitle="/>
                </a:rPr>
                <a:t>материала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5643563" y="1785938"/>
            <a:ext cx="1785937" cy="1285875"/>
            <a:chOff x="2071670" y="5000636"/>
            <a:chExt cx="1785950" cy="1285884"/>
          </a:xfrm>
        </p:grpSpPr>
        <p:sp>
          <p:nvSpPr>
            <p:cNvPr id="11" name="Овал 10"/>
            <p:cNvSpPr/>
            <p:nvPr/>
          </p:nvSpPr>
          <p:spPr>
            <a:xfrm>
              <a:off x="2071670" y="5000636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9" name="TextBox 13"/>
            <p:cNvSpPr txBox="1">
              <a:spLocks noChangeArrowheads="1"/>
            </p:cNvSpPr>
            <p:nvPr/>
          </p:nvSpPr>
          <p:spPr bwMode="auto">
            <a:xfrm>
              <a:off x="2143108" y="5143512"/>
              <a:ext cx="171451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для самостоятельной работы учащихся</a:t>
              </a:r>
            </a:p>
            <a:p>
              <a:endParaRPr lang="ru-RU" dirty="0"/>
            </a:p>
          </p:txBody>
        </p:sp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3635896" y="4077074"/>
            <a:ext cx="1785937" cy="1285875"/>
            <a:chOff x="4493145" y="5148649"/>
            <a:chExt cx="1785950" cy="1285884"/>
          </a:xfrm>
        </p:grpSpPr>
        <p:sp>
          <p:nvSpPr>
            <p:cNvPr id="12" name="Овал 11"/>
            <p:cNvSpPr/>
            <p:nvPr/>
          </p:nvSpPr>
          <p:spPr>
            <a:xfrm>
              <a:off x="4493145" y="5148649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7" name="TextBox 14"/>
            <p:cNvSpPr txBox="1">
              <a:spLocks noChangeArrowheads="1"/>
            </p:cNvSpPr>
            <p:nvPr/>
          </p:nvSpPr>
          <p:spPr bwMode="auto">
            <a:xfrm>
              <a:off x="4714876" y="5286388"/>
              <a:ext cx="135732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при </a:t>
              </a:r>
              <a:r>
                <a:rPr lang="ru-RU" sz="1600" u="sng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повторении</a:t>
              </a:r>
            </a:p>
            <a:p>
              <a:endParaRPr lang="ru-RU" dirty="0"/>
            </a:p>
          </p:txBody>
        </p:sp>
      </p:grpSp>
      <p:grpSp>
        <p:nvGrpSpPr>
          <p:cNvPr id="8" name="Группа 19"/>
          <p:cNvGrpSpPr>
            <a:grpSpLocks/>
          </p:cNvGrpSpPr>
          <p:nvPr/>
        </p:nvGrpSpPr>
        <p:grpSpPr bwMode="auto">
          <a:xfrm>
            <a:off x="5786438" y="3357563"/>
            <a:ext cx="1785937" cy="1285875"/>
            <a:chOff x="6715140" y="4643446"/>
            <a:chExt cx="1785950" cy="1285884"/>
          </a:xfrm>
        </p:grpSpPr>
        <p:sp>
          <p:nvSpPr>
            <p:cNvPr id="10" name="Овал 9"/>
            <p:cNvSpPr/>
            <p:nvPr/>
          </p:nvSpPr>
          <p:spPr>
            <a:xfrm>
              <a:off x="6715140" y="4643446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5" name="TextBox 15"/>
            <p:cNvSpPr txBox="1">
              <a:spLocks noChangeArrowheads="1"/>
            </p:cNvSpPr>
            <p:nvPr/>
          </p:nvSpPr>
          <p:spPr bwMode="auto">
            <a:xfrm>
              <a:off x="6858016" y="4929198"/>
              <a:ext cx="164307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3" action="ppaction://hlinkpres?slideindex=1&amp;slidetitle="/>
                </a:rPr>
                <a:t>при подготовке к ЕГЭ и ГИА</a:t>
              </a:r>
              <a:endPara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/>
            </a:p>
          </p:txBody>
        </p:sp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143625" y="5500688"/>
            <a:ext cx="2071688" cy="928687"/>
            <a:chOff x="6297095" y="2000240"/>
            <a:chExt cx="1500198" cy="64294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358023" y="2000240"/>
              <a:ext cx="142892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3" name="TextBox 22"/>
            <p:cNvSpPr txBox="1">
              <a:spLocks noChangeArrowheads="1"/>
            </p:cNvSpPr>
            <p:nvPr/>
          </p:nvSpPr>
          <p:spPr bwMode="auto">
            <a:xfrm>
              <a:off x="6297095" y="2097433"/>
              <a:ext cx="1500198" cy="44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  <a:hlinkClick r:id="rId4" action="ppaction://hlinkpres?slideindex=1&amp;slidetitle="/>
                </a:rPr>
                <a:t>Во внеклассной работе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1500188" y="3286125"/>
            <a:ext cx="1785937" cy="1285875"/>
            <a:chOff x="2071670" y="5000636"/>
            <a:chExt cx="1785950" cy="1285884"/>
          </a:xfrm>
        </p:grpSpPr>
        <p:sp>
          <p:nvSpPr>
            <p:cNvPr id="25" name="Овал 24"/>
            <p:cNvSpPr/>
            <p:nvPr/>
          </p:nvSpPr>
          <p:spPr>
            <a:xfrm>
              <a:off x="2071670" y="5000636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2119146" y="5359537"/>
              <a:ext cx="171451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5" action="ppaction://hlinkpres?slideindex=1&amp;slidetitle="/>
                </a:rPr>
                <a:t>для контроля знаний</a:t>
              </a:r>
              <a:endPara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</p:grpSp>
      <p:grpSp>
        <p:nvGrpSpPr>
          <p:cNvPr id="14" name="Группа 26"/>
          <p:cNvGrpSpPr>
            <a:grpSpLocks/>
          </p:cNvGrpSpPr>
          <p:nvPr/>
        </p:nvGrpSpPr>
        <p:grpSpPr bwMode="auto">
          <a:xfrm>
            <a:off x="1000125" y="5500688"/>
            <a:ext cx="2071688" cy="995362"/>
            <a:chOff x="6306042" y="2000240"/>
            <a:chExt cx="1505255" cy="6767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357948" y="2000240"/>
              <a:ext cx="1429126" cy="643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9" name="TextBox 28"/>
            <p:cNvSpPr txBox="1">
              <a:spLocks noChangeArrowheads="1"/>
            </p:cNvSpPr>
            <p:nvPr/>
          </p:nvSpPr>
          <p:spPr bwMode="auto">
            <a:xfrm>
              <a:off x="6306042" y="2048837"/>
              <a:ext cx="1505255" cy="6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</a:rPr>
                <a:t>При выполнении домашней работы</a:t>
              </a:r>
            </a:p>
            <a:p>
              <a:endParaRPr lang="ru-RU"/>
            </a:p>
          </p:txBody>
        </p: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>
            <a:off x="3571875" y="1143000"/>
            <a:ext cx="1785938" cy="1285875"/>
            <a:chOff x="4500562" y="5072074"/>
            <a:chExt cx="1785950" cy="1285884"/>
          </a:xfrm>
        </p:grpSpPr>
        <p:sp>
          <p:nvSpPr>
            <p:cNvPr id="31" name="Овал 30"/>
            <p:cNvSpPr/>
            <p:nvPr/>
          </p:nvSpPr>
          <p:spPr>
            <a:xfrm>
              <a:off x="4500562" y="5072074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7" name="TextBox 31"/>
            <p:cNvSpPr txBox="1">
              <a:spLocks noChangeArrowheads="1"/>
            </p:cNvSpPr>
            <p:nvPr/>
          </p:nvSpPr>
          <p:spPr bwMode="auto">
            <a:xfrm>
              <a:off x="4714876" y="5286388"/>
              <a:ext cx="13573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  <a:hlinkClick r:id="rId6" action="ppaction://hlinkpres?slideindex=1&amp;slidetitle="/>
                </a:rPr>
                <a:t>при закреплении</a:t>
              </a:r>
              <a:endParaRPr lang="ru-RU" dirty="0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rot="10800000" flipV="1">
            <a:off x="3357563" y="3500438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286125" y="2571750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250532" y="3750469"/>
            <a:ext cx="500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16525" y="3502025"/>
            <a:ext cx="498475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214938" y="2571750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285456" y="264239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Buk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76699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интерактивную доску для работы электронными версиями учебников,  тестами ЕГЭ, бланками: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269832" cy="54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ВЫВОД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4846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Использование компьютера на уроках  - это не дань моде, не способ переложить на «плечи» компьютера многогранный творческий труд учителя, а лишь одно из средств, позволяющих интенсифицировать образовательный  процесс, активизировать познавательную деятельность, повысить мотивацию ученика и увеличить эффективность урока.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Новому времени — новые подходы!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Владея информацией</a:t>
            </a:r>
            <a:br>
              <a:rPr lang="ru-RU" sz="2400" b="1" i="1" dirty="0"/>
            </a:br>
            <a:r>
              <a:rPr lang="ru-RU" sz="2400" b="1" i="1" dirty="0"/>
              <a:t> — владеешь миром целым, </a:t>
            </a:r>
            <a:br>
              <a:rPr lang="ru-RU" sz="2400" b="1" i="1" dirty="0"/>
            </a:br>
            <a:r>
              <a:rPr lang="ru-RU" sz="2400" b="1" i="1" dirty="0"/>
              <a:t>Экран в аудитории </a:t>
            </a:r>
            <a:br>
              <a:rPr lang="ru-RU" sz="2400" b="1" i="1" dirty="0"/>
            </a:br>
            <a:r>
              <a:rPr lang="ru-RU" sz="2400" b="1" i="1" dirty="0"/>
              <a:t>перестает быть белым.</a:t>
            </a:r>
            <a:br>
              <a:rPr lang="ru-RU" sz="2400" b="1" i="1" dirty="0"/>
            </a:br>
            <a:r>
              <a:rPr lang="ru-RU" sz="2400" b="1" i="1" dirty="0"/>
              <a:t> </a:t>
            </a:r>
            <a:br>
              <a:rPr lang="ru-RU" sz="2400" b="1" i="1" dirty="0"/>
            </a:br>
            <a:r>
              <a:rPr lang="ru-RU" sz="2400" b="1" i="1" dirty="0"/>
              <a:t>В секунды появляются </a:t>
            </a:r>
            <a:br>
              <a:rPr lang="ru-RU" sz="2400" b="1" i="1" dirty="0"/>
            </a:br>
            <a:r>
              <a:rPr lang="ru-RU" sz="2400" b="1" i="1" dirty="0"/>
              <a:t>картинки, схемы, блоки </a:t>
            </a:r>
            <a:br>
              <a:rPr lang="ru-RU" sz="2400" b="1" i="1" dirty="0"/>
            </a:br>
            <a:r>
              <a:rPr lang="ru-RU" sz="2400" b="1" i="1" dirty="0"/>
              <a:t>Что может обеспечить</a:t>
            </a:r>
            <a:br>
              <a:rPr lang="ru-RU" sz="2400" b="1" i="1" dirty="0"/>
            </a:br>
            <a:r>
              <a:rPr lang="ru-RU" sz="2400" b="1" i="1" dirty="0"/>
              <a:t> все это на уроке? </a:t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— Доска интерактивная, </a:t>
            </a:r>
            <a:br>
              <a:rPr lang="ru-RU" sz="2400" b="1" i="1" dirty="0"/>
            </a:br>
            <a:r>
              <a:rPr lang="ru-RU" sz="2400" b="1" i="1" dirty="0"/>
              <a:t>компьютер, дигитайзер, </a:t>
            </a:r>
            <a:br>
              <a:rPr lang="ru-RU" sz="2400" b="1" i="1" dirty="0"/>
            </a:br>
            <a:r>
              <a:rPr lang="ru-RU" sz="2400" b="1" i="1" dirty="0"/>
              <a:t>Проектор и, конечно, </a:t>
            </a:r>
            <a:br>
              <a:rPr lang="ru-RU" sz="2400" b="1" i="1" dirty="0"/>
            </a:br>
            <a:r>
              <a:rPr lang="ru-RU" sz="2400" b="1" i="1" dirty="0"/>
              <a:t>учитель — </a:t>
            </a:r>
            <a:r>
              <a:rPr lang="ru-RU" sz="2400" b="1" i="1" dirty="0" err="1"/>
              <a:t>энерджайзер</a:t>
            </a:r>
            <a:r>
              <a:rPr lang="ru-RU" sz="2400" b="1" i="1" dirty="0"/>
              <a:t>! </a:t>
            </a:r>
            <a:br>
              <a:rPr lang="ru-RU" sz="2400" b="1" i="1" dirty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Дигитайзер - это графический планшет, устройство для ввода рисунков от руки непосредственно в компьютер. Состоит из пера и плоского планшета, чувствительного к нажатию пера.</a:t>
            </a:r>
          </a:p>
        </p:txBody>
      </p:sp>
      <p:pic>
        <p:nvPicPr>
          <p:cNvPr id="2050" name="Picture 2" descr="http://blazomania.com/wp-content/uploads/2011/01/ASUS_Eee_Slate_EP121_Tablet_PC_BlazoMani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329712" cy="2520280"/>
          </a:xfrm>
          <a:prstGeom prst="rect">
            <a:avLst/>
          </a:prstGeom>
          <a:noFill/>
        </p:spPr>
      </p:pic>
      <p:pic>
        <p:nvPicPr>
          <p:cNvPr id="2052" name="Picture 4" descr="http://www.3dnews.ru/assets/external/illustrations/2010/03/12/166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59666"/>
            <a:ext cx="3672408" cy="3198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704856" cy="484632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      Стремительное развитие информационных и коммуникативных технологий является одним из факторов, определяющий вектор развития мирового сообщества XXI века. Цивилизация неуклонно движется к построению информационного общества, где решающую роль играют информация и научные знания.</a:t>
            </a:r>
          </a:p>
          <a:p>
            <a:pPr algn="just">
              <a:buNone/>
            </a:pPr>
            <a:r>
              <a:rPr lang="ru-RU" sz="2800" dirty="0" smtClean="0"/>
              <a:t>		Использование ИКТ в учебном процессе предполагает повышение качества образования, т. е. решение одной  из  насущных  проблем  для современного общества.        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использования средств ИКТ в образовательном процессе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460432" cy="4846320"/>
          </a:xfrm>
        </p:spPr>
        <p:txBody>
          <a:bodyPr>
            <a:noAutofit/>
          </a:bodyPr>
          <a:lstStyle/>
          <a:p>
            <a:pPr fontAlgn="base"/>
            <a:r>
              <a:rPr lang="ru-RU" sz="1900" b="1" u="sng" dirty="0" smtClean="0"/>
              <a:t>урок с </a:t>
            </a:r>
            <a:r>
              <a:rPr lang="ru-RU" sz="1900" b="1" u="sng" dirty="0" err="1" smtClean="0"/>
              <a:t>мультимедийной</a:t>
            </a:r>
            <a:r>
              <a:rPr lang="ru-RU" sz="1900" b="1" u="sng" dirty="0" smtClean="0"/>
              <a:t> поддержкой </a:t>
            </a:r>
            <a:r>
              <a:rPr lang="ru-RU" sz="1900" dirty="0" smtClean="0"/>
              <a:t>– в классе стоит один компьютер, им пользуется не только учитель в качестве “электронной доски” (демонстрация рисунков, опытов, виртуальные экскурсии), но и ученики для защиты проектов;</a:t>
            </a:r>
          </a:p>
          <a:p>
            <a:pPr fontAlgn="base"/>
            <a:r>
              <a:rPr lang="ru-RU" sz="1900" b="1" u="sng" dirty="0" smtClean="0"/>
              <a:t>урок проходит с компьютерной поддержкой </a:t>
            </a:r>
            <a:r>
              <a:rPr lang="ru-RU" sz="1900" dirty="0" smtClean="0"/>
              <a:t>– несколько компьютеров (обычно, в компьютерном классе), за ними работают все ученики одновременно или по очереди выполняют лабораторные работы, тесты, тренировочные упражнения;</a:t>
            </a:r>
          </a:p>
          <a:p>
            <a:pPr fontAlgn="base"/>
            <a:r>
              <a:rPr lang="ru-RU" sz="1900" b="1" u="sng" dirty="0" smtClean="0"/>
              <a:t>урок, интегрированный с информатикой</a:t>
            </a:r>
            <a:r>
              <a:rPr lang="ru-RU" sz="1900" dirty="0" smtClean="0"/>
              <a:t>, проходит в компьютерном классе и преследует следующие задачи: во-первых, отработать учебный материал, используя ПК для создания кроссвордов, графиков, игр, таблиц и схем; во-вторых, изучить возможности различных компьютерных программ;</a:t>
            </a:r>
          </a:p>
          <a:p>
            <a:pPr fontAlgn="base"/>
            <a:r>
              <a:rPr lang="ru-RU" sz="1900" b="1" u="sng" dirty="0" smtClean="0"/>
              <a:t>работа с электронным учебником </a:t>
            </a:r>
            <a:r>
              <a:rPr lang="ru-RU" sz="1900" dirty="0" smtClean="0"/>
              <a:t>(возможно дистанционное) с помощью специальных обучающих систем, где традиционные уроки по предмету заменяются самостоятельной работой учащихся с электронными информационными ресурсами.</a:t>
            </a: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9288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Информационные технологии характеризуются средой, в которой осуществляются, и компонентами, которые они содержат: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11680"/>
            <a:ext cx="7776864" cy="4846320"/>
          </a:xfrm>
        </p:spPr>
        <p:txBody>
          <a:bodyPr>
            <a:normAutofit/>
          </a:bodyPr>
          <a:lstStyle/>
          <a:p>
            <a:pPr lvl="0" fontAlgn="base"/>
            <a:r>
              <a:rPr lang="ru-RU" sz="2800" u="sng" dirty="0" smtClean="0"/>
              <a:t>техническая среда (вид используемой техники для решения основных задач);</a:t>
            </a:r>
            <a:endParaRPr lang="ru-RU" sz="2800" dirty="0" smtClean="0"/>
          </a:p>
          <a:p>
            <a:pPr lvl="0" fontAlgn="base"/>
            <a:r>
              <a:rPr lang="ru-RU" sz="2800" u="sng" dirty="0" smtClean="0"/>
              <a:t>программная среда (набор программных средств);</a:t>
            </a:r>
            <a:endParaRPr lang="ru-RU" sz="2800" dirty="0" smtClean="0"/>
          </a:p>
          <a:p>
            <a:pPr lvl="0" fontAlgn="base"/>
            <a:r>
              <a:rPr lang="ru-RU" sz="2800" u="sng" dirty="0" smtClean="0"/>
              <a:t>предметная среда (содержание конкретной предметной области науки, техники, знания);</a:t>
            </a:r>
            <a:endParaRPr lang="ru-RU" sz="2800" dirty="0" smtClean="0"/>
          </a:p>
          <a:p>
            <a:pPr lvl="0" fontAlgn="base"/>
            <a:r>
              <a:rPr lang="ru-RU" sz="2800" u="sng" dirty="0" smtClean="0"/>
              <a:t>методическая среда (инструкции, порядок пользования, оценка эффективности и др.).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99288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Технология применения средств ИКТ в предметном обучении основывается на: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7920880" cy="48463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2800" b="1" dirty="0" smtClean="0">
                <a:latin typeface="Arial Black" pitchFamily="34" charset="0"/>
              </a:rPr>
              <a:t>использовании возможностей компьютера для создания условий доступности и наглядности изложения материала; </a:t>
            </a:r>
            <a:br>
              <a:rPr lang="ru-RU" sz="2800" b="1" dirty="0" smtClean="0">
                <a:latin typeface="Arial Black" pitchFamily="34" charset="0"/>
              </a:rPr>
            </a:b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2800" b="1" dirty="0" smtClean="0">
                <a:latin typeface="Arial Black" pitchFamily="34" charset="0"/>
              </a:rPr>
              <a:t>  деятельности учителя, управляющего этими средствами; </a:t>
            </a:r>
            <a:br>
              <a:rPr lang="ru-RU" sz="2800" b="1" dirty="0" smtClean="0">
                <a:latin typeface="Arial Black" pitchFamily="34" charset="0"/>
              </a:rPr>
            </a:b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2800" b="1" dirty="0" smtClean="0">
                <a:latin typeface="Arial Black" pitchFamily="34" charset="0"/>
              </a:rPr>
              <a:t>  повышении мотивации и активности обучающихся, вызываемой  интерактивными свойствами компьютера.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ИКТ позволяет проводить уроки: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н</a:t>
            </a:r>
            <a:r>
              <a:rPr lang="ru-RU" sz="2800" b="1" dirty="0" smtClean="0"/>
              <a:t>а высоком эстетическом и эмоциональном уровне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     (музыка, анимация)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о</a:t>
            </a:r>
            <a:r>
              <a:rPr lang="ru-RU" sz="2800" b="1" dirty="0" smtClean="0"/>
              <a:t>беспечивает наглядность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п</a:t>
            </a:r>
            <a:r>
              <a:rPr lang="ru-RU" sz="2800" b="1" dirty="0" smtClean="0"/>
              <a:t>ривлекает большое количество дидактического материала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п</a:t>
            </a:r>
            <a:r>
              <a:rPr lang="ru-RU" sz="2800" b="1" dirty="0" smtClean="0"/>
              <a:t>овышает объём выполняемой работы на уроке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о</a:t>
            </a:r>
            <a:r>
              <a:rPr lang="ru-RU" sz="2800" b="1" dirty="0" smtClean="0"/>
              <a:t>беспечивает высокую степень дифференциации обучения (индивидуальный подход к ученику, применяя </a:t>
            </a:r>
            <a:r>
              <a:rPr lang="ru-RU" sz="2800" b="1" dirty="0" err="1" smtClean="0"/>
              <a:t>разноуровневые</a:t>
            </a:r>
            <a:r>
              <a:rPr lang="ru-RU" sz="2800" b="1" dirty="0" smtClean="0"/>
              <a:t> задания).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ИКТ – информационно-коммуникационные 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11680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Применение ИКТ на уроках усиливает:</a:t>
            </a:r>
          </a:p>
          <a:p>
            <a:endParaRPr lang="ru-RU" sz="1300" dirty="0" smtClean="0"/>
          </a:p>
          <a:p>
            <a:r>
              <a:rPr lang="ru-RU" sz="4000" dirty="0" smtClean="0"/>
              <a:t> положительную мотивацию обучения;</a:t>
            </a:r>
          </a:p>
          <a:p>
            <a:endParaRPr lang="ru-RU" sz="1500" dirty="0" smtClean="0"/>
          </a:p>
          <a:p>
            <a:r>
              <a:rPr lang="ru-RU" sz="4000" dirty="0" smtClean="0"/>
              <a:t> активизирует познавательную        деятельность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Компьютер – универсальное средство: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11680"/>
            <a:ext cx="7704856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программы-учебники;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программы-тренажёры; 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словари, справочники; 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энциклопедии; 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</a:t>
            </a:r>
            <a:r>
              <a:rPr lang="ru-RU" sz="3600" b="1" dirty="0" err="1" smtClean="0">
                <a:latin typeface="Arial Black" pitchFamily="34" charset="0"/>
              </a:rPr>
              <a:t>видеоуроки</a:t>
            </a:r>
            <a:r>
              <a:rPr lang="ru-RU" sz="3600" b="1" dirty="0" smtClean="0">
                <a:latin typeface="Arial Black" pitchFamily="34" charset="0"/>
              </a:rPr>
              <a:t>;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библиотеки электронных </a:t>
            </a:r>
          </a:p>
          <a:p>
            <a:pPr>
              <a:lnSpc>
                <a:spcPct val="90000"/>
              </a:lnSpc>
              <a:buClr>
                <a:srgbClr val="FF0066"/>
              </a:buClr>
              <a:buNone/>
            </a:pPr>
            <a:r>
              <a:rPr lang="ru-RU" sz="3600" b="1" dirty="0" smtClean="0">
                <a:latin typeface="Arial Black" pitchFamily="34" charset="0"/>
              </a:rPr>
              <a:t>     наглядных пособий.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114300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Компьютер – универсальное средство: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тренажёр,</a:t>
            </a:r>
          </a:p>
          <a:p>
            <a:r>
              <a:rPr lang="ru-RU" sz="4800" dirty="0" smtClean="0"/>
              <a:t> контроля и оценки знаний;</a:t>
            </a:r>
          </a:p>
          <a:p>
            <a:r>
              <a:rPr lang="ru-RU" sz="4800" dirty="0" smtClean="0"/>
              <a:t> моделирования,</a:t>
            </a:r>
          </a:p>
          <a:p>
            <a:r>
              <a:rPr lang="ru-RU" sz="4800" dirty="0" smtClean="0"/>
              <a:t> это </a:t>
            </a:r>
            <a:r>
              <a:rPr lang="ru-RU" sz="4800" b="1" u="sng" dirty="0" smtClean="0"/>
              <a:t>идеальная электронная доска</a:t>
            </a:r>
            <a:r>
              <a:rPr lang="ru-RU" sz="4800" u="sng" dirty="0" smtClean="0"/>
              <a:t> !!!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536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информационно-коммуникационныЕ технологии  на уроках  математики</vt:lpstr>
      <vt:lpstr>Слайд 2</vt:lpstr>
      <vt:lpstr>Варианты использования средств ИКТ в образовательном процессе</vt:lpstr>
      <vt:lpstr>Информационные технологии характеризуются средой, в которой осуществляются, и компонентами, которые они содержат:</vt:lpstr>
      <vt:lpstr>Технология применения средств ИКТ в предметном обучении основывается на:</vt:lpstr>
      <vt:lpstr>Использование ИКТ позволяет проводить уроки:</vt:lpstr>
      <vt:lpstr>ИКТ – информационно-коммуникационные  технологии</vt:lpstr>
      <vt:lpstr>Компьютер – универсальное средство:</vt:lpstr>
      <vt:lpstr>Компьютер – универсальное средство:</vt:lpstr>
      <vt:lpstr>использование Икт</vt:lpstr>
      <vt:lpstr>Слайд 11</vt:lpstr>
      <vt:lpstr>Слайд 12</vt:lpstr>
      <vt:lpstr>ВЫВОД …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технологий  на уроках  математики</dc:title>
  <dc:creator>Buk</dc:creator>
  <cp:lastModifiedBy>Buk</cp:lastModifiedBy>
  <cp:revision>52</cp:revision>
  <dcterms:created xsi:type="dcterms:W3CDTF">2015-04-09T16:06:59Z</dcterms:created>
  <dcterms:modified xsi:type="dcterms:W3CDTF">2015-04-13T17:00:41Z</dcterms:modified>
</cp:coreProperties>
</file>