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7" autoAdjust="0"/>
  </p:normalViewPr>
  <p:slideViewPr>
    <p:cSldViewPr>
      <p:cViewPr varScale="1">
        <p:scale>
          <a:sx n="66" d="100"/>
          <a:sy n="66" d="100"/>
        </p:scale>
        <p:origin x="-552" y="-10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4BC3F-9722-44C6-B23B-D301DB0EFCC0}" type="datetimeFigureOut">
              <a:rPr lang="ru-RU" smtClean="0"/>
              <a:pPr/>
              <a:t>13.04.2015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E01BC-5E1C-4D88-ADBB-6E86F520F5E9}" type="slidenum">
              <a:rPr lang="ru-RU" smtClean="0"/>
              <a:pPr/>
              <a:t>‹#›</a:t>
            </a:fld>
            <a:endParaRPr lang="ru-RU"/>
          </a:p>
        </p:txBody>
      </p:sp>
    </p:spTree>
    <p:extLst>
      <p:ext uri="{BB962C8B-B14F-4D97-AF65-F5344CB8AC3E}">
        <p14:creationId xmlns:p14="http://schemas.microsoft.com/office/powerpoint/2010/main" xmlns="" val="198873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0E01BC-5E1C-4D88-ADBB-6E86F520F5E9}" type="slidenum">
              <a:rPr lang="ru-RU" smtClean="0"/>
              <a:pPr/>
              <a:t>6</a:t>
            </a:fld>
            <a:endParaRPr lang="ru-RU"/>
          </a:p>
        </p:txBody>
      </p:sp>
    </p:spTree>
    <p:extLst>
      <p:ext uri="{BB962C8B-B14F-4D97-AF65-F5344CB8AC3E}">
        <p14:creationId xmlns:p14="http://schemas.microsoft.com/office/powerpoint/2010/main" xmlns="" val="338854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FDD7FCF7-FAFF-474A-87A4-41FD2CFCB3A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7FCF7-FAFF-474A-87A4-41FD2CFCB3A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7FCF7-FAFF-474A-87A4-41FD2CFCB3A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FDD7FCF7-FAFF-474A-87A4-41FD2CFCB3A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FDD7FCF7-FAFF-474A-87A4-41FD2CFCB3A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DD7FCF7-FAFF-474A-87A4-41FD2CFCB3A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FDD7FCF7-FAFF-474A-87A4-41FD2CFCB3A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D7FCF7-FAFF-474A-87A4-41FD2CFCB3A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7FCF7-FAFF-474A-87A4-41FD2CFCB3A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D7FCF7-FAFF-474A-87A4-41FD2CFCB3A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A5D07A57-14A0-4B56-8769-BB41C40114CE}" type="datetimeFigureOut">
              <a:rPr lang="ru-RU" smtClean="0"/>
              <a:pPr/>
              <a:t>13.04.2015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FDD7FCF7-FAFF-474A-87A4-41FD2CFCB3A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5D07A57-14A0-4B56-8769-BB41C40114CE}" type="datetimeFigureOut">
              <a:rPr lang="ru-RU" smtClean="0"/>
              <a:pPr/>
              <a:t>13.04.2015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DD7FCF7-FAFF-474A-87A4-41FD2CFCB3A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kamensk-libpro.ucoz.ru/_si/0/45341317.jpg"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www.travellers.ru/img/imbase/ru/thumb/c/ca/geroi-pionery-memo.jpg/800px-geroi-pionery-memo.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kamensk-libpro.ucoz.ru/_si/0/81672838.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kamensk-libpro.ucoz.ru/_si/0/79643684.jp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molodguard.ru/molgv21.jpg" TargetMode="External"/><Relationship Id="rId7" Type="http://schemas.openxmlformats.org/officeDocument/2006/relationships/hyperlink" Target="http://thelib.ru/books/00/15/79/00157905/gukovvs.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molodguard.ru/newphoto1552nn.jpg"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2071679"/>
            <a:ext cx="8458200" cy="1071569"/>
          </a:xfrm>
        </p:spPr>
        <p:txBody>
          <a:bodyPr>
            <a:noAutofit/>
          </a:bodyPr>
          <a:lstStyle/>
          <a:p>
            <a:pPr algn="ctr"/>
            <a:r>
              <a:rPr lang="ru-RU" sz="6600" dirty="0" smtClean="0"/>
              <a:t>Освобождение города </a:t>
            </a:r>
            <a:r>
              <a:rPr lang="ru-RU" sz="6600" dirty="0" err="1" smtClean="0"/>
              <a:t>Каменск-Шахтинского</a:t>
            </a:r>
            <a:endParaRPr lang="ru-RU" sz="6600" dirty="0"/>
          </a:p>
        </p:txBody>
      </p:sp>
      <p:sp>
        <p:nvSpPr>
          <p:cNvPr id="4" name="Подзаголовок 3"/>
          <p:cNvSpPr>
            <a:spLocks noGrp="1"/>
          </p:cNvSpPr>
          <p:nvPr>
            <p:ph type="subTitle" idx="1"/>
          </p:nvPr>
        </p:nvSpPr>
        <p:spPr>
          <a:xfrm>
            <a:off x="428596" y="1142984"/>
            <a:ext cx="8410604" cy="5072098"/>
          </a:xfrm>
        </p:spPr>
        <p:txBody>
          <a:bodyPr/>
          <a:lstStyle/>
          <a:p>
            <a:pPr algn="ctr"/>
            <a:r>
              <a:rPr lang="ru-RU" b="1" dirty="0" smtClean="0"/>
              <a:t>Автор: методист МБОУ ДОД СЮТ Орехова Э.А.</a:t>
            </a:r>
          </a:p>
          <a:p>
            <a:pPr algn="ctr"/>
            <a:r>
              <a:rPr lang="ru-RU" b="1" dirty="0" smtClean="0"/>
              <a:t>2015 г.</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kamensk-libpro.ucoz.ru/_si/0/s45341317.jpg">
            <a:hlinkClick r:id="rId2" tgtFrame="_blank" tooltip="&quot;Нажмите, для просмотра в полном размере...&quot;"/>
          </p:cNvPr>
          <p:cNvPicPr/>
          <p:nvPr/>
        </p:nvPicPr>
        <p:blipFill rotWithShape="1">
          <a:blip r:embed="rId3">
            <a:extLst>
              <a:ext uri="{28A0092B-C50C-407E-A947-70E740481C1C}">
                <a14:useLocalDpi xmlns:a14="http://schemas.microsoft.com/office/drawing/2010/main" xmlns="" val="0"/>
              </a:ext>
            </a:extLst>
          </a:blip>
          <a:srcRect l="6887" r="11678" b="12016"/>
          <a:stretch/>
        </p:blipFill>
        <p:spPr bwMode="auto">
          <a:xfrm>
            <a:off x="0" y="1"/>
            <a:ext cx="4968552" cy="2636912"/>
          </a:xfrm>
          <a:prstGeom prst="rect">
            <a:avLst/>
          </a:prstGeom>
          <a:noFill/>
          <a:ln>
            <a:noFill/>
          </a:ln>
        </p:spPr>
      </p:pic>
      <p:pic>
        <p:nvPicPr>
          <p:cNvPr id="6146" name="Picture 2" descr="http://www.travellers.ru/img/imbase/ru/thumb/c/ca/geroi-pionery-memo.jpg/800px-geroi-pionery-memo.jpg">
            <a:hlinkClick r:id="rId4"/>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11508"/>
          <a:stretch/>
        </p:blipFill>
        <p:spPr bwMode="auto">
          <a:xfrm>
            <a:off x="-11156" y="2636913"/>
            <a:ext cx="6283842" cy="4221088"/>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D:\Документы\Мои рисунки\201103160734230_03.jpg"/>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8423" r="10568" b="19339"/>
          <a:stretch/>
        </p:blipFill>
        <p:spPr bwMode="auto">
          <a:xfrm>
            <a:off x="6272686" y="2636913"/>
            <a:ext cx="2871314" cy="42210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6612373" y="6551035"/>
            <a:ext cx="2277547" cy="307777"/>
          </a:xfrm>
          <a:prstGeom prst="rect">
            <a:avLst/>
          </a:prstGeom>
        </p:spPr>
        <p:txBody>
          <a:bodyPr wrap="none">
            <a:spAutoFit/>
          </a:bodyPr>
          <a:lstStyle/>
          <a:p>
            <a:r>
              <a:rPr lang="ru-RU" sz="1400" b="1" dirty="0">
                <a:solidFill>
                  <a:schemeClr val="bg1">
                    <a:lumMod val="95000"/>
                  </a:schemeClr>
                </a:solidFill>
              </a:rPr>
              <a:t>Мемориальный комплекс </a:t>
            </a:r>
          </a:p>
        </p:txBody>
      </p:sp>
      <p:sp>
        <p:nvSpPr>
          <p:cNvPr id="8" name="Прямоугольник 7"/>
          <p:cNvSpPr/>
          <p:nvPr/>
        </p:nvSpPr>
        <p:spPr>
          <a:xfrm>
            <a:off x="2555776" y="2298359"/>
            <a:ext cx="1005275" cy="338554"/>
          </a:xfrm>
          <a:prstGeom prst="rect">
            <a:avLst/>
          </a:prstGeom>
        </p:spPr>
        <p:txBody>
          <a:bodyPr wrap="none">
            <a:spAutoFit/>
          </a:bodyPr>
          <a:lstStyle/>
          <a:p>
            <a:r>
              <a:rPr lang="ru-RU" sz="1600" b="1" dirty="0">
                <a:solidFill>
                  <a:schemeClr val="bg1">
                    <a:lumMod val="65000"/>
                  </a:schemeClr>
                </a:solidFill>
              </a:rPr>
              <a:t>Т</a:t>
            </a:r>
            <a:r>
              <a:rPr lang="ru-RU" sz="1600" b="1" dirty="0" smtClean="0">
                <a:solidFill>
                  <a:schemeClr val="bg1">
                    <a:lumMod val="65000"/>
                  </a:schemeClr>
                </a:solidFill>
              </a:rPr>
              <a:t>анк </a:t>
            </a:r>
            <a:r>
              <a:rPr lang="ru-RU" sz="1600" b="1" dirty="0">
                <a:solidFill>
                  <a:schemeClr val="bg1">
                    <a:lumMod val="65000"/>
                  </a:schemeClr>
                </a:solidFill>
              </a:rPr>
              <a:t>Т-70</a:t>
            </a:r>
          </a:p>
        </p:txBody>
      </p:sp>
      <p:sp>
        <p:nvSpPr>
          <p:cNvPr id="9" name="Прямоугольник 8"/>
          <p:cNvSpPr/>
          <p:nvPr/>
        </p:nvSpPr>
        <p:spPr>
          <a:xfrm>
            <a:off x="2571808" y="6510072"/>
            <a:ext cx="3186513" cy="369332"/>
          </a:xfrm>
          <a:prstGeom prst="rect">
            <a:avLst/>
          </a:prstGeom>
        </p:spPr>
        <p:txBody>
          <a:bodyPr wrap="none">
            <a:spAutoFit/>
          </a:bodyPr>
          <a:lstStyle/>
          <a:p>
            <a:r>
              <a:rPr lang="ru-RU" dirty="0" smtClean="0">
                <a:solidFill>
                  <a:schemeClr val="bg1"/>
                </a:solidFill>
              </a:rPr>
              <a:t>Памятник «Героям </a:t>
            </a:r>
            <a:r>
              <a:rPr lang="ru-RU" dirty="0">
                <a:solidFill>
                  <a:schemeClr val="bg1"/>
                </a:solidFill>
              </a:rPr>
              <a:t>пионерам»</a:t>
            </a:r>
          </a:p>
        </p:txBody>
      </p:sp>
      <p:sp>
        <p:nvSpPr>
          <p:cNvPr id="10" name="Прямоугольник 9"/>
          <p:cNvSpPr/>
          <p:nvPr/>
        </p:nvSpPr>
        <p:spPr>
          <a:xfrm>
            <a:off x="4954800" y="0"/>
            <a:ext cx="4175448" cy="2677656"/>
          </a:xfrm>
          <a:prstGeom prst="rect">
            <a:avLst/>
          </a:prstGeom>
        </p:spPr>
        <p:txBody>
          <a:bodyPr wrap="square">
            <a:spAutoFit/>
          </a:bodyPr>
          <a:lstStyle/>
          <a:p>
            <a:pPr algn="ctr"/>
            <a:r>
              <a:rPr lang="ru-RU" sz="2400" b="1" i="1" dirty="0">
                <a:solidFill>
                  <a:schemeClr val="tx2"/>
                </a:solidFill>
              </a:rPr>
              <a:t>В годы Великой Отечественной войны тысячи каменчан сражались на фронтах и были награждены за мужество и героизм орденами и медалями.</a:t>
            </a:r>
          </a:p>
        </p:txBody>
      </p:sp>
    </p:spTree>
    <p:extLst>
      <p:ext uri="{BB962C8B-B14F-4D97-AF65-F5344CB8AC3E}">
        <p14:creationId xmlns:p14="http://schemas.microsoft.com/office/powerpoint/2010/main" xmlns="" val="4183684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Документы\Мои рисунки\3038_6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0"/>
            <a:ext cx="9540552"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83568" y="5534560"/>
            <a:ext cx="7848872" cy="1323439"/>
          </a:xfrm>
          <a:prstGeom prst="rect">
            <a:avLst/>
          </a:prstGeom>
        </p:spPr>
        <p:txBody>
          <a:bodyPr wrap="square">
            <a:spAutoFit/>
          </a:bodyPr>
          <a:lstStyle/>
          <a:p>
            <a:pPr algn="ctr"/>
            <a:r>
              <a:rPr lang="ru-RU" sz="2800" b="1" dirty="0">
                <a:solidFill>
                  <a:srgbClr val="FFFF00"/>
                </a:solidFill>
              </a:rPr>
              <a:t>В годы </a:t>
            </a:r>
            <a:r>
              <a:rPr lang="ru-RU" sz="2800" b="1" dirty="0" smtClean="0">
                <a:solidFill>
                  <a:srgbClr val="FFFF00"/>
                </a:solidFill>
              </a:rPr>
              <a:t>Великой Отечественной войны Каменск </a:t>
            </a:r>
            <a:r>
              <a:rPr lang="ru-RU" sz="2800" b="1" dirty="0">
                <a:solidFill>
                  <a:srgbClr val="FFFF00"/>
                </a:solidFill>
              </a:rPr>
              <a:t>был оккупирован немецкими войсками </a:t>
            </a:r>
            <a:endParaRPr lang="ru-RU" sz="2800" b="1" dirty="0" smtClean="0">
              <a:solidFill>
                <a:srgbClr val="FFFF00"/>
              </a:solidFill>
            </a:endParaRPr>
          </a:p>
          <a:p>
            <a:pPr algn="ctr"/>
            <a:r>
              <a:rPr lang="ru-RU" sz="2400" b="1" dirty="0" smtClean="0">
                <a:solidFill>
                  <a:srgbClr val="FFFF00"/>
                </a:solidFill>
              </a:rPr>
              <a:t>(</a:t>
            </a:r>
            <a:r>
              <a:rPr lang="ru-RU" sz="2400" b="1" dirty="0">
                <a:solidFill>
                  <a:srgbClr val="FFFF00"/>
                </a:solidFill>
              </a:rPr>
              <a:t>с </a:t>
            </a:r>
            <a:r>
              <a:rPr lang="ru-RU" sz="2400" b="1" dirty="0" smtClean="0">
                <a:solidFill>
                  <a:srgbClr val="FFFF00"/>
                </a:solidFill>
              </a:rPr>
              <a:t>19 июля 1942 года по 13 февраля 1943 года).</a:t>
            </a:r>
            <a:endParaRPr lang="ru-RU" sz="2400" b="1" dirty="0">
              <a:solidFill>
                <a:srgbClr val="FFFF00"/>
              </a:solidFill>
            </a:endParaRPr>
          </a:p>
        </p:txBody>
      </p:sp>
    </p:spTree>
    <p:extLst>
      <p:ext uri="{BB962C8B-B14F-4D97-AF65-F5344CB8AC3E}">
        <p14:creationId xmlns:p14="http://schemas.microsoft.com/office/powerpoint/2010/main" xmlns="" val="2649821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kamensk-libpro.ucoz.ru/_si/0/s81672838.jpg">
            <a:hlinkClick r:id="rId2" tgtFrame="_blank" tooltip="&quot;Нажмите, для просмотра в полном размере...&quot;"/>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16632"/>
            <a:ext cx="5955797" cy="4536504"/>
          </a:xfrm>
          <a:prstGeom prst="rect">
            <a:avLst/>
          </a:prstGeom>
          <a:noFill/>
          <a:ln>
            <a:noFill/>
          </a:ln>
        </p:spPr>
      </p:pic>
      <p:sp>
        <p:nvSpPr>
          <p:cNvPr id="5" name="Прямоугольник 4"/>
          <p:cNvSpPr/>
          <p:nvPr/>
        </p:nvSpPr>
        <p:spPr>
          <a:xfrm>
            <a:off x="6160413" y="548680"/>
            <a:ext cx="2736304" cy="1200329"/>
          </a:xfrm>
          <a:prstGeom prst="rect">
            <a:avLst/>
          </a:prstGeom>
        </p:spPr>
        <p:txBody>
          <a:bodyPr wrap="square">
            <a:spAutoFit/>
          </a:bodyPr>
          <a:lstStyle/>
          <a:p>
            <a:pPr algn="ctr"/>
            <a:r>
              <a:rPr lang="ru-RU" i="1" dirty="0" smtClean="0">
                <a:latin typeface="Georgia" pitchFamily="18" charset="0"/>
              </a:rPr>
              <a:t>В </a:t>
            </a:r>
            <a:r>
              <a:rPr lang="ru-RU" i="1" dirty="0">
                <a:latin typeface="Georgia" pitchFamily="18" charset="0"/>
              </a:rPr>
              <a:t>этом здании располагался штаб Южного фронта в годы ВОВ</a:t>
            </a:r>
            <a:endParaRPr lang="ru-RU" dirty="0">
              <a:latin typeface="Georgia" pitchFamily="18" charset="0"/>
            </a:endParaRPr>
          </a:p>
        </p:txBody>
      </p:sp>
      <p:pic>
        <p:nvPicPr>
          <p:cNvPr id="6" name="Рисунок 5" descr="http://kamensk-libpro.ucoz.ru/_si/0/s79643684.jpg">
            <a:hlinkClick r:id="rId4" tgtFrame="_blank" tooltip="&quot;Нажмите, для просмотра в полном размере...&quot;"/>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6160413" y="1988840"/>
            <a:ext cx="2883062" cy="2040031"/>
          </a:xfrm>
          <a:prstGeom prst="rect">
            <a:avLst/>
          </a:prstGeom>
          <a:noFill/>
          <a:ln>
            <a:noFill/>
          </a:ln>
        </p:spPr>
      </p:pic>
      <p:sp>
        <p:nvSpPr>
          <p:cNvPr id="7" name="Подзаголовок 2"/>
          <p:cNvSpPr txBox="1">
            <a:spLocks/>
          </p:cNvSpPr>
          <p:nvPr/>
        </p:nvSpPr>
        <p:spPr>
          <a:xfrm>
            <a:off x="683568" y="4892967"/>
            <a:ext cx="7704856" cy="1519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57200" algn="just">
              <a:buNone/>
            </a:pPr>
            <a:r>
              <a:rPr lang="ru-RU" sz="2200" dirty="0" smtClean="0">
                <a:effectLst>
                  <a:outerShdw blurRad="38100" dist="38100" dir="2700000" algn="tl">
                    <a:srgbClr val="000000">
                      <a:alpha val="43137"/>
                    </a:srgbClr>
                  </a:outerShdw>
                </a:effectLst>
                <a:latin typeface="Georgia" pitchFamily="18" charset="0"/>
              </a:rPr>
              <a:t>Началась Великая Отечественная война. Уже через несколько часов после объявления по радио о начале войны у военкомата стали собираться каменчане. К 26 июня 1941 г. в военкомат было подано 1627 заявлений, в том числе 307 - от женщин. </a:t>
            </a:r>
            <a:endParaRPr lang="ru-RU" sz="2200" dirty="0">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xmlns="" val="245832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4648511"/>
            <a:ext cx="8858312" cy="2154436"/>
          </a:xfrm>
          <a:prstGeom prst="rect">
            <a:avLst/>
          </a:prstGeom>
        </p:spPr>
        <p:txBody>
          <a:bodyPr wrap="square">
            <a:spAutoFit/>
          </a:bodyPr>
          <a:lstStyle/>
          <a:p>
            <a:pPr indent="457200" algn="just"/>
            <a:r>
              <a:rPr lang="ru-RU" sz="2200" dirty="0">
                <a:effectLst>
                  <a:outerShdw blurRad="38100" dist="38100" dir="2700000" algn="tl">
                    <a:srgbClr val="000000">
                      <a:alpha val="43137"/>
                    </a:srgbClr>
                  </a:outerShdw>
                </a:effectLst>
                <a:latin typeface="Georgia" pitchFamily="18" charset="0"/>
              </a:rPr>
              <a:t>19 июля 1942 г. немецкие части вошли в город. Начался семимесячный период господства оккупантов, установивших «новый порядок». Все, кто в какой-то мере оказывал сопротивление «новому порядку», подвергались репрессиям. Во время оккупации было замучено около полутора тысяч каменчан</a:t>
            </a:r>
            <a:r>
              <a:rPr lang="ru-RU" sz="2400" dirty="0">
                <a:effectLst>
                  <a:outerShdw blurRad="38100" dist="38100" dir="2700000" algn="tl">
                    <a:srgbClr val="000000">
                      <a:alpha val="43137"/>
                    </a:srgbClr>
                  </a:outerShdw>
                </a:effectLst>
              </a:rPr>
              <a:t>. </a:t>
            </a:r>
          </a:p>
        </p:txBody>
      </p:sp>
      <p:pic>
        <p:nvPicPr>
          <p:cNvPr id="3" name="Picture 2" descr="D:\Документы\Мои рисунки\1943_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4415" y="144121"/>
            <a:ext cx="6715171" cy="4387007"/>
          </a:xfrm>
          <a:prstGeom prst="rect">
            <a:avLst/>
          </a:prstGeom>
          <a:ln w="88900" cap="sq" cmpd="thickThin">
            <a:solidFill>
              <a:schemeClr val="bg1">
                <a:lumMod val="50000"/>
              </a:schemeClr>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978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4582493"/>
            <a:ext cx="8643998" cy="2462213"/>
          </a:xfrm>
          <a:prstGeom prst="rect">
            <a:avLst/>
          </a:prstGeom>
        </p:spPr>
        <p:txBody>
          <a:bodyPr wrap="square">
            <a:spAutoFit/>
          </a:bodyPr>
          <a:lstStyle/>
          <a:p>
            <a:pPr indent="457200" algn="just"/>
            <a:r>
              <a:rPr lang="ru-RU" sz="2200" dirty="0" smtClean="0">
                <a:effectLst>
                  <a:outerShdw blurRad="38100" dist="38100" dir="2700000" algn="tl">
                    <a:srgbClr val="000000">
                      <a:alpha val="43137"/>
                    </a:srgbClr>
                  </a:outerShdw>
                </a:effectLst>
                <a:latin typeface="Georgia" pitchFamily="18" charset="0"/>
              </a:rPr>
              <a:t>Однако, несмотря на репрессии, делались попытки организовать сопротивление. Был сформирован подпольный комитет, который возглавил Г.Т. Пивоваров. Подпольщики выпустили листовку, призывая граждан изгонять захватчиков, вели устную агитацию. Во время боев за освобождение города 21 января 1943г. Г.Т.Пивоваров погиб.</a:t>
            </a:r>
            <a:br>
              <a:rPr lang="ru-RU" sz="2200" dirty="0" smtClean="0">
                <a:effectLst>
                  <a:outerShdw blurRad="38100" dist="38100" dir="2700000" algn="tl">
                    <a:srgbClr val="000000">
                      <a:alpha val="43137"/>
                    </a:srgbClr>
                  </a:outerShdw>
                </a:effectLst>
                <a:latin typeface="Georgia" pitchFamily="18" charset="0"/>
              </a:rPr>
            </a:br>
            <a:endParaRPr lang="ru-RU" sz="2200" dirty="0">
              <a:effectLst>
                <a:outerShdw blurRad="38100" dist="38100" dir="2700000" algn="tl">
                  <a:srgbClr val="000000">
                    <a:alpha val="43137"/>
                  </a:srgbClr>
                </a:outerShdw>
              </a:effectLst>
              <a:latin typeface="Georgia" pitchFamily="18" charset="0"/>
            </a:endParaRPr>
          </a:p>
        </p:txBody>
      </p:sp>
      <p:pic>
        <p:nvPicPr>
          <p:cNvPr id="1027" name="Picture 3" descr="D:\Документы\Мои рисунки\6022247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4414" y="142852"/>
            <a:ext cx="6572296" cy="4443539"/>
          </a:xfrm>
          <a:prstGeom prst="rect">
            <a:avLst/>
          </a:prstGeom>
          <a:ln w="88900" cap="sq" cmpd="thickThin">
            <a:solidFill>
              <a:schemeClr val="bg1">
                <a:lumMod val="50000"/>
              </a:schemeClr>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173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4357694"/>
            <a:ext cx="8143932" cy="1785104"/>
          </a:xfrm>
          <a:prstGeom prst="rect">
            <a:avLst/>
          </a:prstGeom>
        </p:spPr>
        <p:txBody>
          <a:bodyPr wrap="square">
            <a:spAutoFit/>
          </a:bodyPr>
          <a:lstStyle/>
          <a:p>
            <a:pPr indent="457200" algn="just"/>
            <a:r>
              <a:rPr lang="ru-RU" sz="2200" dirty="0">
                <a:effectLst>
                  <a:outerShdw blurRad="38100" dist="38100" dir="2700000" algn="tl">
                    <a:srgbClr val="000000">
                      <a:alpha val="43137"/>
                    </a:srgbClr>
                  </a:outerShdw>
                </a:effectLst>
                <a:latin typeface="Georgia" pitchFamily="18" charset="0"/>
              </a:rPr>
              <a:t>Несколько юных каменчан участвовали в подпольной комсомольской организации «Молодая </a:t>
            </a:r>
            <a:r>
              <a:rPr lang="ru-RU" sz="2200" dirty="0" smtClean="0">
                <a:effectLst>
                  <a:outerShdw blurRad="38100" dist="38100" dir="2700000" algn="tl">
                    <a:srgbClr val="000000">
                      <a:alpha val="43137"/>
                    </a:srgbClr>
                  </a:outerShdw>
                </a:effectLst>
                <a:latin typeface="Georgia" pitchFamily="18" charset="0"/>
              </a:rPr>
              <a:t>гвардия»: Шура </a:t>
            </a:r>
            <a:r>
              <a:rPr lang="ru-RU" sz="2200" dirty="0">
                <a:effectLst>
                  <a:outerShdw blurRad="38100" dist="38100" dir="2700000" algn="tl">
                    <a:srgbClr val="000000">
                      <a:alpha val="43137"/>
                    </a:srgbClr>
                  </a:outerShdw>
                </a:effectLst>
                <a:latin typeface="Georgia" pitchFamily="18" charset="0"/>
              </a:rPr>
              <a:t>Бондарева, Степа Сафонов, Василий Гуков. Шура и Василий погибли январской ночью 1943 </a:t>
            </a:r>
            <a:r>
              <a:rPr lang="ru-RU" sz="2200" dirty="0" smtClean="0">
                <a:effectLst>
                  <a:outerShdw blurRad="38100" dist="38100" dir="2700000" algn="tl">
                    <a:srgbClr val="000000">
                      <a:alpha val="43137"/>
                    </a:srgbClr>
                  </a:outerShdw>
                </a:effectLst>
                <a:latin typeface="Georgia" pitchFamily="18" charset="0"/>
              </a:rPr>
              <a:t>г. </a:t>
            </a:r>
            <a:r>
              <a:rPr lang="ru-RU" sz="2200" dirty="0">
                <a:effectLst>
                  <a:outerShdw blurRad="38100" dist="38100" dir="2700000" algn="tl">
                    <a:srgbClr val="000000">
                      <a:alpha val="43137"/>
                    </a:srgbClr>
                  </a:outerShdw>
                </a:effectLst>
                <a:latin typeface="Georgia" pitchFamily="18" charset="0"/>
              </a:rPr>
              <a:t>Степан Сафонов бежал и впоследствии погиб в бою за освобождение </a:t>
            </a:r>
            <a:r>
              <a:rPr lang="ru-RU" sz="2200" dirty="0" smtClean="0">
                <a:effectLst>
                  <a:outerShdw blurRad="38100" dist="38100" dir="2700000" algn="tl">
                    <a:srgbClr val="000000">
                      <a:alpha val="43137"/>
                    </a:srgbClr>
                  </a:outerShdw>
                </a:effectLst>
                <a:latin typeface="Georgia" pitchFamily="18" charset="0"/>
              </a:rPr>
              <a:t>Каменска.</a:t>
            </a:r>
            <a:endParaRPr lang="ru-RU" sz="2200" dirty="0">
              <a:effectLst>
                <a:outerShdw blurRad="38100" dist="38100" dir="2700000" algn="tl">
                  <a:srgbClr val="000000">
                    <a:alpha val="43137"/>
                  </a:srgbClr>
                </a:outerShdw>
              </a:effectLst>
              <a:latin typeface="Georgia" pitchFamily="18" charset="0"/>
            </a:endParaRPr>
          </a:p>
        </p:txBody>
      </p:sp>
      <p:pic>
        <p:nvPicPr>
          <p:cNvPr id="5" name="Рисунок 4" descr="http://www.molodguard.ru/molgv21.jpg">
            <a:hlinkClick r:id="rId3" tgtFrame="_blank"/>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1187624" y="683082"/>
            <a:ext cx="2000250" cy="2963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http://www.molodguard.ru/newphoto1552nn.jpg">
            <a:hlinkClick r:id="rId5" tgtFrame="_blank"/>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3563888" y="692696"/>
            <a:ext cx="2181225" cy="29470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descr="http://thelib.ru/books/00/15/79/00157905/gukovvs.jpg">
            <a:hlinkClick r:id="rId7" tgtFrame="_blank"/>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6084168" y="692696"/>
            <a:ext cx="2019300" cy="2963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Прямоугольник 10"/>
          <p:cNvSpPr/>
          <p:nvPr/>
        </p:nvSpPr>
        <p:spPr>
          <a:xfrm>
            <a:off x="3643307" y="3786189"/>
            <a:ext cx="2258714" cy="369332"/>
          </a:xfrm>
          <a:prstGeom prst="rect">
            <a:avLst/>
          </a:prstGeom>
        </p:spPr>
        <p:txBody>
          <a:bodyPr wrap="square">
            <a:spAutoFit/>
          </a:bodyPr>
          <a:lstStyle/>
          <a:p>
            <a:r>
              <a:rPr lang="ru-RU" b="1" dirty="0">
                <a:latin typeface="Georgia" pitchFamily="18" charset="0"/>
              </a:rPr>
              <a:t>Степа </a:t>
            </a:r>
            <a:r>
              <a:rPr lang="ru-RU" b="1" dirty="0" smtClean="0">
                <a:latin typeface="Georgia" pitchFamily="18" charset="0"/>
              </a:rPr>
              <a:t>Сафонов</a:t>
            </a:r>
            <a:endParaRPr lang="ru-RU" b="1" dirty="0">
              <a:latin typeface="Georgia" pitchFamily="18" charset="0"/>
            </a:endParaRPr>
          </a:p>
        </p:txBody>
      </p:sp>
      <p:sp>
        <p:nvSpPr>
          <p:cNvPr id="12" name="Прямоугольник 11"/>
          <p:cNvSpPr/>
          <p:nvPr/>
        </p:nvSpPr>
        <p:spPr>
          <a:xfrm>
            <a:off x="6215074" y="3786189"/>
            <a:ext cx="2132195" cy="369332"/>
          </a:xfrm>
          <a:prstGeom prst="rect">
            <a:avLst/>
          </a:prstGeom>
        </p:spPr>
        <p:txBody>
          <a:bodyPr wrap="square">
            <a:spAutoFit/>
          </a:bodyPr>
          <a:lstStyle/>
          <a:p>
            <a:r>
              <a:rPr lang="ru-RU" b="1" dirty="0">
                <a:latin typeface="Georgia" pitchFamily="18" charset="0"/>
              </a:rPr>
              <a:t>Василий Гуков</a:t>
            </a:r>
          </a:p>
        </p:txBody>
      </p:sp>
      <p:sp>
        <p:nvSpPr>
          <p:cNvPr id="13" name="Прямоугольник 12"/>
          <p:cNvSpPr/>
          <p:nvPr/>
        </p:nvSpPr>
        <p:spPr>
          <a:xfrm>
            <a:off x="1142976" y="3786189"/>
            <a:ext cx="2428891" cy="369332"/>
          </a:xfrm>
          <a:prstGeom prst="rect">
            <a:avLst/>
          </a:prstGeom>
        </p:spPr>
        <p:txBody>
          <a:bodyPr wrap="square">
            <a:spAutoFit/>
          </a:bodyPr>
          <a:lstStyle/>
          <a:p>
            <a:r>
              <a:rPr lang="ru-RU" b="1" dirty="0">
                <a:latin typeface="Georgia" pitchFamily="18" charset="0"/>
              </a:rPr>
              <a:t>Шура Бондарева</a:t>
            </a:r>
          </a:p>
        </p:txBody>
      </p:sp>
    </p:spTree>
    <p:extLst>
      <p:ext uri="{BB962C8B-B14F-4D97-AF65-F5344CB8AC3E}">
        <p14:creationId xmlns:p14="http://schemas.microsoft.com/office/powerpoint/2010/main" xmlns="" val="3136601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429132"/>
            <a:ext cx="8496944" cy="2462213"/>
          </a:xfrm>
          <a:prstGeom prst="rect">
            <a:avLst/>
          </a:prstGeom>
        </p:spPr>
        <p:txBody>
          <a:bodyPr wrap="square">
            <a:spAutoFit/>
          </a:bodyPr>
          <a:lstStyle/>
          <a:p>
            <a:pPr indent="457200" algn="just"/>
            <a:r>
              <a:rPr lang="ru-RU" sz="2200" dirty="0">
                <a:effectLst>
                  <a:outerShdw blurRad="38100" dist="38100" dir="2700000" algn="tl">
                    <a:srgbClr val="000000">
                      <a:alpha val="43137"/>
                    </a:srgbClr>
                  </a:outerShdw>
                </a:effectLst>
                <a:latin typeface="Georgia" pitchFamily="18" charset="0"/>
              </a:rPr>
              <a:t>14 января 23-й танковый корпус </a:t>
            </a:r>
            <a:r>
              <a:rPr lang="ru-RU" sz="2200" dirty="0" smtClean="0">
                <a:effectLst>
                  <a:outerShdw blurRad="38100" dist="38100" dir="2700000" algn="tl">
                    <a:srgbClr val="000000">
                      <a:alpha val="43137"/>
                    </a:srgbClr>
                  </a:outerShdw>
                </a:effectLst>
                <a:latin typeface="Georgia" pitchFamily="18" charset="0"/>
              </a:rPr>
              <a:t>генерал-майора Е.Г</a:t>
            </a:r>
            <a:r>
              <a:rPr lang="ru-RU" sz="2200" dirty="0">
                <a:effectLst>
                  <a:outerShdw blurRad="38100" dist="38100" dir="2700000" algn="tl">
                    <a:srgbClr val="000000">
                      <a:alpha val="43137"/>
                    </a:srgbClr>
                  </a:outerShdw>
                </a:effectLst>
                <a:latin typeface="Georgia" pitchFamily="18" charset="0"/>
              </a:rPr>
              <a:t>. Пушкина захватил поселок Глубокий и, форсировав Северский Донец, завязал бой за Каменск. К ним присоединилась 169-я танковая бригада </a:t>
            </a:r>
            <a:r>
              <a:rPr lang="ru-RU" sz="2200" dirty="0" smtClean="0">
                <a:effectLst>
                  <a:outerShdw blurRad="38100" dist="38100" dir="2700000" algn="tl">
                    <a:srgbClr val="000000">
                      <a:alpha val="43137"/>
                    </a:srgbClr>
                  </a:outerShdw>
                </a:effectLst>
                <a:latin typeface="Georgia" pitchFamily="18" charset="0"/>
              </a:rPr>
              <a:t>полковника    </a:t>
            </a:r>
            <a:r>
              <a:rPr lang="ru-RU" sz="2200" dirty="0">
                <a:effectLst>
                  <a:outerShdw blurRad="38100" dist="38100" dir="2700000" algn="tl">
                    <a:srgbClr val="000000">
                      <a:alpha val="43137"/>
                    </a:srgbClr>
                  </a:outerShdw>
                </a:effectLst>
                <a:latin typeface="Georgia" pitchFamily="18" charset="0"/>
              </a:rPr>
              <a:t>А.П. </a:t>
            </a:r>
            <a:r>
              <a:rPr lang="ru-RU" sz="2200" dirty="0" err="1">
                <a:effectLst>
                  <a:outerShdw blurRad="38100" dist="38100" dir="2700000" algn="tl">
                    <a:srgbClr val="000000">
                      <a:alpha val="43137"/>
                    </a:srgbClr>
                  </a:outerShdw>
                </a:effectLst>
                <a:latin typeface="Georgia" pitchFamily="18" charset="0"/>
              </a:rPr>
              <a:t>Кодинца</a:t>
            </a:r>
            <a:r>
              <a:rPr lang="ru-RU" sz="2200" dirty="0">
                <a:effectLst>
                  <a:outerShdw blurRad="38100" dist="38100" dir="2700000" algn="tl">
                    <a:srgbClr val="000000">
                      <a:alpha val="43137"/>
                    </a:srgbClr>
                  </a:outerShdw>
                </a:effectLst>
                <a:latin typeface="Georgia" pitchFamily="18" charset="0"/>
              </a:rPr>
              <a:t>. Передовой отряд 3-й танковой бригады в составе батальона и роты автоматчиков прорвался в </a:t>
            </a:r>
            <a:r>
              <a:rPr lang="ru-RU" sz="2200" dirty="0" err="1">
                <a:effectLst>
                  <a:outerShdw blurRad="38100" dist="38100" dir="2700000" algn="tl">
                    <a:srgbClr val="000000">
                      <a:alpha val="43137"/>
                    </a:srgbClr>
                  </a:outerShdw>
                </a:effectLst>
                <a:latin typeface="Georgia" pitchFamily="18" charset="0"/>
              </a:rPr>
              <a:t>Соцгородок</a:t>
            </a:r>
            <a:r>
              <a:rPr lang="ru-RU" sz="2200" dirty="0">
                <a:effectLst>
                  <a:outerShdw blurRad="38100" dist="38100" dir="2700000" algn="tl">
                    <a:srgbClr val="000000">
                      <a:alpha val="43137"/>
                    </a:srgbClr>
                  </a:outerShdw>
                </a:effectLst>
                <a:latin typeface="Georgia" pitchFamily="18" charset="0"/>
              </a:rPr>
              <a:t>, где навстречу танкистам выбежала группа подростков. </a:t>
            </a:r>
          </a:p>
        </p:txBody>
      </p:sp>
      <p:pic>
        <p:nvPicPr>
          <p:cNvPr id="2050" name="Picture 2" descr="D:\Документы\Мои рисунки\victory6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7290" y="214290"/>
            <a:ext cx="6357982" cy="4054684"/>
          </a:xfrm>
          <a:prstGeom prst="rect">
            <a:avLst/>
          </a:prstGeom>
          <a:ln w="88900" cap="sq" cmpd="thickThin">
            <a:solidFill>
              <a:schemeClr val="bg1">
                <a:lumMod val="50000"/>
              </a:schemeClr>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700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725144"/>
            <a:ext cx="7344816" cy="2123658"/>
          </a:xfrm>
          <a:prstGeom prst="rect">
            <a:avLst/>
          </a:prstGeom>
        </p:spPr>
        <p:txBody>
          <a:bodyPr wrap="square">
            <a:spAutoFit/>
          </a:bodyPr>
          <a:lstStyle/>
          <a:p>
            <a:pPr indent="457200" algn="just"/>
            <a:r>
              <a:rPr lang="ru-RU" sz="2200" dirty="0">
                <a:effectLst>
                  <a:outerShdw blurRad="38100" dist="38100" dir="2700000" algn="tl">
                    <a:srgbClr val="000000">
                      <a:alpha val="43137"/>
                    </a:srgbClr>
                  </a:outerShdw>
                </a:effectLst>
                <a:latin typeface="Georgia" pitchFamily="18" charset="0"/>
              </a:rPr>
              <a:t>Ребята стали показывать им огневые точки противника. Однако атака не увенчалась успехом, и танки ушли за реку. Фашисты вновь оказались хозяевами города. В тот же день, 20 января, немцы арестовали более 50 подростков и расстреляли их.</a:t>
            </a:r>
            <a:br>
              <a:rPr lang="ru-RU" sz="2200" dirty="0">
                <a:effectLst>
                  <a:outerShdw blurRad="38100" dist="38100" dir="2700000" algn="tl">
                    <a:srgbClr val="000000">
                      <a:alpha val="43137"/>
                    </a:srgbClr>
                  </a:outerShdw>
                </a:effectLst>
                <a:latin typeface="Georgia" pitchFamily="18" charset="0"/>
              </a:rPr>
            </a:br>
            <a:endParaRPr lang="ru-RU" sz="2200" dirty="0">
              <a:effectLst>
                <a:outerShdw blurRad="38100" dist="38100" dir="2700000" algn="tl">
                  <a:srgbClr val="000000">
                    <a:alpha val="43137"/>
                  </a:srgbClr>
                </a:outerShdw>
              </a:effectLst>
              <a:latin typeface="Georgia" pitchFamily="18" charset="0"/>
            </a:endParaRPr>
          </a:p>
        </p:txBody>
      </p:sp>
      <p:pic>
        <p:nvPicPr>
          <p:cNvPr id="3074" name="Picture 2" descr="D:\Документы\Мои рисунки\young-soldier-1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7290" y="357166"/>
            <a:ext cx="6408712" cy="4272475"/>
          </a:xfrm>
          <a:prstGeom prst="rect">
            <a:avLst/>
          </a:prstGeom>
          <a:ln w="88900" cap="sq" cmpd="thickThin">
            <a:solidFill>
              <a:schemeClr val="bg1">
                <a:lumMod val="50000"/>
              </a:schemeClr>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088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4953268"/>
            <a:ext cx="8072494" cy="1785104"/>
          </a:xfrm>
          <a:prstGeom prst="rect">
            <a:avLst/>
          </a:prstGeom>
        </p:spPr>
        <p:txBody>
          <a:bodyPr wrap="square">
            <a:spAutoFit/>
          </a:bodyPr>
          <a:lstStyle/>
          <a:p>
            <a:pPr algn="just"/>
            <a:r>
              <a:rPr lang="ru-RU" dirty="0"/>
              <a:t>       </a:t>
            </a:r>
            <a:r>
              <a:rPr lang="ru-RU" sz="2200" dirty="0">
                <a:effectLst>
                  <a:outerShdw blurRad="38100" dist="38100" dir="2700000" algn="tl">
                    <a:srgbClr val="000000">
                      <a:alpha val="43137"/>
                    </a:srgbClr>
                  </a:outerShdw>
                </a:effectLst>
                <a:latin typeface="Georgia" pitchFamily="18" charset="0"/>
              </a:rPr>
              <a:t>  Окончательное освобождение города наступило 13 февраля 1943 г. На следующий день на площади Труда похоронили погибших при освобождении города воинов, а также руководителя каменского подпольного комитета </a:t>
            </a:r>
            <a:r>
              <a:rPr lang="ru-RU" sz="2200" dirty="0" smtClean="0">
                <a:effectLst>
                  <a:outerShdw blurRad="38100" dist="38100" dir="2700000" algn="tl">
                    <a:srgbClr val="000000">
                      <a:alpha val="43137"/>
                    </a:srgbClr>
                  </a:outerShdw>
                </a:effectLst>
                <a:latin typeface="Georgia" pitchFamily="18" charset="0"/>
              </a:rPr>
              <a:t>        Г.Т</a:t>
            </a:r>
            <a:r>
              <a:rPr lang="ru-RU" sz="2200" dirty="0">
                <a:effectLst>
                  <a:outerShdw blurRad="38100" dist="38100" dir="2700000" algn="tl">
                    <a:srgbClr val="000000">
                      <a:alpha val="43137"/>
                    </a:srgbClr>
                  </a:outerShdw>
                </a:effectLst>
                <a:latin typeface="Georgia" pitchFamily="18" charset="0"/>
              </a:rPr>
              <a:t>. Пивоварова.</a:t>
            </a:r>
          </a:p>
        </p:txBody>
      </p:sp>
      <p:pic>
        <p:nvPicPr>
          <p:cNvPr id="4099" name="Picture 3" descr="D:\Документы\Мои рисунки\odessa_58bu2r0o78080ogwgcwswkggo_ejcuplo1l0oo0sk8c40s8osc4_th.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188640"/>
            <a:ext cx="7128792" cy="4580249"/>
          </a:xfrm>
          <a:prstGeom prst="rect">
            <a:avLst/>
          </a:prstGeom>
          <a:ln w="88900" cap="sq" cmpd="thickThin">
            <a:solidFill>
              <a:schemeClr val="bg1">
                <a:lumMod val="50000"/>
              </a:schemeClr>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35826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203</TotalTime>
  <Words>363</Words>
  <Application>Microsoft Office PowerPoint</Application>
  <PresentationFormat>Экран (4:3)</PresentationFormat>
  <Paragraphs>21</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Освобождение города Каменск-Шахтинского</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Козырева Ю.С.</dc:creator>
  <cp:lastModifiedBy>Смайл</cp:lastModifiedBy>
  <cp:revision>34</cp:revision>
  <dcterms:created xsi:type="dcterms:W3CDTF">2014-04-22T06:37:28Z</dcterms:created>
  <dcterms:modified xsi:type="dcterms:W3CDTF">2015-04-13T09:25:07Z</dcterms:modified>
</cp:coreProperties>
</file>