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6" r:id="rId6"/>
    <p:sldId id="265" r:id="rId7"/>
    <p:sldId id="260" r:id="rId8"/>
    <p:sldId id="261" r:id="rId9"/>
    <p:sldId id="262" r:id="rId10"/>
    <p:sldId id="263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20279b67ec07c85660b997cd5ac1f3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33787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Сохраним речку Судогда</a:t>
            </a:r>
            <a:endParaRPr lang="ru-RU" sz="88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3528" y="3356992"/>
            <a:ext cx="8496944" cy="3261474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Работу выполнили: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dirty="0" smtClean="0">
                <a:solidFill>
                  <a:srgbClr val="FFC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у</a:t>
            </a:r>
            <a:r>
              <a:rPr kumimoji="0" lang="ru-RU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ченицы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9-го класса</a:t>
            </a: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МБОУ</a:t>
            </a:r>
            <a:r>
              <a:rPr kumimoji="0" lang="ru-RU" sz="4300" b="0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«Судогодская ООШ»</a:t>
            </a: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Костомарова Юлия</a:t>
            </a:r>
            <a:b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и Журба Дарья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300" dirty="0" smtClean="0">
                <a:solidFill>
                  <a:srgbClr val="FFC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2015 год</a:t>
            </a: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SAM_00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357166"/>
            <a:ext cx="3286148" cy="5842040"/>
          </a:xfrm>
          <a:prstGeom prst="round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SAM_00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357166"/>
            <a:ext cx="3263810" cy="5802329"/>
          </a:xfrm>
          <a:prstGeom prst="round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грамота_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8860" y="-91595"/>
            <a:ext cx="4929221" cy="7046527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484784"/>
            <a:ext cx="7962088" cy="273003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sz="6000" dirty="0" smtClean="0">
                <a:solidFill>
                  <a:srgbClr val="FF0000"/>
                </a:solidFill>
              </a:rPr>
              <a:t>Спасибо за </a:t>
            </a:r>
            <a:r>
              <a:rPr lang="ru-RU" sz="6000" dirty="0" smtClean="0">
                <a:solidFill>
                  <a:srgbClr val="FF0000"/>
                </a:solidFill>
              </a:rPr>
              <a:t>внимание!!!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new-536-2012-03-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9144000" cy="607220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уроках биологии и географии мы часто говорим о том, что человечество, живя в природе,  используя природные ресурсы, наносит природе серьезный ущерб. Активно эксплуатируя природу, люди часто не задумываются о том, к каким последствиям в будущем это приведет.</a:t>
            </a:r>
          </a:p>
          <a:p>
            <a:r>
              <a:rPr lang="ru-RU" sz="28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наш рассказ – о тех людях, которые думают не только о сегодняшнем дне, а бескорыстно и верно любят родной край.</a:t>
            </a:r>
            <a:endParaRPr lang="ru-RU" sz="2800" b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71612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6350" stA="55000" endA="50" endPos="85000" dist="29997" dir="5400000" sy="-100000" algn="bl" rotWithShape="0"/>
                </a:effectLst>
              </a:rPr>
              <a:t>Журухина  Ирина  Александровна</a:t>
            </a:r>
            <a:endParaRPr lang="ru-RU" sz="4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6350" stA="55000" endA="50" endPos="85000" dist="29997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>
            <a:off x="642910" y="1428736"/>
            <a:ext cx="8546808" cy="5429264"/>
          </a:xfrm>
          <a:noFill/>
          <a:ln>
            <a:noFill/>
          </a:ln>
        </p:spPr>
        <p:style>
          <a:lnRef idx="2">
            <a:schemeClr val="accent1"/>
          </a:lnRef>
          <a:fillRef idx="1001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4500" dirty="0" smtClean="0"/>
              <a:t>    </a:t>
            </a:r>
            <a:r>
              <a:rPr lang="ru-RU" sz="4500" b="1" i="1" dirty="0" smtClean="0">
                <a:solidFill>
                  <a:srgbClr val="0070C0"/>
                </a:solidFill>
              </a:rPr>
              <a:t>Журухина И.А. родилась в 1935 году в п.Красная Горбатка Селивановского района. Большую часть своей жизни она посвятила охране природы Судогодского района. </a:t>
            </a:r>
          </a:p>
          <a:p>
            <a:pPr>
              <a:buNone/>
            </a:pPr>
            <a:r>
              <a:rPr lang="ru-RU" sz="4500" b="1" i="1" dirty="0" smtClean="0">
                <a:solidFill>
                  <a:srgbClr val="0070C0"/>
                </a:solidFill>
              </a:rPr>
              <a:t>    В Судогду Ирина Александровна приехала в 70-е годы . Ей очень понравилось новое место жительства. Природа её очаровала: чистейшая, прохладная  от ключей речка Судогда, красивые леса, богатые грибами и ягодами, а самое главное - добрые, работящие люди. Много забот  легло на плечи этой женщины: она с лекциями посещала все ведущие предприятия района, проводила научно-практические конференции, вела работу в школах среди учащихся, проводила рейды по проверке ведения лесного хозяйства. Благодаря ее участию были сформированы два школьных лесничества: в Андреевской и </a:t>
            </a:r>
            <a:r>
              <a:rPr lang="ru-RU" sz="4500" b="1" i="1" dirty="0" err="1" smtClean="0">
                <a:solidFill>
                  <a:srgbClr val="0070C0"/>
                </a:solidFill>
              </a:rPr>
              <a:t>Мошокской</a:t>
            </a:r>
            <a:r>
              <a:rPr lang="ru-RU" sz="4500" b="1" i="1" dirty="0" smtClean="0">
                <a:solidFill>
                  <a:srgbClr val="0070C0"/>
                </a:solidFill>
              </a:rPr>
              <a:t> средних школах. 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0"/>
            <a:ext cx="8501090" cy="6858000"/>
          </a:xfr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indent="-216000">
              <a:buNone/>
            </a:pPr>
            <a:r>
              <a:rPr lang="ru-RU" sz="24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</a:t>
            </a:r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начале 70-ых годов руководством области было принято решение о проведении водозабора из реки Судогда для нужд г. Владимира. Но </a:t>
            </a:r>
            <a:r>
              <a:rPr lang="ru-RU" sz="24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Судогодский</a:t>
            </a:r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район всегда был один из самых маловодных в области и изъятие такого объема воды, который планировался, могло стать экологической катастрофой. </a:t>
            </a:r>
          </a:p>
          <a:p>
            <a:pPr indent="-216000">
              <a:buNone/>
            </a:pPr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Ирина Александровна рассказывает: «Водозабор начал строиться еще с 1975 года , но долгое время строительство шло, что называется, ни шатко ни валко. Активные шаги по строительству начали предприниматься в начале 80-х годов прошлого века». </a:t>
            </a:r>
          </a:p>
          <a:p>
            <a:pPr indent="-216000">
              <a:buNone/>
            </a:pPr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По инициативе Ирины Александровны был создан комитет по защите реки Судогды. В 1989 году была проведена экологическая экспедиция. Цели экспедиции были разнообразны, но главное - изучить состояние реки и выдать рекомендации по результатам обследования.  </a:t>
            </a:r>
            <a:endParaRPr lang="ru-RU" sz="2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10765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52775" y="0"/>
            <a:ext cx="9396776" cy="6858000"/>
          </a:xfr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5719" y="-45719"/>
            <a:ext cx="45719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0"/>
            <a:ext cx="8072494" cy="714377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   </a:t>
            </a:r>
            <a:r>
              <a:rPr lang="ru-RU" sz="3300" b="1" i="1" dirty="0" smtClean="0">
                <a:solidFill>
                  <a:srgbClr val="0070C0"/>
                </a:solidFill>
              </a:rPr>
              <a:t>Борьбу по защите реки Ирина Александровна  вела не одна. В беседе с нами она постоянно подчеркивала , что вместе с ней работало много людей , неравнодушных к тому , как живет природа Судогодского края. Это известные в прошлом люди : </a:t>
            </a:r>
          </a:p>
          <a:p>
            <a:r>
              <a:rPr lang="ru-RU" sz="3300" b="1" i="1" dirty="0" smtClean="0">
                <a:solidFill>
                  <a:schemeClr val="tx2">
                    <a:lumMod val="50000"/>
                  </a:schemeClr>
                </a:solidFill>
              </a:rPr>
              <a:t>А.М </a:t>
            </a:r>
            <a:r>
              <a:rPr lang="ru-RU" sz="3300" b="1" i="1" dirty="0" err="1" smtClean="0">
                <a:solidFill>
                  <a:schemeClr val="tx2">
                    <a:lumMod val="50000"/>
                  </a:schemeClr>
                </a:solidFill>
              </a:rPr>
              <a:t>Галиней</a:t>
            </a:r>
            <a:r>
              <a:rPr lang="ru-RU" sz="3300" b="1" i="1" dirty="0" smtClean="0">
                <a:solidFill>
                  <a:schemeClr val="tx2">
                    <a:lumMod val="50000"/>
                  </a:schemeClr>
                </a:solidFill>
              </a:rPr>
              <a:t> – руководитель школьного лесничества в Андрееве;</a:t>
            </a:r>
          </a:p>
          <a:p>
            <a:r>
              <a:rPr lang="ru-RU" sz="3300" b="1" i="1" dirty="0" smtClean="0">
                <a:solidFill>
                  <a:schemeClr val="tx2">
                    <a:lumMod val="50000"/>
                  </a:schemeClr>
                </a:solidFill>
              </a:rPr>
              <a:t>М.Д. Фролов  - известный </a:t>
            </a:r>
            <a:r>
              <a:rPr lang="ru-RU" sz="3300" b="1" i="1" dirty="0" err="1" smtClean="0">
                <a:solidFill>
                  <a:schemeClr val="tx2">
                    <a:lumMod val="50000"/>
                  </a:schemeClr>
                </a:solidFill>
              </a:rPr>
              <a:t>судогодский</a:t>
            </a:r>
            <a:r>
              <a:rPr lang="ru-RU" sz="3300" b="1" i="1" dirty="0" smtClean="0">
                <a:solidFill>
                  <a:schemeClr val="tx2">
                    <a:lumMod val="50000"/>
                  </a:schemeClr>
                </a:solidFill>
              </a:rPr>
              <a:t>  краевед; </a:t>
            </a:r>
          </a:p>
          <a:p>
            <a:r>
              <a:rPr lang="ru-RU" sz="3300" b="1" i="1" dirty="0" smtClean="0">
                <a:solidFill>
                  <a:schemeClr val="tx2">
                    <a:lumMod val="50000"/>
                  </a:schemeClr>
                </a:solidFill>
              </a:rPr>
              <a:t>В.А. </a:t>
            </a:r>
            <a:r>
              <a:rPr lang="ru-RU" sz="3300" b="1" i="1" dirty="0" err="1" smtClean="0">
                <a:solidFill>
                  <a:schemeClr val="tx2">
                    <a:lumMod val="50000"/>
                  </a:schemeClr>
                </a:solidFill>
              </a:rPr>
              <a:t>Ферулев</a:t>
            </a:r>
            <a:r>
              <a:rPr lang="ru-RU" sz="3300" b="1" i="1" dirty="0" smtClean="0">
                <a:solidFill>
                  <a:schemeClr val="tx2">
                    <a:lumMod val="50000"/>
                  </a:schemeClr>
                </a:solidFill>
              </a:rPr>
              <a:t>  - главный санитарный врач района;</a:t>
            </a:r>
          </a:p>
          <a:p>
            <a:r>
              <a:rPr lang="ru-RU" sz="3300" b="1" i="1" dirty="0" smtClean="0">
                <a:solidFill>
                  <a:schemeClr val="tx2">
                    <a:lumMod val="50000"/>
                  </a:schemeClr>
                </a:solidFill>
              </a:rPr>
              <a:t>С.А. </a:t>
            </a:r>
            <a:r>
              <a:rPr lang="ru-RU" sz="3300" b="1" i="1" dirty="0" err="1" smtClean="0">
                <a:solidFill>
                  <a:schemeClr val="tx2">
                    <a:lumMod val="50000"/>
                  </a:schemeClr>
                </a:solidFill>
              </a:rPr>
              <a:t>Бабенков</a:t>
            </a:r>
            <a:r>
              <a:rPr lang="ru-RU" sz="3300" b="1" i="1" dirty="0" smtClean="0">
                <a:solidFill>
                  <a:schemeClr val="tx2">
                    <a:lumMod val="50000"/>
                  </a:schemeClr>
                </a:solidFill>
              </a:rPr>
              <a:t> – главный врач ЦРБ;</a:t>
            </a:r>
          </a:p>
          <a:p>
            <a:r>
              <a:rPr lang="ru-RU" sz="3300" b="1" i="1" dirty="0" smtClean="0">
                <a:solidFill>
                  <a:schemeClr val="tx2">
                    <a:lumMod val="50000"/>
                  </a:schemeClr>
                </a:solidFill>
              </a:rPr>
              <a:t>Ю.И. </a:t>
            </a:r>
            <a:r>
              <a:rPr lang="ru-RU" sz="3300" b="1" i="1" dirty="0" err="1" smtClean="0">
                <a:solidFill>
                  <a:schemeClr val="tx2">
                    <a:lumMod val="50000"/>
                  </a:schemeClr>
                </a:solidFill>
              </a:rPr>
              <a:t>Трелин</a:t>
            </a:r>
            <a:r>
              <a:rPr lang="ru-RU" sz="3300" b="1" i="1" dirty="0" smtClean="0">
                <a:solidFill>
                  <a:schemeClr val="tx2">
                    <a:lumMod val="50000"/>
                  </a:schemeClr>
                </a:solidFill>
              </a:rPr>
              <a:t> – ветеран труда;</a:t>
            </a:r>
          </a:p>
          <a:p>
            <a:r>
              <a:rPr lang="ru-RU" sz="3300" b="1" i="1" dirty="0" smtClean="0">
                <a:solidFill>
                  <a:schemeClr val="tx2">
                    <a:lumMod val="50000"/>
                  </a:schemeClr>
                </a:solidFill>
              </a:rPr>
              <a:t>Н.Г. </a:t>
            </a:r>
            <a:r>
              <a:rPr lang="ru-RU" sz="3300" b="1" i="1" dirty="0" err="1" smtClean="0">
                <a:solidFill>
                  <a:schemeClr val="tx2">
                    <a:lumMod val="50000"/>
                  </a:schemeClr>
                </a:solidFill>
              </a:rPr>
              <a:t>Знахуренко</a:t>
            </a:r>
            <a:r>
              <a:rPr lang="ru-RU" sz="3300" b="1" i="1" dirty="0" smtClean="0">
                <a:solidFill>
                  <a:schemeClr val="tx2">
                    <a:lumMod val="50000"/>
                  </a:schemeClr>
                </a:solidFill>
              </a:rPr>
              <a:t>- редактор районной газеты </a:t>
            </a:r>
            <a:r>
              <a:rPr lang="ru-RU" sz="33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0"/>
            <a:ext cx="8001056" cy="6429396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buNone/>
            </a:pPr>
            <a:r>
              <a:rPr lang="ru-RU" sz="1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 июня 1989 года был проведен районный митинг в защиту реки Судогда. Борьба</a:t>
            </a:r>
          </a:p>
          <a:p>
            <a:pPr>
              <a:lnSpc>
                <a:spcPct val="110000"/>
              </a:lnSpc>
              <a:buNone/>
            </a:pPr>
            <a:r>
              <a:rPr lang="ru-RU" sz="1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чиновничеством продолжалась очень долго. </a:t>
            </a:r>
            <a:r>
              <a:rPr lang="en-US" sz="1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</a:t>
            </a:r>
            <a:r>
              <a:rPr lang="ru-RU" sz="1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Но, к сожалению, отстоять идею </a:t>
            </a:r>
          </a:p>
          <a:p>
            <a:pPr>
              <a:lnSpc>
                <a:spcPct val="110000"/>
              </a:lnSpc>
              <a:buNone/>
            </a:pPr>
            <a:r>
              <a:rPr lang="ru-RU" sz="1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закрытия водозабора не удалось,</a:t>
            </a:r>
            <a:r>
              <a:rPr lang="en-US" sz="1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”</a:t>
            </a:r>
            <a:r>
              <a:rPr lang="ru-RU" sz="1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этим закончила свой рассказ Ирина </a:t>
            </a:r>
          </a:p>
          <a:p>
            <a:pPr>
              <a:lnSpc>
                <a:spcPct val="110000"/>
              </a:lnSpc>
              <a:buNone/>
            </a:pPr>
            <a:r>
              <a:rPr lang="ru-RU" sz="1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Александровна . </a:t>
            </a:r>
          </a:p>
          <a:p>
            <a:pPr>
              <a:lnSpc>
                <a:spcPct val="110000"/>
              </a:lnSpc>
              <a:buNone/>
            </a:pPr>
            <a:endParaRPr lang="ru-RU" sz="1800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lnSpc>
                <a:spcPct val="110000"/>
              </a:lnSpc>
              <a:buNone/>
            </a:pPr>
            <a:r>
              <a:rPr lang="ru-RU" sz="1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  <a:r>
              <a:rPr lang="en-US" sz="1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</a:t>
            </a:r>
            <a:r>
              <a:rPr lang="ru-RU" sz="1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 ведь считаете , что все было зря . А ведь это неверно. Да, нам не удалось</a:t>
            </a:r>
          </a:p>
          <a:p>
            <a:pPr>
              <a:lnSpc>
                <a:spcPct val="110000"/>
              </a:lnSpc>
              <a:buNone/>
            </a:pPr>
            <a:r>
              <a:rPr lang="ru-RU" sz="1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закрыть водозабор. Но мы добились того , что количество забираемой воды</a:t>
            </a:r>
          </a:p>
          <a:p>
            <a:pPr>
              <a:lnSpc>
                <a:spcPct val="110000"/>
              </a:lnSpc>
              <a:buNone/>
            </a:pPr>
            <a:r>
              <a:rPr lang="ru-RU" sz="1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было снижено вдвое. Я думаю , что успех  </a:t>
            </a:r>
          </a:p>
          <a:p>
            <a:pPr>
              <a:lnSpc>
                <a:spcPct val="110000"/>
              </a:lnSpc>
              <a:buNone/>
            </a:pPr>
            <a:r>
              <a:rPr lang="ru-RU" sz="1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дела, которым занимается  человек, </a:t>
            </a:r>
          </a:p>
          <a:p>
            <a:pPr>
              <a:lnSpc>
                <a:spcPct val="110000"/>
              </a:lnSpc>
              <a:buNone/>
            </a:pPr>
            <a:r>
              <a:rPr lang="ru-RU" sz="1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зависит от его гражданской позиции</a:t>
            </a:r>
          </a:p>
          <a:p>
            <a:pPr>
              <a:lnSpc>
                <a:spcPct val="110000"/>
              </a:lnSpc>
              <a:buNone/>
            </a:pPr>
            <a:r>
              <a:rPr lang="ru-RU" sz="1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– позиции неравнодушия к проблемам  </a:t>
            </a:r>
          </a:p>
          <a:p>
            <a:pPr>
              <a:lnSpc>
                <a:spcPct val="110000"/>
              </a:lnSpc>
              <a:buNone/>
            </a:pPr>
            <a:r>
              <a:rPr lang="ru-RU" sz="1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своей малой Родины и государства , </a:t>
            </a:r>
          </a:p>
          <a:p>
            <a:pPr>
              <a:lnSpc>
                <a:spcPct val="110000"/>
              </a:lnSpc>
              <a:buNone/>
            </a:pPr>
            <a:r>
              <a:rPr lang="ru-RU" sz="1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чтобы потом , через много лет можно </a:t>
            </a:r>
          </a:p>
          <a:p>
            <a:pPr>
              <a:lnSpc>
                <a:spcPct val="110000"/>
              </a:lnSpc>
              <a:buNone/>
            </a:pPr>
            <a:r>
              <a:rPr lang="ru-RU" sz="1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было сказать , что жизнь прожил не зря</a:t>
            </a:r>
            <a:r>
              <a:rPr lang="en-US" sz="1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”</a:t>
            </a:r>
            <a:endParaRPr lang="ru-RU" sz="18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332656"/>
            <a:ext cx="8286776" cy="614651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Традиции старшего поколения переняты молодыми. </a:t>
            </a:r>
          </a:p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Трудовая экологическая бригада  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учащихся Судогодской основной школы ежегодно 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участвует 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благоустройстве города .  Одна из важных задач - очистка берегов реки Судогда в черте города от бытового мусора. 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AM_00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3636" y="0"/>
            <a:ext cx="3000364" cy="43576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Содержимое 3" descr="SAM_000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27584" y="0"/>
            <a:ext cx="2815722" cy="46990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SAM_00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2708920"/>
            <a:ext cx="6264696" cy="3929066"/>
          </a:xfrm>
          <a:prstGeom prst="snip2Diag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256</TotalTime>
  <Words>586</Words>
  <Application>Microsoft Office PowerPoint</Application>
  <PresentationFormat>Экран (4:3)</PresentationFormat>
  <Paragraphs>37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Сохраним речку Судогда</vt:lpstr>
      <vt:lpstr>Слайд 2</vt:lpstr>
      <vt:lpstr>Журухина  Ирина  Александровна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 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Этапы борьбы за спасение реки Судогда</dc:title>
  <cp:lastModifiedBy>1111</cp:lastModifiedBy>
  <cp:revision>34</cp:revision>
  <dcterms:modified xsi:type="dcterms:W3CDTF">2015-01-16T12:32:28Z</dcterms:modified>
</cp:coreProperties>
</file>