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26F093-DE81-4ABA-9EF8-B99D1A727ACF}"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26F093-DE81-4ABA-9EF8-B99D1A727ACF}"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26F093-DE81-4ABA-9EF8-B99D1A727ACF}"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26F093-DE81-4ABA-9EF8-B99D1A727ACF}"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26F093-DE81-4ABA-9EF8-B99D1A727ACF}"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26F093-DE81-4ABA-9EF8-B99D1A727ACF}" type="datetimeFigureOut">
              <a:rPr lang="ru-RU" smtClean="0"/>
              <a:t>16.01.2015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26F093-DE81-4ABA-9EF8-B99D1A727ACF}" type="datetimeFigureOut">
              <a:rPr lang="ru-RU" smtClean="0"/>
              <a:t>16.01.2015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26F093-DE81-4ABA-9EF8-B99D1A727ACF}" type="datetimeFigureOut">
              <a:rPr lang="ru-RU" smtClean="0"/>
              <a:t>16.01.2015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26F093-DE81-4ABA-9EF8-B99D1A727ACF}" type="datetimeFigureOut">
              <a:rPr lang="ru-RU" smtClean="0"/>
              <a:t>16.01.2015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26F093-DE81-4ABA-9EF8-B99D1A727ACF}" type="datetimeFigureOut">
              <a:rPr lang="ru-RU" smtClean="0"/>
              <a:t>16.01.2015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26F093-DE81-4ABA-9EF8-B99D1A727ACF}" type="datetimeFigureOut">
              <a:rPr lang="ru-RU" smtClean="0"/>
              <a:t>16.01.2015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E5D3DD-67D2-445B-AA5C-7F64DF2B6A8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6F093-DE81-4ABA-9EF8-B99D1A727ACF}" type="datetimeFigureOut">
              <a:rPr lang="ru-RU" smtClean="0"/>
              <a:t>16.01.2015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D3DD-67D2-445B-AA5C-7F64DF2B6A8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0"/>
            <a:ext cx="7929618" cy="6858000"/>
          </a:xfrm>
          <a:ln>
            <a:noFill/>
          </a:ln>
        </p:spPr>
        <p:txBody>
          <a:bodyPr>
            <a:normAutofit/>
          </a:bodyPr>
          <a:lstStyle/>
          <a:p>
            <a:r>
              <a:rPr lang="ru-RU" dirty="0" smtClean="0"/>
              <a:t>Презентация к исследовательскому проекту </a:t>
            </a:r>
            <a:br>
              <a:rPr lang="ru-RU" dirty="0" smtClean="0"/>
            </a:br>
            <a:r>
              <a:rPr lang="ru-RU" dirty="0"/>
              <a:t/>
            </a:r>
            <a:br>
              <a:rPr lang="ru-RU" dirty="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b="1" i="1" dirty="0" smtClean="0">
                <a:solidFill>
                  <a:schemeClr val="accent3">
                    <a:lumMod val="50000"/>
                  </a:schemeClr>
                </a:solidFill>
                <a:effectLst>
                  <a:outerShdw blurRad="38100" dist="38100" dir="2700000" algn="tl">
                    <a:srgbClr val="000000">
                      <a:alpha val="43137"/>
                    </a:srgbClr>
                  </a:outerShdw>
                </a:effectLst>
              </a:rPr>
              <a:t>учителя биологии</a:t>
            </a:r>
            <a:br>
              <a:rPr lang="ru-RU" sz="3200" b="1" i="1" dirty="0" smtClean="0">
                <a:solidFill>
                  <a:schemeClr val="accent3">
                    <a:lumMod val="50000"/>
                  </a:schemeClr>
                </a:solidFill>
                <a:effectLst>
                  <a:outerShdw blurRad="38100" dist="38100" dir="2700000" algn="tl">
                    <a:srgbClr val="000000">
                      <a:alpha val="43137"/>
                    </a:srgbClr>
                  </a:outerShdw>
                </a:effectLst>
              </a:rPr>
            </a:br>
            <a:r>
              <a:rPr lang="ru-RU" sz="3200" b="1" i="1" dirty="0" smtClean="0">
                <a:solidFill>
                  <a:schemeClr val="accent3">
                    <a:lumMod val="50000"/>
                  </a:schemeClr>
                </a:solidFill>
                <a:effectLst>
                  <a:outerShdw blurRad="38100" dist="38100" dir="2700000" algn="tl">
                    <a:srgbClr val="000000">
                      <a:alpha val="43137"/>
                    </a:srgbClr>
                  </a:outerShdw>
                </a:effectLst>
              </a:rPr>
              <a:t>САХАРОВОЙ Галины Анатольевны</a:t>
            </a:r>
            <a:r>
              <a:rPr lang="ru-RU" sz="3200" b="1" i="1" dirty="0" smtClean="0"/>
              <a:t/>
            </a:r>
            <a:br>
              <a:rPr lang="ru-RU" sz="3200" b="1" i="1" dirty="0" smtClean="0"/>
            </a:br>
            <a:r>
              <a:rPr lang="ru-RU" sz="3200" b="1" i="1" dirty="0" smtClean="0"/>
              <a:t> </a:t>
            </a:r>
            <a:br>
              <a:rPr lang="ru-RU" sz="3200" b="1" i="1" dirty="0" smtClean="0"/>
            </a:br>
            <a:r>
              <a:rPr lang="ru-RU" sz="3200" b="1" i="1" dirty="0" smtClean="0">
                <a:solidFill>
                  <a:schemeClr val="tx2"/>
                </a:solidFill>
                <a:effectLst>
                  <a:outerShdw blurRad="38100" dist="38100" dir="2700000" algn="tl">
                    <a:srgbClr val="000000">
                      <a:alpha val="43137"/>
                    </a:srgbClr>
                  </a:outerShdw>
                </a:effectLst>
              </a:rPr>
              <a:t>МБОУ «</a:t>
            </a:r>
            <a:r>
              <a:rPr lang="ru-RU" sz="3200" b="1" i="1" dirty="0" err="1" smtClean="0">
                <a:solidFill>
                  <a:schemeClr val="tx2"/>
                </a:solidFill>
                <a:effectLst>
                  <a:outerShdw blurRad="38100" dist="38100" dir="2700000" algn="tl">
                    <a:srgbClr val="000000">
                      <a:alpha val="43137"/>
                    </a:srgbClr>
                  </a:outerShdw>
                </a:effectLst>
              </a:rPr>
              <a:t>Судогодская</a:t>
            </a:r>
            <a:r>
              <a:rPr lang="ru-RU" sz="3200" b="1" i="1" dirty="0" smtClean="0">
                <a:solidFill>
                  <a:schemeClr val="tx2"/>
                </a:solidFill>
                <a:effectLst>
                  <a:outerShdw blurRad="38100" dist="38100" dir="2700000" algn="tl">
                    <a:srgbClr val="000000">
                      <a:alpha val="43137"/>
                    </a:srgbClr>
                  </a:outerShdw>
                </a:effectLst>
              </a:rPr>
              <a:t> основная общеобразовательная школа»</a:t>
            </a:r>
            <a:br>
              <a:rPr lang="ru-RU" sz="3200" b="1" i="1" dirty="0" smtClean="0">
                <a:solidFill>
                  <a:schemeClr val="tx2"/>
                </a:solidFill>
                <a:effectLst>
                  <a:outerShdw blurRad="38100" dist="38100" dir="2700000" algn="tl">
                    <a:srgbClr val="000000">
                      <a:alpha val="43137"/>
                    </a:srgbClr>
                  </a:outerShdw>
                </a:effectLst>
              </a:rPr>
            </a:br>
            <a:r>
              <a:rPr lang="ru-RU" sz="3200" b="1" i="1" dirty="0" smtClean="0">
                <a:solidFill>
                  <a:schemeClr val="tx2"/>
                </a:solidFill>
                <a:effectLst>
                  <a:outerShdw blurRad="38100" dist="38100" dir="2700000" algn="tl">
                    <a:srgbClr val="000000">
                      <a:alpha val="43137"/>
                    </a:srgbClr>
                  </a:outerShdw>
                </a:effectLst>
              </a:rPr>
              <a:t>2015 год</a:t>
            </a:r>
            <a:endParaRPr lang="ru-RU" dirty="0">
              <a:solidFill>
                <a:schemeClr val="tx2"/>
              </a:solidFill>
              <a:effectLst>
                <a:outerShdw blurRad="38100" dist="38100" dir="2700000" algn="tl">
                  <a:srgbClr val="000000">
                    <a:alpha val="43137"/>
                  </a:srgbClr>
                </a:outerShdw>
              </a:effectLst>
            </a:endParaRPr>
          </a:p>
        </p:txBody>
      </p:sp>
      <p:sp>
        <p:nvSpPr>
          <p:cNvPr id="4" name="Прямоугольник 3"/>
          <p:cNvSpPr/>
          <p:nvPr/>
        </p:nvSpPr>
        <p:spPr>
          <a:xfrm>
            <a:off x="338384" y="1643050"/>
            <a:ext cx="8805616" cy="2123658"/>
          </a:xfrm>
          <a:prstGeom prst="rect">
            <a:avLst/>
          </a:prstGeom>
          <a:noFill/>
          <a:ln>
            <a:noFill/>
          </a:ln>
        </p:spPr>
        <p:txBody>
          <a:bodyPr wrap="square" lIns="91440" tIns="45720" rIns="91440" bIns="45720">
            <a:spAutoFit/>
          </a:bodyPr>
          <a:lstStyle/>
          <a:p>
            <a:pPr algn="ctr"/>
            <a:r>
              <a:rPr lang="ru-RU" sz="66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«Судогда – река,</a:t>
            </a:r>
            <a:br>
              <a:rPr lang="ru-RU" sz="66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br>
            <a:r>
              <a:rPr lang="ru-RU" sz="66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город, жизнь…»</a:t>
            </a:r>
            <a:endParaRPr lang="ru-RU" sz="66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3071810"/>
            <a:ext cx="8286808" cy="3286148"/>
          </a:xfrm>
          <a:solidFill>
            <a:schemeClr val="bg1">
              <a:alpha val="49000"/>
            </a:schemeClr>
          </a:solidFill>
        </p:spPr>
        <p:txBody>
          <a:bodyPr>
            <a:normAutofit fontScale="90000"/>
          </a:bodyPr>
          <a:lstStyle/>
          <a:p>
            <a:r>
              <a:rPr lang="ru-RU" sz="4000" b="1" dirty="0" smtClean="0">
                <a:effectLst>
                  <a:outerShdw blurRad="38100" dist="38100" dir="2700000" algn="tl">
                    <a:srgbClr val="000000">
                      <a:alpha val="43137"/>
                    </a:srgbClr>
                  </a:outerShdw>
                </a:effectLst>
              </a:rPr>
              <a:t>«Любить свою Родину, значит знать её»</a:t>
            </a:r>
            <a:br>
              <a:rPr lang="ru-RU" sz="4000" b="1" dirty="0" smtClean="0">
                <a:effectLst>
                  <a:outerShdw blurRad="38100" dist="38100" dir="2700000" algn="tl">
                    <a:srgbClr val="000000">
                      <a:alpha val="43137"/>
                    </a:srgbClr>
                  </a:outerShdw>
                </a:effectLst>
              </a:rPr>
            </a:br>
            <a:r>
              <a:rPr lang="ru-RU" sz="900" b="1" dirty="0" smtClean="0">
                <a:effectLst>
                  <a:outerShdw blurRad="38100" dist="38100" dir="2700000" algn="tl">
                    <a:srgbClr val="000000">
                      <a:alpha val="43137"/>
                    </a:srgbClr>
                  </a:outerShdw>
                </a:effectLst>
              </a:rPr>
              <a:t>                                                                                                                                                                                                                                                                                                                  </a:t>
            </a:r>
            <a:r>
              <a:rPr lang="ru-RU" sz="1100" b="1" dirty="0" smtClean="0">
                <a:effectLst>
                  <a:outerShdw blurRad="38100" dist="38100" dir="2700000" algn="tl">
                    <a:srgbClr val="000000">
                      <a:alpha val="43137"/>
                    </a:srgbClr>
                  </a:outerShdw>
                </a:effectLst>
              </a:rPr>
              <a:t>К</a:t>
            </a:r>
            <a:r>
              <a:rPr lang="ru-RU" sz="1200" b="1" dirty="0" smtClean="0">
                <a:effectLst>
                  <a:outerShdw blurRad="38100" dist="38100" dir="2700000" algn="tl">
                    <a:srgbClr val="000000">
                      <a:alpha val="43137"/>
                    </a:srgbClr>
                  </a:outerShdw>
                </a:effectLst>
              </a:rPr>
              <a:t>. Паустовский</a:t>
            </a:r>
            <a:br>
              <a:rPr lang="ru-RU" sz="12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«Знание о трудностях – первый шаг на пути к их решению…»</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«Поможем не только словом, но и делом!»</a:t>
            </a:r>
            <a:endParaRPr lang="ru-RU" b="1" dirty="0">
              <a:effectLst>
                <a:outerShdw blurRad="38100" dist="38100" dir="2700000" algn="tl">
                  <a:srgbClr val="000000">
                    <a:alpha val="43137"/>
                  </a:srgbClr>
                </a:outerShdw>
              </a:effectLst>
            </a:endParaRPr>
          </a:p>
        </p:txBody>
      </p:sp>
      <p:sp>
        <p:nvSpPr>
          <p:cNvPr id="4" name="Прямоугольник 3"/>
          <p:cNvSpPr/>
          <p:nvPr/>
        </p:nvSpPr>
        <p:spPr>
          <a:xfrm>
            <a:off x="285720" y="357166"/>
            <a:ext cx="8643966" cy="2123658"/>
          </a:xfrm>
          <a:prstGeom prst="rect">
            <a:avLst/>
          </a:prstGeom>
          <a:solidFill>
            <a:schemeClr val="bg1">
              <a:alpha val="49000"/>
            </a:schemeClr>
          </a:solidFill>
          <a:ln>
            <a:noFill/>
          </a:ln>
        </p:spPr>
        <p:txBody>
          <a:bodyPr wrap="square" lIns="91440" tIns="45720" rIns="91440" bIns="45720">
            <a:spAutoFit/>
          </a:bodyPr>
          <a:lstStyle/>
          <a:p>
            <a:pPr algn="ctr"/>
            <a:r>
              <a:rPr lang="ru-RU" sz="66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«Судогда – река,</a:t>
            </a:r>
            <a:br>
              <a:rPr lang="ru-RU" sz="66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br>
            <a:r>
              <a:rPr lang="ru-RU" sz="66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город, жизнь…»</a:t>
            </a:r>
            <a:endParaRPr lang="ru-RU" sz="66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14290"/>
            <a:ext cx="7772400" cy="6286544"/>
          </a:xfrm>
        </p:spPr>
        <p:txBody>
          <a:bodyPr>
            <a:normAutofit fontScale="90000"/>
          </a:bodyPr>
          <a:lstStyle/>
          <a:p>
            <a:r>
              <a:rPr lang="ru-RU" b="1" dirty="0" smtClean="0">
                <a:effectLst>
                  <a:outerShdw blurRad="38100" dist="38100" dir="2700000" algn="tl">
                    <a:srgbClr val="000000">
                      <a:alpha val="43137"/>
                    </a:srgbClr>
                  </a:outerShdw>
                </a:effectLst>
              </a:rPr>
              <a:t>Судогда – наша малая Родина…</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Любим ли мы её?</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Знаем ли мы её?</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Что нам приходит на ум при упоминании слова «Судогда»?</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Хотим ли мы её сберечь?</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Так сделаем же первые шаги на пути к пониманию того, что:</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Судогда – это река, город и сама наша ЖИЗНЬ!!!</a:t>
            </a:r>
            <a:endParaRPr lang="ru-RU"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14290"/>
            <a:ext cx="8358246" cy="6286544"/>
          </a:xfrm>
          <a:solidFill>
            <a:schemeClr val="bg1">
              <a:alpha val="37000"/>
            </a:schemeClr>
          </a:solidFill>
          <a:ln>
            <a:solidFill>
              <a:schemeClr val="bg1"/>
            </a:solidFill>
          </a:ln>
        </p:spPr>
        <p:txBody>
          <a:bodyPr>
            <a:normAutofit fontScale="90000"/>
          </a:bodyPr>
          <a:lstStyle/>
          <a:p>
            <a:pPr algn="l"/>
            <a:r>
              <a:rPr lang="ru-RU" sz="4900" b="1" dirty="0" smtClean="0">
                <a:ln>
                  <a:solidFill>
                    <a:schemeClr val="tx1"/>
                  </a:solidFill>
                </a:ln>
                <a:solidFill>
                  <a:schemeClr val="bg1"/>
                </a:solidFill>
                <a:effectLst>
                  <a:outerShdw blurRad="38100" dist="38100" dir="2700000" algn="tl">
                    <a:srgbClr val="000000">
                      <a:alpha val="43137"/>
                    </a:srgbClr>
                  </a:outerShdw>
                </a:effectLst>
              </a:rPr>
              <a:t>Для этого разделимся на группы:</a:t>
            </a:r>
            <a:br>
              <a:rPr lang="ru-RU" sz="4900" b="1" dirty="0" smtClean="0">
                <a:ln>
                  <a:solidFill>
                    <a:schemeClr val="tx1"/>
                  </a:solidFill>
                </a:ln>
                <a:solidFill>
                  <a:schemeClr val="bg1"/>
                </a:solidFill>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1. </a:t>
            </a:r>
            <a:r>
              <a:rPr lang="ru-RU" sz="4000" b="1" u="sng" dirty="0" smtClean="0">
                <a:effectLst>
                  <a:outerShdw blurRad="38100" dist="38100" dir="2700000" algn="tl">
                    <a:srgbClr val="000000">
                      <a:alpha val="43137"/>
                    </a:srgbClr>
                  </a:outerShdw>
                </a:effectLst>
              </a:rPr>
              <a:t>Гидрологи</a:t>
            </a:r>
            <a:r>
              <a:rPr lang="ru-RU" sz="4000" b="1" dirty="0" smtClean="0">
                <a:effectLst>
                  <a:outerShdw blurRad="38100" dist="38100" dir="2700000" algn="tl">
                    <a:srgbClr val="000000">
                      <a:alpha val="43137"/>
                    </a:srgbClr>
                  </a:outerShdw>
                </a:effectLst>
              </a:rPr>
              <a:t>, </a:t>
            </a:r>
            <a:r>
              <a:rPr lang="ru-RU" sz="2800" b="1" dirty="0" smtClean="0">
                <a:effectLst>
                  <a:outerShdw blurRad="38100" dist="38100" dir="2700000" algn="tl">
                    <a:srgbClr val="000000">
                      <a:alpha val="43137"/>
                    </a:srgbClr>
                  </a:outerShdw>
                </a:effectLst>
              </a:rPr>
              <a:t>которые познакомят нас с особенностями реки Судогда;</a:t>
            </a: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2. </a:t>
            </a:r>
            <a:r>
              <a:rPr lang="ru-RU" sz="4000" b="1" u="sng" dirty="0" smtClean="0">
                <a:effectLst>
                  <a:outerShdw blurRad="38100" dist="38100" dir="2700000" algn="tl">
                    <a:srgbClr val="000000">
                      <a:alpha val="43137"/>
                    </a:srgbClr>
                  </a:outerShdw>
                </a:effectLst>
              </a:rPr>
              <a:t>Историки</a:t>
            </a:r>
            <a:r>
              <a:rPr lang="ru-RU" sz="4000" b="1" dirty="0" smtClean="0">
                <a:effectLst>
                  <a:outerShdw blurRad="38100" dist="38100" dir="2700000" algn="tl">
                    <a:srgbClr val="000000">
                      <a:alpha val="43137"/>
                    </a:srgbClr>
                  </a:outerShdw>
                </a:effectLst>
              </a:rPr>
              <a:t>, </a:t>
            </a:r>
            <a:r>
              <a:rPr lang="ru-RU" sz="2800" b="1" dirty="0" smtClean="0">
                <a:effectLst>
                  <a:outerShdw blurRad="38100" dist="38100" dir="2700000" algn="tl">
                    <a:srgbClr val="000000">
                      <a:alpha val="43137"/>
                    </a:srgbClr>
                  </a:outerShdw>
                </a:effectLst>
              </a:rPr>
              <a:t>которые создадут буклет с краткой историко-географической справкой о Судогде;</a:t>
            </a: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3. </a:t>
            </a:r>
            <a:r>
              <a:rPr lang="ru-RU" sz="4000" b="1" u="sng" dirty="0" smtClean="0">
                <a:effectLst>
                  <a:outerShdw blurRad="38100" dist="38100" dir="2700000" algn="tl">
                    <a:srgbClr val="000000">
                      <a:alpha val="43137"/>
                    </a:srgbClr>
                  </a:outerShdw>
                </a:effectLst>
              </a:rPr>
              <a:t>Журналисты</a:t>
            </a:r>
            <a:r>
              <a:rPr lang="ru-RU" sz="4000" b="1" dirty="0" smtClean="0">
                <a:effectLst>
                  <a:outerShdw blurRad="38100" dist="38100" dir="2700000" algn="tl">
                    <a:srgbClr val="000000">
                      <a:alpha val="43137"/>
                    </a:srgbClr>
                  </a:outerShdw>
                </a:effectLst>
              </a:rPr>
              <a:t>, </a:t>
            </a:r>
            <a:r>
              <a:rPr lang="ru-RU" sz="2700" b="1" dirty="0" smtClean="0">
                <a:effectLst>
                  <a:outerShdw blurRad="38100" dist="38100" dir="2700000" algn="tl">
                    <a:srgbClr val="000000">
                      <a:alpha val="43137"/>
                    </a:srgbClr>
                  </a:outerShdw>
                </a:effectLst>
              </a:rPr>
              <a:t>которые создадут видеорепортаж о литературных, художественных и музыкальных произведениях наших земляков о Судогде;</a:t>
            </a: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4. </a:t>
            </a:r>
            <a:r>
              <a:rPr lang="ru-RU" sz="4000" b="1" u="sng" dirty="0" smtClean="0">
                <a:effectLst>
                  <a:outerShdw blurRad="38100" dist="38100" dir="2700000" algn="tl">
                    <a:srgbClr val="000000">
                      <a:alpha val="43137"/>
                    </a:srgbClr>
                  </a:outerShdw>
                </a:effectLst>
              </a:rPr>
              <a:t>Экологи</a:t>
            </a:r>
            <a:r>
              <a:rPr lang="ru-RU" sz="4000" b="1" dirty="0" smtClean="0">
                <a:effectLst>
                  <a:outerShdw blurRad="38100" dist="38100" dir="2700000" algn="tl">
                    <a:srgbClr val="000000">
                      <a:alpha val="43137"/>
                    </a:srgbClr>
                  </a:outerShdw>
                </a:effectLst>
              </a:rPr>
              <a:t>, </a:t>
            </a:r>
            <a:r>
              <a:rPr lang="ru-RU" sz="2700" b="1" dirty="0" smtClean="0">
                <a:effectLst>
                  <a:outerShdw blurRad="38100" dist="38100" dir="2700000" algn="tl">
                    <a:srgbClr val="000000">
                      <a:alpha val="43137"/>
                    </a:srgbClr>
                  </a:outerShdw>
                </a:effectLst>
              </a:rPr>
              <a:t>которые расскажут нам о борьбе старшего поколения за спасение реки и о том, как они передали эту эстафету нам – подрастающим жителям Судогды.</a:t>
            </a:r>
            <a:endParaRPr lang="ru-RU"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428604"/>
            <a:ext cx="6357982" cy="5857916"/>
          </a:xfrm>
          <a:solidFill>
            <a:schemeClr val="bg1">
              <a:alpha val="57000"/>
            </a:schemeClr>
          </a:solidFill>
          <a:ln>
            <a:solidFill>
              <a:schemeClr val="bg1">
                <a:alpha val="45000"/>
              </a:schemeClr>
            </a:solidFill>
          </a:ln>
        </p:spPr>
        <p:txBody>
          <a:bodyPr>
            <a:normAutofit fontScale="90000"/>
          </a:bodyPr>
          <a:lstStyle/>
          <a:p>
            <a:r>
              <a:rPr lang="ru-RU" sz="4000" b="1" dirty="0" smtClean="0">
                <a:ln>
                  <a:solidFill>
                    <a:schemeClr val="tx1"/>
                  </a:solidFill>
                </a:ln>
                <a:solidFill>
                  <a:schemeClr val="bg1"/>
                </a:solidFill>
                <a:effectLst>
                  <a:outerShdw blurRad="38100" dist="38100" dir="2700000" algn="tl">
                    <a:srgbClr val="000000">
                      <a:alpha val="43137"/>
                    </a:srgbClr>
                  </a:outerShdw>
                </a:effectLst>
              </a:rPr>
              <a:t>В своей работе мы будем использовать:</a:t>
            </a: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Описание</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Наблюдение</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 Интервьюирование </a:t>
            </a: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Сбор и изучение информации</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Редактирование материала</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Практическая экологическая деятельность в помощь реке</a:t>
            </a:r>
            <a:br>
              <a:rPr lang="ru-RU" sz="4000"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 Обобщение</a:t>
            </a:r>
            <a:endParaRPr lang="ru-RU"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Заголовок 1"/>
          <p:cNvSpPr>
            <a:spLocks noGrp="1"/>
          </p:cNvSpPr>
          <p:nvPr>
            <p:ph idx="1"/>
          </p:nvPr>
        </p:nvSpPr>
        <p:spPr>
          <a:xfrm>
            <a:off x="2071670" y="428604"/>
            <a:ext cx="6858080" cy="4071966"/>
          </a:xfrm>
          <a:solidFill>
            <a:schemeClr val="bg1">
              <a:alpha val="37000"/>
            </a:schemeClr>
          </a:solidFill>
          <a:ln>
            <a:solidFill>
              <a:schemeClr val="bg1"/>
            </a:solidFill>
          </a:ln>
        </p:spPr>
        <p:txBody>
          <a:bodyPr>
            <a:normAutofit fontScale="75000" lnSpcReduction="20000"/>
          </a:bodyPr>
          <a:lstStyle/>
          <a:p>
            <a:pPr algn="l">
              <a:buNone/>
            </a:pPr>
            <a:r>
              <a:rPr lang="ru-RU" sz="6000" b="1" dirty="0" smtClean="0">
                <a:ln>
                  <a:solidFill>
                    <a:schemeClr val="tx1"/>
                  </a:solidFill>
                </a:ln>
                <a:solidFill>
                  <a:schemeClr val="bg1"/>
                </a:solidFill>
                <a:effectLst>
                  <a:outerShdw blurRad="38100" dist="38100" dir="2700000" algn="tl">
                    <a:srgbClr val="000000">
                      <a:alpha val="43137"/>
                    </a:srgbClr>
                  </a:outerShdw>
                </a:effectLst>
              </a:rPr>
              <a:t>  </a:t>
            </a:r>
            <a:r>
              <a:rPr lang="ru-RU" sz="6000" b="1" u="sng" dirty="0" smtClean="0">
                <a:ln>
                  <a:solidFill>
                    <a:schemeClr val="tx1"/>
                  </a:solidFill>
                </a:ln>
                <a:solidFill>
                  <a:schemeClr val="bg1"/>
                </a:solidFill>
                <a:effectLst>
                  <a:outerShdw blurRad="38100" dist="38100" dir="2700000" algn="tl">
                    <a:srgbClr val="000000">
                      <a:alpha val="43137"/>
                    </a:srgbClr>
                  </a:outerShdw>
                </a:effectLst>
              </a:rPr>
              <a:t>Подведём итог работы:</a:t>
            </a:r>
          </a:p>
          <a:p>
            <a:pPr>
              <a:buNone/>
            </a:pPr>
            <a:r>
              <a:rPr lang="ru-RU" sz="4000" dirty="0" smtClean="0"/>
              <a:t>               </a:t>
            </a:r>
            <a:r>
              <a:rPr lang="ru-RU" sz="4000" dirty="0" smtClean="0">
                <a:effectLst>
                  <a:outerShdw blurRad="38100" dist="38100" dir="2700000" algn="tl">
                    <a:srgbClr val="000000">
                      <a:alpha val="43137"/>
                    </a:srgbClr>
                  </a:outerShdw>
                </a:effectLst>
                <a:latin typeface="Monotype Corsiva" pitchFamily="66" charset="0"/>
              </a:rPr>
              <a:t>На научной конференции,</a:t>
            </a:r>
            <a:br>
              <a:rPr lang="ru-RU" sz="4000" dirty="0" smtClean="0">
                <a:effectLst>
                  <a:outerShdw blurRad="38100" dist="38100" dir="2700000" algn="tl">
                    <a:srgbClr val="000000">
                      <a:alpha val="43137"/>
                    </a:srgbClr>
                  </a:outerShdw>
                </a:effectLst>
                <a:latin typeface="Monotype Corsiva" pitchFamily="66" charset="0"/>
              </a:rPr>
            </a:br>
            <a:r>
              <a:rPr lang="ru-RU" sz="4000" dirty="0" smtClean="0">
                <a:effectLst>
                  <a:outerShdw blurRad="38100" dist="38100" dir="2700000" algn="tl">
                    <a:srgbClr val="000000">
                      <a:alpha val="43137"/>
                    </a:srgbClr>
                  </a:outerShdw>
                </a:effectLst>
                <a:latin typeface="Monotype Corsiva" pitchFamily="66" charset="0"/>
              </a:rPr>
              <a:t> где каждая группа представит отчёт о</a:t>
            </a:r>
            <a:br>
              <a:rPr lang="ru-RU" sz="4000" dirty="0" smtClean="0">
                <a:effectLst>
                  <a:outerShdw blurRad="38100" dist="38100" dir="2700000" algn="tl">
                    <a:srgbClr val="000000">
                      <a:alpha val="43137"/>
                    </a:srgbClr>
                  </a:outerShdw>
                </a:effectLst>
                <a:latin typeface="Monotype Corsiva" pitchFamily="66" charset="0"/>
              </a:rPr>
            </a:br>
            <a:r>
              <a:rPr lang="ru-RU" sz="4000" dirty="0" smtClean="0">
                <a:effectLst>
                  <a:outerShdw blurRad="38100" dist="38100" dir="2700000" algn="tl">
                    <a:srgbClr val="000000">
                      <a:alpha val="43137"/>
                    </a:srgbClr>
                  </a:outerShdw>
                </a:effectLst>
                <a:latin typeface="Monotype Corsiva" pitchFamily="66" charset="0"/>
              </a:rPr>
              <a:t>         проделанной работе в форме:</a:t>
            </a: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 Презентации (гидрологи, экологи);</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 Буклета (историки);</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 Видеоотчёта (журналисты);</a:t>
            </a:r>
          </a:p>
          <a:p>
            <a:pPr>
              <a:buNone/>
            </a:pPr>
            <a:r>
              <a:rPr lang="ru-RU" sz="4000" b="1" dirty="0" smtClean="0">
                <a:effectLst>
                  <a:outerShdw blurRad="38100" dist="38100" dir="2700000" algn="tl">
                    <a:srgbClr val="000000">
                      <a:alpha val="43137"/>
                    </a:srgbClr>
                  </a:outerShdw>
                </a:effectLst>
              </a:rPr>
              <a:t>    - Макета плаката содержащего</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   рекламу проекта (журналисты).</a:t>
            </a:r>
            <a:endParaRPr lang="ru-RU"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a:srcRect/>
          <a:stretch>
            <a:fillRect/>
          </a:stretch>
        </p:blipFill>
        <p:spPr bwMode="auto">
          <a:xfrm>
            <a:off x="0" y="214290"/>
            <a:ext cx="1940033" cy="2214578"/>
          </a:xfrm>
          <a:prstGeom prst="rect">
            <a:avLst/>
          </a:prstGeom>
          <a:noFill/>
          <a:ln w="9525" algn="in">
            <a:noFill/>
            <a:miter lim="800000"/>
            <a:headEnd/>
            <a:tailEnd/>
          </a:ln>
          <a:effectLst/>
        </p:spPr>
      </p:pic>
      <p:pic>
        <p:nvPicPr>
          <p:cNvPr id="7" name="Рисунок 6" descr="скачанные файлы.jpg"/>
          <p:cNvPicPr/>
          <p:nvPr/>
        </p:nvPicPr>
        <p:blipFill>
          <a:blip r:embed="rId4"/>
          <a:stretch>
            <a:fillRect/>
          </a:stretch>
        </p:blipFill>
        <p:spPr>
          <a:xfrm>
            <a:off x="0" y="4929198"/>
            <a:ext cx="2643174" cy="1928802"/>
          </a:xfrm>
          <a:prstGeom prst="ellipse">
            <a:avLst/>
          </a:prstGeom>
          <a:ln>
            <a:noFill/>
          </a:ln>
          <a:effectLst>
            <a:softEdge rad="112500"/>
          </a:effectLst>
        </p:spPr>
      </p:pic>
      <p:pic>
        <p:nvPicPr>
          <p:cNvPr id="8" name="Рисунок 7" descr="31076515.jpg"/>
          <p:cNvPicPr/>
          <p:nvPr/>
        </p:nvPicPr>
        <p:blipFill>
          <a:blip r:embed="rId5" cstate="print"/>
          <a:stretch>
            <a:fillRect/>
          </a:stretch>
        </p:blipFill>
        <p:spPr>
          <a:xfrm>
            <a:off x="0" y="3071810"/>
            <a:ext cx="1928794" cy="1500198"/>
          </a:xfrm>
          <a:prstGeom prst="ellipse">
            <a:avLst/>
          </a:prstGeom>
          <a:ln>
            <a:noFill/>
          </a:ln>
          <a:effectLst>
            <a:softEdge rad="112500"/>
          </a:effectLst>
        </p:spPr>
      </p:pic>
      <p:pic>
        <p:nvPicPr>
          <p:cNvPr id="9" name="Рисунок 8" descr="images (1).jpg"/>
          <p:cNvPicPr/>
          <p:nvPr/>
        </p:nvPicPr>
        <p:blipFill>
          <a:blip r:embed="rId6"/>
          <a:stretch>
            <a:fillRect/>
          </a:stretch>
        </p:blipFill>
        <p:spPr>
          <a:xfrm>
            <a:off x="3000364" y="5072074"/>
            <a:ext cx="2786082" cy="1785926"/>
          </a:xfrm>
          <a:prstGeom prst="ellipse">
            <a:avLst/>
          </a:prstGeom>
          <a:ln>
            <a:noFill/>
          </a:ln>
          <a:effectLst>
            <a:softEdge rad="112500"/>
          </a:effectLst>
        </p:spPr>
      </p:pic>
      <p:pic>
        <p:nvPicPr>
          <p:cNvPr id="10" name="Рисунок 9" descr="images (2).jpg"/>
          <p:cNvPicPr/>
          <p:nvPr/>
        </p:nvPicPr>
        <p:blipFill>
          <a:blip r:embed="rId7"/>
          <a:stretch>
            <a:fillRect/>
          </a:stretch>
        </p:blipFill>
        <p:spPr>
          <a:xfrm>
            <a:off x="6072198" y="4929198"/>
            <a:ext cx="2895602" cy="192880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52</Words>
  <Application>Microsoft Office PowerPoint</Application>
  <PresentationFormat>Экран (4:3)</PresentationFormat>
  <Paragraphs>10</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к исследовательскому проекту      учителя биологии САХАРОВОЙ Галины Анатольевны   МБОУ «Судогодская основная общеобразовательная школа» 2015 год</vt:lpstr>
      <vt:lpstr>«Любить свою Родину, значит знать её»                                                                                                                                                                                                                                                                                                                   К. Паустовский «Знание о трудностях – первый шаг на пути к их решению…» «Поможем не только словом, но и делом!»</vt:lpstr>
      <vt:lpstr>Судогда – наша малая Родина… Любим ли мы её? Знаем ли мы её? Что нам приходит на ум при упоминании слова «Судогда»? Хотим ли мы её сберечь? Так сделаем же первые шаги на пути к пониманию того, что: Судогда – это река, город и сама наша ЖИЗНЬ!!!</vt:lpstr>
      <vt:lpstr>Для этого разделимся на группы:  1. Гидрологи, которые познакомят нас с особенностями реки Судогда; 2. Историки, которые создадут буклет с краткой историко-географической справкой о Судогде; 3. Журналисты, которые создадут видеорепортаж о литературных, художественных и музыкальных произведениях наших земляков о Судогде; 4. Экологи, которые расскажут нам о борьбе старшего поколения за спасение реки и о том, как они передали эту эстафету нам – подрастающим жителям Судогды.</vt:lpstr>
      <vt:lpstr>В своей работе мы будем использовать: Описание Наблюдение  Интервьюирование  Сбор и изучение информации Редактирование материала Практическая экологическая деятельность в помощь реке  Обобщение</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исследовательскому проекту      учителя биологии САХАРОВОЙ Галины Анатольевны   МБОУ «Судогодская основная общеобразовательная школа» 2015 год</dc:title>
  <dc:creator>Ученик 4</dc:creator>
  <cp:lastModifiedBy>Ученик 4</cp:lastModifiedBy>
  <cp:revision>12</cp:revision>
  <dcterms:created xsi:type="dcterms:W3CDTF">2015-01-16T05:42:15Z</dcterms:created>
  <dcterms:modified xsi:type="dcterms:W3CDTF">2015-01-16T07:16:18Z</dcterms:modified>
</cp:coreProperties>
</file>