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02" r:id="rId3"/>
    <p:sldId id="303" r:id="rId4"/>
    <p:sldId id="259" r:id="rId5"/>
    <p:sldId id="301" r:id="rId6"/>
    <p:sldId id="28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C5C5C5"/>
    <a:srgbClr val="C0C0C0"/>
    <a:srgbClr val="DDDDDD"/>
    <a:srgbClr val="FFFFFF"/>
    <a:srgbClr val="70A8DA"/>
    <a:srgbClr val="357DA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3735" autoAdjust="0"/>
  </p:normalViewPr>
  <p:slideViewPr>
    <p:cSldViewPr>
      <p:cViewPr>
        <p:scale>
          <a:sx n="76" d="100"/>
          <a:sy n="76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63C499-7C83-47CE-8EBC-19A34F686E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54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3C499-7C83-47CE-8EBC-19A34F686E9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5" name="Rectangle 73"/>
          <p:cNvSpPr>
            <a:spLocks noChangeArrowheads="1"/>
          </p:cNvSpPr>
          <p:nvPr/>
        </p:nvSpPr>
        <p:spPr bwMode="gray">
          <a:xfrm>
            <a:off x="1698625" y="3705225"/>
            <a:ext cx="742950" cy="7429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6" name="Rectangle 44" descr="3"/>
          <p:cNvSpPr>
            <a:spLocks noChangeArrowheads="1"/>
          </p:cNvSpPr>
          <p:nvPr/>
        </p:nvSpPr>
        <p:spPr bwMode="gray">
          <a:xfrm>
            <a:off x="2492375" y="4510088"/>
            <a:ext cx="742950" cy="744537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6" name="Rectangle 34" descr="5"/>
          <p:cNvSpPr>
            <a:spLocks noChangeArrowheads="1"/>
          </p:cNvSpPr>
          <p:nvPr/>
        </p:nvSpPr>
        <p:spPr bwMode="gray">
          <a:xfrm>
            <a:off x="915988" y="4510088"/>
            <a:ext cx="742950" cy="744537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1703388" y="5314950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26" name="Rectangle 54"/>
          <p:cNvSpPr>
            <a:spLocks noChangeArrowheads="1"/>
          </p:cNvSpPr>
          <p:nvPr/>
        </p:nvSpPr>
        <p:spPr bwMode="gray">
          <a:xfrm>
            <a:off x="128588" y="3705225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28" name="Rectangle 56"/>
          <p:cNvSpPr>
            <a:spLocks noChangeArrowheads="1"/>
          </p:cNvSpPr>
          <p:nvPr/>
        </p:nvSpPr>
        <p:spPr bwMode="gray">
          <a:xfrm>
            <a:off x="2492375" y="3705225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147" name="Group 75"/>
          <p:cNvGrpSpPr>
            <a:grpSpLocks/>
          </p:cNvGrpSpPr>
          <p:nvPr/>
        </p:nvGrpSpPr>
        <p:grpSpPr bwMode="auto">
          <a:xfrm>
            <a:off x="112713" y="5954713"/>
            <a:ext cx="8936037" cy="631825"/>
            <a:chOff x="71" y="3751"/>
            <a:chExt cx="5629" cy="398"/>
          </a:xfrm>
        </p:grpSpPr>
        <p:sp>
          <p:nvSpPr>
            <p:cNvPr id="3096" name="Freeform 24"/>
            <p:cNvSpPr>
              <a:spLocks/>
            </p:cNvSpPr>
            <p:nvPr userDrawn="1"/>
          </p:nvSpPr>
          <p:spPr bwMode="gray">
            <a:xfrm>
              <a:off x="71" y="3751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64" y="118"/>
                </a:cxn>
                <a:cxn ang="0">
                  <a:pos x="4329" y="0"/>
                </a:cxn>
                <a:cxn ang="0">
                  <a:pos x="5623" y="0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78" y="103"/>
                    <a:pt x="3343" y="137"/>
                    <a:pt x="4064" y="118"/>
                  </a:cubicBezTo>
                  <a:lnTo>
                    <a:pt x="4329" y="0"/>
                  </a:lnTo>
                  <a:lnTo>
                    <a:pt x="5623" y="0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 userDrawn="1"/>
          </p:nvSpPr>
          <p:spPr bwMode="gray">
            <a:xfrm>
              <a:off x="71" y="3800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82" y="118"/>
                </a:cxn>
                <a:cxn ang="0">
                  <a:pos x="4345" y="0"/>
                </a:cxn>
                <a:cxn ang="0">
                  <a:pos x="5623" y="6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80" y="103"/>
                    <a:pt x="3358" y="137"/>
                    <a:pt x="4082" y="118"/>
                  </a:cubicBezTo>
                  <a:lnTo>
                    <a:pt x="4345" y="0"/>
                  </a:lnTo>
                  <a:lnTo>
                    <a:pt x="5623" y="6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 userDrawn="1"/>
          </p:nvSpPr>
          <p:spPr bwMode="gray">
            <a:xfrm>
              <a:off x="4209" y="3833"/>
              <a:ext cx="1491" cy="88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23" y="0"/>
                </a:cxn>
                <a:cxn ang="0">
                  <a:pos x="1491" y="0"/>
                </a:cxn>
                <a:cxn ang="0">
                  <a:pos x="1488" y="60"/>
                </a:cxn>
                <a:cxn ang="0">
                  <a:pos x="383" y="59"/>
                </a:cxn>
                <a:cxn ang="0">
                  <a:pos x="273" y="88"/>
                </a:cxn>
                <a:cxn ang="0">
                  <a:pos x="0" y="84"/>
                </a:cxn>
              </a:cxnLst>
              <a:rect l="0" t="0" r="r" b="b"/>
              <a:pathLst>
                <a:path w="1491" h="88">
                  <a:moveTo>
                    <a:pt x="0" y="84"/>
                  </a:moveTo>
                  <a:lnTo>
                    <a:pt x="223" y="0"/>
                  </a:lnTo>
                  <a:lnTo>
                    <a:pt x="1491" y="0"/>
                  </a:lnTo>
                  <a:lnTo>
                    <a:pt x="1488" y="60"/>
                  </a:lnTo>
                  <a:lnTo>
                    <a:pt x="383" y="59"/>
                  </a:lnTo>
                  <a:lnTo>
                    <a:pt x="273" y="88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79" name="Group 7"/>
          <p:cNvGrpSpPr>
            <a:grpSpLocks/>
          </p:cNvGrpSpPr>
          <p:nvPr/>
        </p:nvGrpSpPr>
        <p:grpSpPr bwMode="auto">
          <a:xfrm rot="10800000">
            <a:off x="6003925" y="1778000"/>
            <a:ext cx="2768600" cy="779463"/>
            <a:chOff x="1566" y="164"/>
            <a:chExt cx="1455" cy="425"/>
          </a:xfrm>
        </p:grpSpPr>
        <p:sp>
          <p:nvSpPr>
            <p:cNvPr id="3080" name="Freeform 8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gray">
            <a:xfrm>
              <a:off x="2065" y="361"/>
              <a:ext cx="100" cy="228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gray">
            <a:xfrm>
              <a:off x="2921" y="361"/>
              <a:ext cx="100" cy="228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gray">
            <a:xfrm>
              <a:off x="2161" y="216"/>
              <a:ext cx="97" cy="373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gray">
            <a:xfrm>
              <a:off x="2708" y="216"/>
              <a:ext cx="97" cy="373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99" name="Freeform 27" descr="Dark upward diagonal"/>
          <p:cNvSpPr>
            <a:spLocks/>
          </p:cNvSpPr>
          <p:nvPr/>
        </p:nvSpPr>
        <p:spPr bwMode="gray">
          <a:xfrm>
            <a:off x="85725" y="76200"/>
            <a:ext cx="8977313" cy="500063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546" y="0"/>
              </a:cxn>
              <a:cxn ang="0">
                <a:pos x="5655" y="84"/>
              </a:cxn>
              <a:cxn ang="0">
                <a:pos x="5649" y="315"/>
              </a:cxn>
              <a:cxn ang="0">
                <a:pos x="1" y="314"/>
              </a:cxn>
              <a:cxn ang="0">
                <a:pos x="0" y="1"/>
              </a:cxn>
            </a:cxnLst>
            <a:rect l="0" t="0" r="r" b="b"/>
            <a:pathLst>
              <a:path w="5655" h="315">
                <a:moveTo>
                  <a:pt x="0" y="1"/>
                </a:moveTo>
                <a:lnTo>
                  <a:pt x="5546" y="0"/>
                </a:lnTo>
                <a:cubicBezTo>
                  <a:pt x="5652" y="0"/>
                  <a:pt x="5655" y="84"/>
                  <a:pt x="5655" y="84"/>
                </a:cubicBezTo>
                <a:lnTo>
                  <a:pt x="5649" y="315"/>
                </a:lnTo>
                <a:lnTo>
                  <a:pt x="1" y="314"/>
                </a:lnTo>
                <a:lnTo>
                  <a:pt x="0" y="1"/>
                </a:lnTo>
                <a:close/>
              </a:path>
            </a:pathLst>
          </a:custGeom>
          <a:pattFill prst="dkUpDiag">
            <a:fgClr>
              <a:schemeClr val="bg1">
                <a:alpha val="77000"/>
              </a:schemeClr>
            </a:fgClr>
            <a:bgClr>
              <a:schemeClr val="tx1">
                <a:alpha val="77000"/>
              </a:schemeClr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gray">
          <a:xfrm>
            <a:off x="114300" y="6610350"/>
            <a:ext cx="8931275" cy="1635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146" name="Group 74"/>
          <p:cNvGrpSpPr>
            <a:grpSpLocks/>
          </p:cNvGrpSpPr>
          <p:nvPr/>
        </p:nvGrpSpPr>
        <p:grpSpPr bwMode="auto">
          <a:xfrm>
            <a:off x="85725" y="854075"/>
            <a:ext cx="8982075" cy="1131888"/>
            <a:chOff x="54" y="538"/>
            <a:chExt cx="5658" cy="713"/>
          </a:xfrm>
        </p:grpSpPr>
        <p:sp>
          <p:nvSpPr>
            <p:cNvPr id="3102" name="Freeform 30"/>
            <p:cNvSpPr>
              <a:spLocks/>
            </p:cNvSpPr>
            <p:nvPr userDrawn="1"/>
          </p:nvSpPr>
          <p:spPr bwMode="gray">
            <a:xfrm>
              <a:off x="54" y="736"/>
              <a:ext cx="5658" cy="5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46" y="0"/>
                </a:cxn>
                <a:cxn ang="0">
                  <a:pos x="5446" y="312"/>
                </a:cxn>
                <a:cxn ang="0">
                  <a:pos x="5446" y="451"/>
                </a:cxn>
                <a:cxn ang="0">
                  <a:pos x="1512" y="443"/>
                </a:cxn>
                <a:cxn ang="0">
                  <a:pos x="1288" y="584"/>
                </a:cxn>
                <a:cxn ang="0">
                  <a:pos x="0" y="590"/>
                </a:cxn>
                <a:cxn ang="0">
                  <a:pos x="0" y="0"/>
                </a:cxn>
              </a:cxnLst>
              <a:rect l="0" t="0" r="r" b="b"/>
              <a:pathLst>
                <a:path w="5446" h="590">
                  <a:moveTo>
                    <a:pt x="0" y="0"/>
                  </a:moveTo>
                  <a:lnTo>
                    <a:pt x="5446" y="0"/>
                  </a:lnTo>
                  <a:lnTo>
                    <a:pt x="5446" y="312"/>
                  </a:lnTo>
                  <a:lnTo>
                    <a:pt x="5446" y="451"/>
                  </a:lnTo>
                  <a:cubicBezTo>
                    <a:pt x="4790" y="473"/>
                    <a:pt x="2205" y="421"/>
                    <a:pt x="1512" y="443"/>
                  </a:cubicBezTo>
                  <a:lnTo>
                    <a:pt x="1288" y="584"/>
                  </a:lnTo>
                  <a:lnTo>
                    <a:pt x="0" y="5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03" name="Freeform 31"/>
            <p:cNvSpPr>
              <a:spLocks/>
            </p:cNvSpPr>
            <p:nvPr userDrawn="1"/>
          </p:nvSpPr>
          <p:spPr bwMode="gray">
            <a:xfrm>
              <a:off x="54" y="538"/>
              <a:ext cx="5658" cy="65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5657" y="0"/>
                </a:cxn>
                <a:cxn ang="0">
                  <a:pos x="5658" y="534"/>
                </a:cxn>
                <a:cxn ang="0">
                  <a:pos x="1553" y="528"/>
                </a:cxn>
                <a:cxn ang="0">
                  <a:pos x="1317" y="651"/>
                </a:cxn>
                <a:cxn ang="0">
                  <a:pos x="0" y="655"/>
                </a:cxn>
                <a:cxn ang="0">
                  <a:pos x="1" y="0"/>
                </a:cxn>
              </a:cxnLst>
              <a:rect l="0" t="0" r="r" b="b"/>
              <a:pathLst>
                <a:path w="5658" h="655">
                  <a:moveTo>
                    <a:pt x="1" y="0"/>
                  </a:moveTo>
                  <a:lnTo>
                    <a:pt x="5657" y="0"/>
                  </a:lnTo>
                  <a:lnTo>
                    <a:pt x="5658" y="534"/>
                  </a:lnTo>
                  <a:lnTo>
                    <a:pt x="1553" y="528"/>
                  </a:lnTo>
                  <a:lnTo>
                    <a:pt x="1317" y="651"/>
                  </a:lnTo>
                  <a:lnTo>
                    <a:pt x="0" y="65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04" name="Freeform 32"/>
            <p:cNvSpPr>
              <a:spLocks/>
            </p:cNvSpPr>
            <p:nvPr userDrawn="1"/>
          </p:nvSpPr>
          <p:spPr bwMode="gray">
            <a:xfrm>
              <a:off x="54" y="1062"/>
              <a:ext cx="1496" cy="98"/>
            </a:xfrm>
            <a:custGeom>
              <a:avLst/>
              <a:gdLst/>
              <a:ahLst/>
              <a:cxnLst>
                <a:cxn ang="0">
                  <a:pos x="1440" y="1"/>
                </a:cxn>
                <a:cxn ang="0">
                  <a:pos x="1261" y="112"/>
                </a:cxn>
                <a:cxn ang="0">
                  <a:pos x="0" y="110"/>
                </a:cxn>
                <a:cxn ang="0">
                  <a:pos x="0" y="49"/>
                </a:cxn>
                <a:cxn ang="0">
                  <a:pos x="1069" y="50"/>
                </a:cxn>
                <a:cxn ang="0">
                  <a:pos x="1142" y="0"/>
                </a:cxn>
                <a:cxn ang="0">
                  <a:pos x="1440" y="1"/>
                </a:cxn>
              </a:cxnLst>
              <a:rect l="0" t="0" r="r" b="b"/>
              <a:pathLst>
                <a:path w="1440" h="112">
                  <a:moveTo>
                    <a:pt x="1440" y="1"/>
                  </a:moveTo>
                  <a:lnTo>
                    <a:pt x="1261" y="112"/>
                  </a:lnTo>
                  <a:lnTo>
                    <a:pt x="0" y="110"/>
                  </a:lnTo>
                  <a:lnTo>
                    <a:pt x="0" y="49"/>
                  </a:lnTo>
                  <a:lnTo>
                    <a:pt x="1069" y="50"/>
                  </a:lnTo>
                  <a:lnTo>
                    <a:pt x="1142" y="0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05" name="Rectangle 33"/>
          <p:cNvSpPr>
            <a:spLocks noChangeArrowheads="1"/>
          </p:cNvSpPr>
          <p:nvPr/>
        </p:nvSpPr>
        <p:spPr bwMode="gray">
          <a:xfrm>
            <a:off x="85725" y="609600"/>
            <a:ext cx="8982075" cy="1857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0" name="Rectangle 38" descr="1"/>
          <p:cNvSpPr>
            <a:spLocks noChangeArrowheads="1"/>
          </p:cNvSpPr>
          <p:nvPr/>
        </p:nvSpPr>
        <p:spPr bwMode="gray">
          <a:xfrm>
            <a:off x="4067175" y="4497388"/>
            <a:ext cx="741363" cy="74295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2" name="Rectangle 40" descr="7"/>
          <p:cNvSpPr>
            <a:spLocks noChangeArrowheads="1"/>
          </p:cNvSpPr>
          <p:nvPr/>
        </p:nvSpPr>
        <p:spPr bwMode="gray">
          <a:xfrm>
            <a:off x="3275013" y="5314950"/>
            <a:ext cx="742950" cy="742950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gray">
          <a:xfrm>
            <a:off x="3282950" y="4510088"/>
            <a:ext cx="741363" cy="744537"/>
          </a:xfrm>
          <a:prstGeom prst="rect">
            <a:avLst/>
          </a:prstGeom>
          <a:solidFill>
            <a:srgbClr val="D7D7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9" name="Rectangle 37" descr="6"/>
          <p:cNvSpPr>
            <a:spLocks noChangeArrowheads="1"/>
          </p:cNvSpPr>
          <p:nvPr/>
        </p:nvSpPr>
        <p:spPr bwMode="gray">
          <a:xfrm>
            <a:off x="1703388" y="5314950"/>
            <a:ext cx="742950" cy="742950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0" y="6196013"/>
            <a:ext cx="4811713" cy="403225"/>
          </a:xfrm>
        </p:spPr>
        <p:txBody>
          <a:bodyPr/>
          <a:lstStyle>
            <a:lvl1pPr marL="0" indent="0" algn="r">
              <a:buFontTx/>
              <a:buNone/>
              <a:defRPr sz="1600" i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31775" y="6445250"/>
            <a:ext cx="2205038" cy="3175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574925" y="6445250"/>
            <a:ext cx="2990850" cy="3175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700713" y="6445250"/>
            <a:ext cx="2205037" cy="317500"/>
          </a:xfrm>
        </p:spPr>
        <p:txBody>
          <a:bodyPr/>
          <a:lstStyle>
            <a:lvl1pPr>
              <a:defRPr/>
            </a:lvl1pPr>
          </a:lstStyle>
          <a:p>
            <a:fld id="{A85D5ABD-6D34-4B53-B0D2-591DCEA3649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gray">
          <a:xfrm>
            <a:off x="161925" y="842963"/>
            <a:ext cx="13033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FFFFFF"/>
                </a:solidFill>
                <a:latin typeface="Arial Black" pitchFamily="34" charset="0"/>
              </a:rPr>
              <a:t>L/O/G/O</a:t>
            </a: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gray">
          <a:xfrm>
            <a:off x="1703388" y="4511675"/>
            <a:ext cx="742950" cy="7429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gray">
          <a:xfrm>
            <a:off x="128588" y="4511675"/>
            <a:ext cx="741362" cy="74295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gray">
          <a:xfrm>
            <a:off x="2492375" y="5314950"/>
            <a:ext cx="742950" cy="7429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115" name="Picture 43" descr="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gray">
          <a:xfrm>
            <a:off x="130175" y="2911475"/>
            <a:ext cx="1347788" cy="153193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2819400"/>
            <a:ext cx="6019800" cy="1470025"/>
          </a:xfrm>
        </p:spPr>
        <p:txBody>
          <a:bodyPr/>
          <a:lstStyle>
            <a:lvl1pPr algn="r">
              <a:defRPr sz="4800">
                <a:solidFill>
                  <a:srgbClr val="0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142" name="Rectangle 70" descr="2"/>
          <p:cNvSpPr>
            <a:spLocks noChangeArrowheads="1"/>
          </p:cNvSpPr>
          <p:nvPr/>
        </p:nvSpPr>
        <p:spPr bwMode="gray">
          <a:xfrm>
            <a:off x="1701800" y="3705225"/>
            <a:ext cx="744538" cy="742950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6" grpId="0" animBg="1"/>
      <p:bldP spid="3128" grpId="0" animBg="1"/>
      <p:bldP spid="3099" grpId="0" animBg="1"/>
      <p:bldP spid="3100" grpId="0" animBg="1"/>
      <p:bldP spid="3105" grpId="0" animBg="1"/>
      <p:bldP spid="3109" grpId="0" animBg="1"/>
      <p:bldP spid="3121" grpId="0" animBg="1"/>
      <p:bldP spid="3074" grpId="0"/>
      <p:bldP spid="3142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9ACA6-C21B-4DEA-81AD-B0E0F86AD6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38125"/>
            <a:ext cx="2057400" cy="59340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38125"/>
            <a:ext cx="6019800" cy="59340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6E86A-1154-43F3-A505-AF3DF827E2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63408815-BC02-4447-8400-43D72A9C29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D49E69A1-7C88-43FD-9E62-16E1261EBB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9C530AC6-66E9-4FE7-BBFF-ABB3BBD07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ru-RU" smtClean="0"/>
              <a:t>Вставка рисунка SmartArt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4AF91F0C-0310-4494-8C89-58BD61AF6A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52FEC-E93E-4EF2-BB96-119FDC4F94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A2324-ABD5-4523-A763-2BEAA4C985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717CA-B50F-426B-A2A1-82946E8CE1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27F3B-70C2-4914-BE94-E597525D0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B6961-AAA1-468E-98F6-07C48D2816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9CFB4-C761-4DB8-A93A-BFBB18524E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70DE0-3066-433A-8331-44A11298AD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1573A-D63E-443E-ACC6-6BF289FBDA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6553200" y="6013450"/>
            <a:ext cx="2392363" cy="563563"/>
            <a:chOff x="1566" y="164"/>
            <a:chExt cx="1455" cy="425"/>
          </a:xfrm>
        </p:grpSpPr>
        <p:sp>
          <p:nvSpPr>
            <p:cNvPr id="1032" name="Freeform 8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gray">
            <a:xfrm>
              <a:off x="2065" y="361"/>
              <a:ext cx="100" cy="228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gray">
            <a:xfrm>
              <a:off x="2921" y="361"/>
              <a:ext cx="100" cy="228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gray">
            <a:xfrm>
              <a:off x="2161" y="216"/>
              <a:ext cx="97" cy="373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gray">
            <a:xfrm>
              <a:off x="2708" y="216"/>
              <a:ext cx="97" cy="373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49" name="Freeform 25"/>
          <p:cNvSpPr>
            <a:spLocks/>
          </p:cNvSpPr>
          <p:nvPr/>
        </p:nvSpPr>
        <p:spPr bwMode="gray">
          <a:xfrm>
            <a:off x="95250" y="6446838"/>
            <a:ext cx="8970963" cy="314325"/>
          </a:xfrm>
          <a:custGeom>
            <a:avLst/>
            <a:gdLst/>
            <a:ahLst/>
            <a:cxnLst>
              <a:cxn ang="0">
                <a:pos x="4" y="198"/>
              </a:cxn>
              <a:cxn ang="0">
                <a:pos x="5651" y="198"/>
              </a:cxn>
              <a:cxn ang="0">
                <a:pos x="5646" y="94"/>
              </a:cxn>
              <a:cxn ang="0">
                <a:pos x="1491" y="94"/>
              </a:cxn>
              <a:cxn ang="0">
                <a:pos x="1343" y="2"/>
              </a:cxn>
              <a:cxn ang="0">
                <a:pos x="0" y="0"/>
              </a:cxn>
              <a:cxn ang="0">
                <a:pos x="4" y="198"/>
              </a:cxn>
            </a:cxnLst>
            <a:rect l="0" t="0" r="r" b="b"/>
            <a:pathLst>
              <a:path w="5651" h="198">
                <a:moveTo>
                  <a:pt x="4" y="198"/>
                </a:moveTo>
                <a:lnTo>
                  <a:pt x="5651" y="198"/>
                </a:lnTo>
                <a:lnTo>
                  <a:pt x="5646" y="94"/>
                </a:lnTo>
                <a:lnTo>
                  <a:pt x="1491" y="94"/>
                </a:lnTo>
                <a:lnTo>
                  <a:pt x="1343" y="2"/>
                </a:lnTo>
                <a:lnTo>
                  <a:pt x="0" y="0"/>
                </a:lnTo>
                <a:lnTo>
                  <a:pt x="4" y="198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95250" y="6491288"/>
            <a:ext cx="8975725" cy="279400"/>
          </a:xfrm>
          <a:custGeom>
            <a:avLst/>
            <a:gdLst/>
            <a:ahLst/>
            <a:cxnLst>
              <a:cxn ang="0">
                <a:pos x="0" y="176"/>
              </a:cxn>
              <a:cxn ang="0">
                <a:pos x="5650" y="169"/>
              </a:cxn>
              <a:cxn ang="0">
                <a:pos x="5646" y="95"/>
              </a:cxn>
              <a:cxn ang="0">
                <a:pos x="1478" y="95"/>
              </a:cxn>
              <a:cxn ang="0">
                <a:pos x="1317" y="3"/>
              </a:cxn>
              <a:cxn ang="0">
                <a:pos x="0" y="0"/>
              </a:cxn>
              <a:cxn ang="0">
                <a:pos x="0" y="176"/>
              </a:cxn>
            </a:cxnLst>
            <a:rect l="0" t="0" r="r" b="b"/>
            <a:pathLst>
              <a:path w="5650" h="176">
                <a:moveTo>
                  <a:pt x="0" y="176"/>
                </a:moveTo>
                <a:lnTo>
                  <a:pt x="5650" y="169"/>
                </a:lnTo>
                <a:lnTo>
                  <a:pt x="5646" y="95"/>
                </a:lnTo>
                <a:lnTo>
                  <a:pt x="1478" y="95"/>
                </a:lnTo>
                <a:lnTo>
                  <a:pt x="1317" y="3"/>
                </a:lnTo>
                <a:lnTo>
                  <a:pt x="0" y="0"/>
                </a:lnTo>
                <a:lnTo>
                  <a:pt x="0" y="17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1" name="Freeform 27" descr="Dark upward diagonal"/>
          <p:cNvSpPr>
            <a:spLocks/>
          </p:cNvSpPr>
          <p:nvPr/>
        </p:nvSpPr>
        <p:spPr bwMode="gray">
          <a:xfrm>
            <a:off x="92075" y="98425"/>
            <a:ext cx="8956675" cy="179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2" y="0"/>
              </a:cxn>
              <a:cxn ang="0">
                <a:pos x="5639" y="45"/>
              </a:cxn>
              <a:cxn ang="0">
                <a:pos x="5636" y="113"/>
              </a:cxn>
              <a:cxn ang="0">
                <a:pos x="0" y="113"/>
              </a:cxn>
              <a:cxn ang="0">
                <a:pos x="0" y="0"/>
              </a:cxn>
            </a:cxnLst>
            <a:rect l="0" t="0" r="r" b="b"/>
            <a:pathLst>
              <a:path w="5639" h="113">
                <a:moveTo>
                  <a:pt x="0" y="0"/>
                </a:moveTo>
                <a:lnTo>
                  <a:pt x="5582" y="0"/>
                </a:lnTo>
                <a:cubicBezTo>
                  <a:pt x="5630" y="3"/>
                  <a:pt x="5639" y="45"/>
                  <a:pt x="5639" y="45"/>
                </a:cubicBezTo>
                <a:lnTo>
                  <a:pt x="5636" y="113"/>
                </a:lnTo>
                <a:lnTo>
                  <a:pt x="0" y="113"/>
                </a:lnTo>
                <a:lnTo>
                  <a:pt x="0" y="0"/>
                </a:lnTo>
                <a:close/>
              </a:path>
            </a:pathLst>
          </a:cu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2075" y="307975"/>
            <a:ext cx="8955088" cy="938213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92075" y="306388"/>
            <a:ext cx="8955088" cy="836612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tint val="66667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 flipV="1">
            <a:off x="95250" y="6723063"/>
            <a:ext cx="8977313" cy="555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9" name="Freeform 35"/>
          <p:cNvSpPr>
            <a:spLocks/>
          </p:cNvSpPr>
          <p:nvPr/>
        </p:nvSpPr>
        <p:spPr bwMode="gray">
          <a:xfrm>
            <a:off x="6896100" y="1047750"/>
            <a:ext cx="2155825" cy="52388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358" y="0"/>
              </a:cxn>
              <a:cxn ang="0">
                <a:pos x="1356" y="32"/>
              </a:cxn>
              <a:cxn ang="0">
                <a:pos x="60" y="33"/>
              </a:cxn>
              <a:cxn ang="0">
                <a:pos x="0" y="2"/>
              </a:cxn>
            </a:cxnLst>
            <a:rect l="0" t="0" r="r" b="b"/>
            <a:pathLst>
              <a:path w="1358" h="33">
                <a:moveTo>
                  <a:pt x="0" y="2"/>
                </a:moveTo>
                <a:lnTo>
                  <a:pt x="1358" y="0"/>
                </a:lnTo>
                <a:lnTo>
                  <a:pt x="1356" y="32"/>
                </a:lnTo>
                <a:lnTo>
                  <a:pt x="60" y="33"/>
                </a:lnTo>
                <a:lnTo>
                  <a:pt x="0" y="2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38125"/>
            <a:ext cx="64770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438275"/>
            <a:ext cx="82296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048000" y="6311900"/>
            <a:ext cx="171291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830763" y="6323013"/>
            <a:ext cx="23114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116763" y="6323013"/>
            <a:ext cx="16160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fld id="{81E22C10-0DD7-4F2C-85A1-7A37DF0338A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61" name="Text Box 37"/>
          <p:cNvSpPr txBox="1">
            <a:spLocks noChangeArrowheads="1"/>
          </p:cNvSpPr>
          <p:nvPr/>
        </p:nvSpPr>
        <p:spPr bwMode="gray">
          <a:xfrm>
            <a:off x="144463" y="6454775"/>
            <a:ext cx="14954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 i="1">
                <a:solidFill>
                  <a:srgbClr val="FFFFFF"/>
                </a:solidFill>
                <a:latin typeface="Times New Roman" pitchFamily="18" charset="0"/>
              </a:rPr>
              <a:t>www.themegallery.com</a:t>
            </a:r>
          </a:p>
        </p:txBody>
      </p:sp>
      <p:sp>
        <p:nvSpPr>
          <p:cNvPr id="1054" name="Rectangle 30" descr="7"/>
          <p:cNvSpPr>
            <a:spLocks noChangeArrowheads="1"/>
          </p:cNvSpPr>
          <p:nvPr/>
        </p:nvSpPr>
        <p:spPr bwMode="gray">
          <a:xfrm>
            <a:off x="8245475" y="415925"/>
            <a:ext cx="534988" cy="546100"/>
          </a:xfrm>
          <a:prstGeom prst="rect">
            <a:avLst/>
          </a:prstGeom>
          <a:blipFill dpi="0" rotWithShape="1">
            <a:blip r:embed="rId17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5" name="Rectangle 31" descr="4"/>
          <p:cNvSpPr>
            <a:spLocks noChangeArrowheads="1"/>
          </p:cNvSpPr>
          <p:nvPr/>
        </p:nvSpPr>
        <p:spPr bwMode="gray">
          <a:xfrm>
            <a:off x="7620000" y="415925"/>
            <a:ext cx="534988" cy="546100"/>
          </a:xfrm>
          <a:prstGeom prst="rect">
            <a:avLst/>
          </a:prstGeom>
          <a:blipFill dpi="0" rotWithShape="1">
            <a:blip r:embed="rId18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gray">
          <a:xfrm>
            <a:off x="7000875" y="415925"/>
            <a:ext cx="534988" cy="5461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54" grpId="0" animBg="1"/>
      <p:bldP spid="1055" grpId="0" animBg="1"/>
      <p:bldP spid="1060" grpId="0" animBg="1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3174" y="2500306"/>
            <a:ext cx="6072230" cy="1789119"/>
          </a:xfrm>
        </p:spPr>
        <p:txBody>
          <a:bodyPr/>
          <a:lstStyle/>
          <a:p>
            <a:r>
              <a:rPr lang="ru-RU" sz="2600" dirty="0" smtClean="0">
                <a:solidFill>
                  <a:schemeClr val="tx2"/>
                </a:solidFill>
              </a:rPr>
              <a:t>Формирование </a:t>
            </a:r>
            <a:r>
              <a:rPr lang="ru-RU" sz="2600" dirty="0">
                <a:solidFill>
                  <a:schemeClr val="tx2"/>
                </a:solidFill>
              </a:rPr>
              <a:t>познавательных универсальных учебных действий на </a:t>
            </a:r>
            <a:r>
              <a:rPr lang="ru-RU" sz="2600" dirty="0" smtClean="0">
                <a:solidFill>
                  <a:schemeClr val="tx2"/>
                </a:solidFill>
              </a:rPr>
              <a:t>уроках биологии.</a:t>
            </a:r>
            <a:r>
              <a:rPr lang="ru-RU" sz="2600" dirty="0">
                <a:solidFill>
                  <a:schemeClr val="tx2"/>
                </a:solidFill>
              </a:rPr>
              <a:t/>
            </a:r>
            <a:br>
              <a:rPr lang="ru-RU" sz="2600" dirty="0">
                <a:solidFill>
                  <a:schemeClr val="tx2"/>
                </a:solidFill>
              </a:rPr>
            </a:br>
            <a:endParaRPr lang="ru-RU" sz="2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643438" y="4714884"/>
            <a:ext cx="421484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 Учитель </a:t>
            </a:r>
            <a:r>
              <a:rPr lang="ru-RU" sz="2000" b="1" i="1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Мустафина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Р.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МБОУ  «СОШ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с.Маскара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»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Кукморского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района РТ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928670"/>
            <a:ext cx="157163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4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Формирование познавательных универсальных учебных действий на </a:t>
            </a:r>
            <a:r>
              <a:rPr lang="ru-RU" sz="14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уроках </a:t>
            </a:r>
            <a:r>
              <a:rPr lang="ru-RU" sz="14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биологии</a:t>
            </a: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Познавательные </a:t>
            </a:r>
            <a:r>
              <a:rPr lang="ru-RU" b="1" dirty="0" smtClean="0"/>
              <a:t>универсальные учебные </a:t>
            </a:r>
            <a:r>
              <a:rPr lang="ru-RU" b="1" dirty="0"/>
              <a:t>действия </a:t>
            </a:r>
            <a:r>
              <a:rPr lang="ru-RU" dirty="0"/>
              <a:t>включают:</a:t>
            </a:r>
          </a:p>
          <a:p>
            <a:r>
              <a:rPr lang="ru-RU" i="1" dirty="0" err="1"/>
              <a:t>Общеучебные</a:t>
            </a:r>
            <a:r>
              <a:rPr lang="ru-RU" i="1" dirty="0"/>
              <a:t> универсальные </a:t>
            </a:r>
            <a:r>
              <a:rPr lang="ru-RU" i="1" dirty="0" smtClean="0"/>
              <a:t>действия</a:t>
            </a:r>
          </a:p>
          <a:p>
            <a:r>
              <a:rPr lang="ru-RU" i="1" dirty="0" smtClean="0"/>
              <a:t>Логические </a:t>
            </a:r>
            <a:r>
              <a:rPr lang="ru-RU" i="1" dirty="0"/>
              <a:t>универсальные </a:t>
            </a:r>
            <a:r>
              <a:rPr lang="ru-RU" i="1" dirty="0" smtClean="0"/>
              <a:t>действия</a:t>
            </a:r>
          </a:p>
          <a:p>
            <a:r>
              <a:rPr lang="ru-RU" i="1" dirty="0"/>
              <a:t>Постановка и решение проблемы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42693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4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Формирование познавательных универсальных учебных действий на </a:t>
            </a:r>
            <a:r>
              <a:rPr lang="ru-RU" sz="14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уроках </a:t>
            </a:r>
            <a:r>
              <a:rPr lang="ru-RU" sz="14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биологии</a:t>
            </a: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Приёмы формирования познавательных логических универсальных учебных </a:t>
            </a:r>
            <a:r>
              <a:rPr lang="ru-RU" dirty="0" smtClean="0"/>
              <a:t>действий</a:t>
            </a:r>
          </a:p>
          <a:p>
            <a:r>
              <a:rPr lang="ru-RU" sz="2400" i="1" dirty="0"/>
              <a:t>Умение </a:t>
            </a:r>
            <a:r>
              <a:rPr lang="ru-RU" sz="2400" i="1" dirty="0" smtClean="0"/>
              <a:t>классифицировать</a:t>
            </a:r>
          </a:p>
          <a:p>
            <a:r>
              <a:rPr lang="ru-RU" sz="2400" i="1" dirty="0"/>
              <a:t>Умение </a:t>
            </a:r>
            <a:r>
              <a:rPr lang="ru-RU" sz="2400" i="1" dirty="0" smtClean="0"/>
              <a:t>обобщать</a:t>
            </a:r>
          </a:p>
          <a:p>
            <a:r>
              <a:rPr lang="ru-RU" sz="2400" i="1" dirty="0"/>
              <a:t>Умение проводить аналогии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i="1" dirty="0"/>
              <a:t>Умение сравнивать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i="1" dirty="0"/>
              <a:t>Умение заполнения </a:t>
            </a:r>
            <a:r>
              <a:rPr lang="ru-RU" sz="2400" i="1" dirty="0" smtClean="0"/>
              <a:t>таблиц</a:t>
            </a:r>
          </a:p>
          <a:p>
            <a:r>
              <a:rPr lang="ru-RU" sz="2400" i="1" dirty="0"/>
              <a:t>Умение составление  схемы</a:t>
            </a:r>
            <a:endParaRPr lang="ru-RU" sz="2400" dirty="0"/>
          </a:p>
          <a:p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194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4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Формирование познавательных универсальных учебных действий на </a:t>
            </a:r>
            <a:r>
              <a:rPr lang="ru-RU" sz="14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уроках </a:t>
            </a:r>
            <a:r>
              <a:rPr lang="ru-RU" sz="14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биологии</a:t>
            </a:r>
            <a:endParaRPr lang="en-US" sz="14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2844" y="1285860"/>
            <a:ext cx="8858312" cy="928694"/>
          </a:xfrm>
        </p:spPr>
        <p:txBody>
          <a:bodyPr/>
          <a:lstStyle/>
          <a:p>
            <a:pPr algn="ctr">
              <a:buNone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Задания для диагностики и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формирования познавательных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универсальных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учебных действий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: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en-US" sz="2400" b="1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14348" y="2143116"/>
            <a:ext cx="71438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«найди отличия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«на что похоже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?»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поиск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лишнего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«лабиринты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«логические цепочки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хитроумные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решения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составление схем-опор, схематических моделей с выделением существенных характеристик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объекта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работа с таблицами, преобразование информации из одного вида в другой (таблицу в текст и др.)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составление и распознавание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диаграмм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работа со справочным материалом (словари, справочники, энциклопедии, ресурсы Интернета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6500834"/>
            <a:ext cx="1500198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4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Формирование познавательных универсальных учебных действий на </a:t>
            </a:r>
            <a:r>
              <a:rPr lang="ru-RU" sz="14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уроках биологии</a:t>
            </a:r>
            <a:endParaRPr lang="en-US" sz="14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2844" y="1285860"/>
            <a:ext cx="8858312" cy="928694"/>
          </a:xfrm>
        </p:spPr>
        <p:txBody>
          <a:bodyPr/>
          <a:lstStyle/>
          <a:p>
            <a:pPr algn="ctr">
              <a:buNone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Развитие личности в системе образования обеспечивается через формирование универсальных учебных действий</a:t>
            </a:r>
            <a:endParaRPr lang="ru-RU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en-US" sz="2400" b="1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14348" y="3500438"/>
            <a:ext cx="7143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«Овладение учащимися универсальными учебными действиями создает возможность самостоятельного успешного усвоения новых знаний, умений и компетентностей, включая организацию усвоения, то есть </a:t>
            </a:r>
            <a:r>
              <a:rPr lang="ru-RU" sz="2000" b="1" i="1" u="sng" dirty="0" smtClean="0">
                <a:solidFill>
                  <a:schemeClr val="accent1">
                    <a:lumMod val="50000"/>
                  </a:schemeClr>
                </a:solidFill>
              </a:rPr>
              <a:t>умения учиться.</a:t>
            </a:r>
            <a:endParaRPr lang="ru-RU" sz="2000" b="1" i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6500834"/>
            <a:ext cx="1500198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85984" y="2928934"/>
            <a:ext cx="6553216" cy="1857388"/>
          </a:xfrm>
        </p:spPr>
        <p:txBody>
          <a:bodyPr/>
          <a:lstStyle/>
          <a:p>
            <a:pPr algn="ctr"/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Спасибо за внимание!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en-US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928670"/>
            <a:ext cx="157163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74TGp_natural_light_ani">
  <a:themeElements>
    <a:clrScheme name="Default Design 3">
      <a:dk1>
        <a:srgbClr val="808080"/>
      </a:dk1>
      <a:lt1>
        <a:srgbClr val="DDE89A"/>
      </a:lt1>
      <a:dk2>
        <a:srgbClr val="329A2A"/>
      </a:dk2>
      <a:lt2>
        <a:srgbClr val="185E25"/>
      </a:lt2>
      <a:accent1>
        <a:srgbClr val="80CB35"/>
      </a:accent1>
      <a:accent2>
        <a:srgbClr val="518CD3"/>
      </a:accent2>
      <a:accent3>
        <a:srgbClr val="ADCAAC"/>
      </a:accent3>
      <a:accent4>
        <a:srgbClr val="BDC683"/>
      </a:accent4>
      <a:accent5>
        <a:srgbClr val="C0E2AE"/>
      </a:accent5>
      <a:accent6>
        <a:srgbClr val="497EBF"/>
      </a:accent6>
      <a:hlink>
        <a:srgbClr val="E15D7C"/>
      </a:hlink>
      <a:folHlink>
        <a:srgbClr val="DB915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808080"/>
        </a:dk1>
        <a:lt1>
          <a:srgbClr val="EADCC0"/>
        </a:lt1>
        <a:dk2>
          <a:srgbClr val="F97407"/>
        </a:dk2>
        <a:lt2>
          <a:srgbClr val="E65D00"/>
        </a:lt2>
        <a:accent1>
          <a:srgbClr val="FBCF2D"/>
        </a:accent1>
        <a:accent2>
          <a:srgbClr val="5C8CDA"/>
        </a:accent2>
        <a:accent3>
          <a:srgbClr val="FBBCAA"/>
        </a:accent3>
        <a:accent4>
          <a:srgbClr val="C8BCA4"/>
        </a:accent4>
        <a:accent5>
          <a:srgbClr val="FDE4AD"/>
        </a:accent5>
        <a:accent6>
          <a:srgbClr val="537EC5"/>
        </a:accent6>
        <a:hlink>
          <a:srgbClr val="87D242"/>
        </a:hlink>
        <a:folHlink>
          <a:srgbClr val="DA647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808080"/>
        </a:dk1>
        <a:lt1>
          <a:srgbClr val="9BD3E5"/>
        </a:lt1>
        <a:dk2>
          <a:srgbClr val="357DA9"/>
        </a:dk2>
        <a:lt2>
          <a:srgbClr val="101C56"/>
        </a:lt2>
        <a:accent1>
          <a:srgbClr val="58BECC"/>
        </a:accent1>
        <a:accent2>
          <a:srgbClr val="8A5BDF"/>
        </a:accent2>
        <a:accent3>
          <a:srgbClr val="AEBFD1"/>
        </a:accent3>
        <a:accent4>
          <a:srgbClr val="84B4C3"/>
        </a:accent4>
        <a:accent5>
          <a:srgbClr val="B4DBE2"/>
        </a:accent5>
        <a:accent6>
          <a:srgbClr val="7D52CA"/>
        </a:accent6>
        <a:hlink>
          <a:srgbClr val="6ECC4C"/>
        </a:hlink>
        <a:folHlink>
          <a:srgbClr val="DD693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808080"/>
        </a:dk1>
        <a:lt1>
          <a:srgbClr val="DDE89A"/>
        </a:lt1>
        <a:dk2>
          <a:srgbClr val="329A2A"/>
        </a:dk2>
        <a:lt2>
          <a:srgbClr val="185E25"/>
        </a:lt2>
        <a:accent1>
          <a:srgbClr val="80CB35"/>
        </a:accent1>
        <a:accent2>
          <a:srgbClr val="518CD3"/>
        </a:accent2>
        <a:accent3>
          <a:srgbClr val="ADCAAC"/>
        </a:accent3>
        <a:accent4>
          <a:srgbClr val="BDC683"/>
        </a:accent4>
        <a:accent5>
          <a:srgbClr val="C0E2AE"/>
        </a:accent5>
        <a:accent6>
          <a:srgbClr val="497EBF"/>
        </a:accent6>
        <a:hlink>
          <a:srgbClr val="E15D7C"/>
        </a:hlink>
        <a:folHlink>
          <a:srgbClr val="DB915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574TGp_natural_light_ani</Template>
  <TotalTime>460</TotalTime>
  <Words>203</Words>
  <Application>Microsoft Office PowerPoint</Application>
  <PresentationFormat>Экран (4:3)</PresentationFormat>
  <Paragraphs>33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574TGp_natural_light_ani</vt:lpstr>
      <vt:lpstr>Формирование познавательных универсальных учебных действий на уроках биологии. </vt:lpstr>
      <vt:lpstr>Формирование познавательных универсальных учебных действий на уроках биологии</vt:lpstr>
      <vt:lpstr>Формирование познавательных универсальных учебных действий на уроках биологии</vt:lpstr>
      <vt:lpstr>Формирование познавательных универсальных учебных действий на уроках биологии</vt:lpstr>
      <vt:lpstr>Формирование познавательных универсальных учебных действий на уроках биологии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познавательных универсальных учебных действий на уроке биологии в 5 классе. Тема: «Бактерии: строение и жизнедеятельность»</dc:title>
  <dc:creator>1992</dc:creator>
  <cp:lastModifiedBy>user</cp:lastModifiedBy>
  <cp:revision>35</cp:revision>
  <dcterms:created xsi:type="dcterms:W3CDTF">2012-11-29T20:43:03Z</dcterms:created>
  <dcterms:modified xsi:type="dcterms:W3CDTF">2015-01-11T17:05:22Z</dcterms:modified>
</cp:coreProperties>
</file>