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2250" y="-5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E6F45D-21C4-449C-999A-9A6EE8D487C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6F05EE09-6F50-46D7-A1B2-C8C7C221C639}">
      <dgm:prSet phldrT="[Текст]" custT="1"/>
      <dgm:spPr/>
      <dgm:t>
        <a:bodyPr/>
        <a:lstStyle/>
        <a:p>
          <a:r>
            <a:rPr lang="ru-RU" sz="1600" dirty="0" smtClean="0"/>
            <a:t>Американская ассоциация по вопросам интеллектуальных нарушений и нарушений развития  </a:t>
          </a:r>
          <a:endParaRPr lang="ru-RU" sz="1600" dirty="0"/>
        </a:p>
      </dgm:t>
    </dgm:pt>
    <dgm:pt modelId="{AD853FDF-D685-47ED-9EF5-F6C780B090A3}" type="parTrans" cxnId="{D8A0EFA7-7094-4D0C-9FFC-A37E1C30635E}">
      <dgm:prSet/>
      <dgm:spPr/>
      <dgm:t>
        <a:bodyPr/>
        <a:lstStyle/>
        <a:p>
          <a:endParaRPr lang="ru-RU"/>
        </a:p>
      </dgm:t>
    </dgm:pt>
    <dgm:pt modelId="{3C2276BD-9596-4BB4-9146-4659A944326B}" type="sibTrans" cxnId="{D8A0EFA7-7094-4D0C-9FFC-A37E1C30635E}">
      <dgm:prSet/>
      <dgm:spPr/>
      <dgm:t>
        <a:bodyPr/>
        <a:lstStyle/>
        <a:p>
          <a:endParaRPr lang="ru-RU"/>
        </a:p>
      </dgm:t>
    </dgm:pt>
    <dgm:pt modelId="{883742E4-767E-451D-861B-952B296D08C4}">
      <dgm:prSet phldrT="[Текст]" custT="1"/>
      <dgm:spPr/>
      <dgm:t>
        <a:bodyPr/>
        <a:lstStyle/>
        <a:p>
          <a:pPr algn="l"/>
          <a:r>
            <a:rPr lang="ru-RU" sz="1400" dirty="0" smtClean="0"/>
            <a:t>Умственная отсталость – значительно субнормальное ( ниже среднего) общее интеллектуальное функционирование, приводящее к/ или связанное с сопутствующими нарушениями адаптивного поведения и проявляющееся в период развития ( до 18 лет )</a:t>
          </a:r>
        </a:p>
        <a:p>
          <a:pPr algn="l"/>
          <a:r>
            <a:rPr lang="ru-RU" sz="1400" dirty="0" smtClean="0"/>
            <a:t>1983 год</a:t>
          </a:r>
          <a:endParaRPr lang="ru-RU" sz="1400" dirty="0"/>
        </a:p>
      </dgm:t>
    </dgm:pt>
    <dgm:pt modelId="{B3CC4998-D023-4196-B782-9478EF60777A}" type="parTrans" cxnId="{6BCEFD2F-8863-4105-9956-C1208016BF55}">
      <dgm:prSet/>
      <dgm:spPr/>
      <dgm:t>
        <a:bodyPr/>
        <a:lstStyle/>
        <a:p>
          <a:endParaRPr lang="ru-RU"/>
        </a:p>
      </dgm:t>
    </dgm:pt>
    <dgm:pt modelId="{53F0F1A7-2D58-4C5B-BCC4-C9D11DF2BAC2}" type="sibTrans" cxnId="{6BCEFD2F-8863-4105-9956-C1208016BF55}">
      <dgm:prSet/>
      <dgm:spPr/>
      <dgm:t>
        <a:bodyPr/>
        <a:lstStyle/>
        <a:p>
          <a:endParaRPr lang="ru-RU"/>
        </a:p>
      </dgm:t>
    </dgm:pt>
    <dgm:pt modelId="{673C7F1E-61C9-4E2C-A9BF-930FD99E0E48}">
      <dgm:prSet phldrT="[Текст]" custT="1"/>
      <dgm:spPr/>
      <dgm:t>
        <a:bodyPr/>
        <a:lstStyle/>
        <a:p>
          <a:r>
            <a:rPr lang="ru-RU" sz="1600" dirty="0" smtClean="0"/>
            <a:t>Психометрический подход</a:t>
          </a:r>
          <a:endParaRPr lang="ru-RU" sz="1600" dirty="0"/>
        </a:p>
      </dgm:t>
    </dgm:pt>
    <dgm:pt modelId="{29C548C2-4E1B-4FE9-8AFA-A74692A9DCFE}" type="parTrans" cxnId="{2FB6234D-4210-489E-9780-FF277BD836AE}">
      <dgm:prSet/>
      <dgm:spPr/>
      <dgm:t>
        <a:bodyPr/>
        <a:lstStyle/>
        <a:p>
          <a:endParaRPr lang="ru-RU"/>
        </a:p>
      </dgm:t>
    </dgm:pt>
    <dgm:pt modelId="{E1EA38CC-D9D4-4D3E-9BD3-2FA0EF49E109}" type="sibTrans" cxnId="{2FB6234D-4210-489E-9780-FF277BD836AE}">
      <dgm:prSet/>
      <dgm:spPr/>
      <dgm:t>
        <a:bodyPr/>
        <a:lstStyle/>
        <a:p>
          <a:endParaRPr lang="ru-RU"/>
        </a:p>
      </dgm:t>
    </dgm:pt>
    <dgm:pt modelId="{98B5DE40-DE65-4558-B6CE-D09A00543FB0}">
      <dgm:prSet phldrT="[Текст]" custT="1"/>
      <dgm:spPr/>
      <dgm:t>
        <a:bodyPr/>
        <a:lstStyle/>
        <a:p>
          <a:r>
            <a:rPr lang="ru-RU" sz="1400" dirty="0" smtClean="0"/>
            <a:t>Умственная отсталость -  это нарушение, характеризующееся значительными ограничениями одновременно интеллектуального функционирования и адаптивного поведения, выражающимися в нарушениях концептуальных, социальных и практических навыков адаптации. ( до 18 лет )</a:t>
          </a:r>
        </a:p>
        <a:p>
          <a:r>
            <a:rPr lang="ru-RU" sz="1400" dirty="0" smtClean="0"/>
            <a:t>2002 год</a:t>
          </a:r>
          <a:endParaRPr lang="ru-RU" sz="1400" dirty="0"/>
        </a:p>
      </dgm:t>
    </dgm:pt>
    <dgm:pt modelId="{D4DFA1F4-A228-4E5A-8611-7C5463DA4B40}" type="parTrans" cxnId="{AF45F1B1-3835-45E8-B70A-C1197EF7CFFD}">
      <dgm:prSet/>
      <dgm:spPr/>
      <dgm:t>
        <a:bodyPr/>
        <a:lstStyle/>
        <a:p>
          <a:endParaRPr lang="ru-RU"/>
        </a:p>
      </dgm:t>
    </dgm:pt>
    <dgm:pt modelId="{10C7832A-F3DD-407B-AAE8-ABB9325E2113}" type="sibTrans" cxnId="{AF45F1B1-3835-45E8-B70A-C1197EF7CFFD}">
      <dgm:prSet/>
      <dgm:spPr/>
      <dgm:t>
        <a:bodyPr/>
        <a:lstStyle/>
        <a:p>
          <a:endParaRPr lang="ru-RU"/>
        </a:p>
      </dgm:t>
    </dgm:pt>
    <dgm:pt modelId="{FEE1A243-A7F7-4F26-B0DF-D50B7A6AE379}">
      <dgm:prSet phldrT="[Текст]" custT="1"/>
      <dgm:spPr/>
      <dgm:t>
        <a:bodyPr/>
        <a:lstStyle/>
        <a:p>
          <a:r>
            <a:rPr lang="ru-RU" sz="1800" dirty="0" smtClean="0"/>
            <a:t>Выводы</a:t>
          </a:r>
          <a:endParaRPr lang="ru-RU" sz="1800" dirty="0"/>
        </a:p>
      </dgm:t>
    </dgm:pt>
    <dgm:pt modelId="{8E110502-1A3E-4F0E-81F4-EEAF25423245}" type="parTrans" cxnId="{6872FB42-6F16-408D-B184-31DCDF24492F}">
      <dgm:prSet/>
      <dgm:spPr/>
      <dgm:t>
        <a:bodyPr/>
        <a:lstStyle/>
        <a:p>
          <a:endParaRPr lang="ru-RU"/>
        </a:p>
      </dgm:t>
    </dgm:pt>
    <dgm:pt modelId="{4EA7186D-2F45-48EF-82E1-FDF517782F3B}" type="sibTrans" cxnId="{6872FB42-6F16-408D-B184-31DCDF24492F}">
      <dgm:prSet/>
      <dgm:spPr/>
      <dgm:t>
        <a:bodyPr/>
        <a:lstStyle/>
        <a:p>
          <a:endParaRPr lang="ru-RU"/>
        </a:p>
      </dgm:t>
    </dgm:pt>
    <dgm:pt modelId="{B2141D5D-EEC0-42F3-92D9-64EAC470370E}">
      <dgm:prSet phldrT="[Текст]" custT="1"/>
      <dgm:spPr/>
      <dgm:t>
        <a:bodyPr/>
        <a:lstStyle/>
        <a:p>
          <a:r>
            <a:rPr lang="ru-RU" sz="1400" dirty="0" smtClean="0"/>
            <a:t>Корректное звучание определения; уточнение критерия «адаптивное поведение» – введение новых адаптивных навыков в диагностику состояния; разработка и внедрение шкал измерения адаптивного поведения. Разработка методологии и организованное воплощение ( в виде модели ); решение вопросов, связанных с предупреждением или минимизацией последствий умственной отсталости, внимание к профилактическим мероприятиям. </a:t>
          </a:r>
          <a:endParaRPr lang="ru-RU" sz="1400" dirty="0"/>
        </a:p>
      </dgm:t>
    </dgm:pt>
    <dgm:pt modelId="{100B62CE-F7B6-4BEA-8D57-93D0975DE6BD}" type="parTrans" cxnId="{B99331F7-F0C1-459B-9441-C2D49ED66D78}">
      <dgm:prSet/>
      <dgm:spPr/>
      <dgm:t>
        <a:bodyPr/>
        <a:lstStyle/>
        <a:p>
          <a:endParaRPr lang="ru-RU"/>
        </a:p>
      </dgm:t>
    </dgm:pt>
    <dgm:pt modelId="{F4B1AE22-CED8-4364-8276-3B291B1CB1F4}" type="sibTrans" cxnId="{B99331F7-F0C1-459B-9441-C2D49ED66D78}">
      <dgm:prSet/>
      <dgm:spPr/>
      <dgm:t>
        <a:bodyPr/>
        <a:lstStyle/>
        <a:p>
          <a:endParaRPr lang="ru-RU"/>
        </a:p>
      </dgm:t>
    </dgm:pt>
    <dgm:pt modelId="{D8512271-419A-4BA4-A4FA-070A6EA126DF}" type="pres">
      <dgm:prSet presAssocID="{08E6F45D-21C4-449C-999A-9A6EE8D487CF}" presName="Name0" presStyleCnt="0">
        <dgm:presLayoutVars>
          <dgm:chMax val="5"/>
          <dgm:chPref val="5"/>
          <dgm:dir/>
          <dgm:animLvl val="lvl"/>
        </dgm:presLayoutVars>
      </dgm:prSet>
      <dgm:spPr/>
      <dgm:t>
        <a:bodyPr/>
        <a:lstStyle/>
        <a:p>
          <a:endParaRPr lang="ru-RU"/>
        </a:p>
      </dgm:t>
    </dgm:pt>
    <dgm:pt modelId="{8E9AC6B8-0A10-465B-92D1-506E088B69C0}" type="pres">
      <dgm:prSet presAssocID="{6F05EE09-6F50-46D7-A1B2-C8C7C221C639}" presName="parentText1" presStyleLbl="node1" presStyleIdx="0" presStyleCnt="3" custLinFactNeighborX="-290" custLinFactNeighborY="-51938">
        <dgm:presLayoutVars>
          <dgm:chMax/>
          <dgm:chPref val="3"/>
          <dgm:bulletEnabled val="1"/>
        </dgm:presLayoutVars>
      </dgm:prSet>
      <dgm:spPr/>
      <dgm:t>
        <a:bodyPr/>
        <a:lstStyle/>
        <a:p>
          <a:endParaRPr lang="ru-RU"/>
        </a:p>
      </dgm:t>
    </dgm:pt>
    <dgm:pt modelId="{4ADF7DF4-5FCC-4B21-9917-CB8D9AD7BAA0}" type="pres">
      <dgm:prSet presAssocID="{6F05EE09-6F50-46D7-A1B2-C8C7C221C639}" presName="childText1" presStyleLbl="solidAlignAcc1" presStyleIdx="0" presStyleCnt="3" custLinFactNeighborX="-942" custLinFactNeighborY="-19096">
        <dgm:presLayoutVars>
          <dgm:chMax val="0"/>
          <dgm:chPref val="0"/>
          <dgm:bulletEnabled val="1"/>
        </dgm:presLayoutVars>
      </dgm:prSet>
      <dgm:spPr/>
      <dgm:t>
        <a:bodyPr/>
        <a:lstStyle/>
        <a:p>
          <a:endParaRPr lang="ru-RU"/>
        </a:p>
      </dgm:t>
    </dgm:pt>
    <dgm:pt modelId="{DFA4C1D2-5037-4749-B913-F0C3A81EDC55}" type="pres">
      <dgm:prSet presAssocID="{673C7F1E-61C9-4E2C-A9BF-930FD99E0E48}" presName="parentText2" presStyleLbl="node1" presStyleIdx="1" presStyleCnt="3" custLinFactNeighborX="-206" custLinFactNeighborY="-29761">
        <dgm:presLayoutVars>
          <dgm:chMax/>
          <dgm:chPref val="3"/>
          <dgm:bulletEnabled val="1"/>
        </dgm:presLayoutVars>
      </dgm:prSet>
      <dgm:spPr/>
      <dgm:t>
        <a:bodyPr/>
        <a:lstStyle/>
        <a:p>
          <a:endParaRPr lang="ru-RU"/>
        </a:p>
      </dgm:t>
    </dgm:pt>
    <dgm:pt modelId="{92F9403C-4930-45E8-9643-C34A006E05CD}" type="pres">
      <dgm:prSet presAssocID="{673C7F1E-61C9-4E2C-A9BF-930FD99E0E48}" presName="childText2" presStyleLbl="solidAlignAcc1" presStyleIdx="1" presStyleCnt="3" custLinFactNeighborX="-462" custLinFactNeighborY="-16885">
        <dgm:presLayoutVars>
          <dgm:chMax val="0"/>
          <dgm:chPref val="0"/>
          <dgm:bulletEnabled val="1"/>
        </dgm:presLayoutVars>
      </dgm:prSet>
      <dgm:spPr/>
      <dgm:t>
        <a:bodyPr/>
        <a:lstStyle/>
        <a:p>
          <a:endParaRPr lang="ru-RU"/>
        </a:p>
      </dgm:t>
    </dgm:pt>
    <dgm:pt modelId="{F744F087-1B6E-4524-8213-3975EEE7622A}" type="pres">
      <dgm:prSet presAssocID="{FEE1A243-A7F7-4F26-B0DF-D50B7A6AE379}" presName="parentText3" presStyleLbl="node1" presStyleIdx="2" presStyleCnt="3" custLinFactNeighborX="14" custLinFactNeighborY="-27678">
        <dgm:presLayoutVars>
          <dgm:chMax/>
          <dgm:chPref val="3"/>
          <dgm:bulletEnabled val="1"/>
        </dgm:presLayoutVars>
      </dgm:prSet>
      <dgm:spPr/>
      <dgm:t>
        <a:bodyPr/>
        <a:lstStyle/>
        <a:p>
          <a:endParaRPr lang="ru-RU"/>
        </a:p>
      </dgm:t>
    </dgm:pt>
    <dgm:pt modelId="{8C4FB89B-F8FC-469B-AA91-1251CF6C2C63}" type="pres">
      <dgm:prSet presAssocID="{FEE1A243-A7F7-4F26-B0DF-D50B7A6AE379}" presName="childText3" presStyleLbl="solidAlignAcc1" presStyleIdx="2" presStyleCnt="3" custScaleX="100960" custScaleY="142229" custLinFactNeighborX="498" custLinFactNeighborY="-2996">
        <dgm:presLayoutVars>
          <dgm:chMax val="0"/>
          <dgm:chPref val="0"/>
          <dgm:bulletEnabled val="1"/>
        </dgm:presLayoutVars>
      </dgm:prSet>
      <dgm:spPr/>
      <dgm:t>
        <a:bodyPr/>
        <a:lstStyle/>
        <a:p>
          <a:endParaRPr lang="ru-RU"/>
        </a:p>
      </dgm:t>
    </dgm:pt>
  </dgm:ptLst>
  <dgm:cxnLst>
    <dgm:cxn modelId="{B9BA1F45-97F4-4BE4-9C21-BBCFA70148AB}" type="presOf" srcId="{08E6F45D-21C4-449C-999A-9A6EE8D487CF}" destId="{D8512271-419A-4BA4-A4FA-070A6EA126DF}" srcOrd="0" destOrd="0" presId="urn:microsoft.com/office/officeart/2009/3/layout/IncreasingArrowsProcess"/>
    <dgm:cxn modelId="{6872FB42-6F16-408D-B184-31DCDF24492F}" srcId="{08E6F45D-21C4-449C-999A-9A6EE8D487CF}" destId="{FEE1A243-A7F7-4F26-B0DF-D50B7A6AE379}" srcOrd="2" destOrd="0" parTransId="{8E110502-1A3E-4F0E-81F4-EEAF25423245}" sibTransId="{4EA7186D-2F45-48EF-82E1-FDF517782F3B}"/>
    <dgm:cxn modelId="{A435974B-249D-4AB1-AB14-9BD1513219A0}" type="presOf" srcId="{673C7F1E-61C9-4E2C-A9BF-930FD99E0E48}" destId="{DFA4C1D2-5037-4749-B913-F0C3A81EDC55}" srcOrd="0" destOrd="0" presId="urn:microsoft.com/office/officeart/2009/3/layout/IncreasingArrowsProcess"/>
    <dgm:cxn modelId="{2FB6234D-4210-489E-9780-FF277BD836AE}" srcId="{08E6F45D-21C4-449C-999A-9A6EE8D487CF}" destId="{673C7F1E-61C9-4E2C-A9BF-930FD99E0E48}" srcOrd="1" destOrd="0" parTransId="{29C548C2-4E1B-4FE9-8AFA-A74692A9DCFE}" sibTransId="{E1EA38CC-D9D4-4D3E-9BD3-2FA0EF49E109}"/>
    <dgm:cxn modelId="{3E4ED417-DE1E-4D51-B49B-655B15A92E03}" type="presOf" srcId="{FEE1A243-A7F7-4F26-B0DF-D50B7A6AE379}" destId="{F744F087-1B6E-4524-8213-3975EEE7622A}" srcOrd="0" destOrd="0" presId="urn:microsoft.com/office/officeart/2009/3/layout/IncreasingArrowsProcess"/>
    <dgm:cxn modelId="{D8A0EFA7-7094-4D0C-9FFC-A37E1C30635E}" srcId="{08E6F45D-21C4-449C-999A-9A6EE8D487CF}" destId="{6F05EE09-6F50-46D7-A1B2-C8C7C221C639}" srcOrd="0" destOrd="0" parTransId="{AD853FDF-D685-47ED-9EF5-F6C780B090A3}" sibTransId="{3C2276BD-9596-4BB4-9146-4659A944326B}"/>
    <dgm:cxn modelId="{100DF26F-FE88-4CE5-8582-9FE99A58FD6C}" type="presOf" srcId="{98B5DE40-DE65-4558-B6CE-D09A00543FB0}" destId="{92F9403C-4930-45E8-9643-C34A006E05CD}" srcOrd="0" destOrd="0" presId="urn:microsoft.com/office/officeart/2009/3/layout/IncreasingArrowsProcess"/>
    <dgm:cxn modelId="{6BCEFD2F-8863-4105-9956-C1208016BF55}" srcId="{6F05EE09-6F50-46D7-A1B2-C8C7C221C639}" destId="{883742E4-767E-451D-861B-952B296D08C4}" srcOrd="0" destOrd="0" parTransId="{B3CC4998-D023-4196-B782-9478EF60777A}" sibTransId="{53F0F1A7-2D58-4C5B-BCC4-C9D11DF2BAC2}"/>
    <dgm:cxn modelId="{DE2688A1-8E92-47E5-A3DA-1F1E27960135}" type="presOf" srcId="{6F05EE09-6F50-46D7-A1B2-C8C7C221C639}" destId="{8E9AC6B8-0A10-465B-92D1-506E088B69C0}" srcOrd="0" destOrd="0" presId="urn:microsoft.com/office/officeart/2009/3/layout/IncreasingArrowsProcess"/>
    <dgm:cxn modelId="{B99331F7-F0C1-459B-9441-C2D49ED66D78}" srcId="{FEE1A243-A7F7-4F26-B0DF-D50B7A6AE379}" destId="{B2141D5D-EEC0-42F3-92D9-64EAC470370E}" srcOrd="0" destOrd="0" parTransId="{100B62CE-F7B6-4BEA-8D57-93D0975DE6BD}" sibTransId="{F4B1AE22-CED8-4364-8276-3B291B1CB1F4}"/>
    <dgm:cxn modelId="{98F07DC2-4C23-46F5-8F99-A37593367900}" type="presOf" srcId="{B2141D5D-EEC0-42F3-92D9-64EAC470370E}" destId="{8C4FB89B-F8FC-469B-AA91-1251CF6C2C63}" srcOrd="0" destOrd="0" presId="urn:microsoft.com/office/officeart/2009/3/layout/IncreasingArrowsProcess"/>
    <dgm:cxn modelId="{AF45F1B1-3835-45E8-B70A-C1197EF7CFFD}" srcId="{673C7F1E-61C9-4E2C-A9BF-930FD99E0E48}" destId="{98B5DE40-DE65-4558-B6CE-D09A00543FB0}" srcOrd="0" destOrd="0" parTransId="{D4DFA1F4-A228-4E5A-8611-7C5463DA4B40}" sibTransId="{10C7832A-F3DD-407B-AAE8-ABB9325E2113}"/>
    <dgm:cxn modelId="{4C2A5706-A28D-4805-93B3-33D5C3286A85}" type="presOf" srcId="{883742E4-767E-451D-861B-952B296D08C4}" destId="{4ADF7DF4-5FCC-4B21-9917-CB8D9AD7BAA0}" srcOrd="0" destOrd="0" presId="urn:microsoft.com/office/officeart/2009/3/layout/IncreasingArrowsProcess"/>
    <dgm:cxn modelId="{12F96161-6DC2-44A3-9C25-29B64D117986}" type="presParOf" srcId="{D8512271-419A-4BA4-A4FA-070A6EA126DF}" destId="{8E9AC6B8-0A10-465B-92D1-506E088B69C0}" srcOrd="0" destOrd="0" presId="urn:microsoft.com/office/officeart/2009/3/layout/IncreasingArrowsProcess"/>
    <dgm:cxn modelId="{1CD56BB6-18AE-44D6-B97E-AFEA0ABF1BF7}" type="presParOf" srcId="{D8512271-419A-4BA4-A4FA-070A6EA126DF}" destId="{4ADF7DF4-5FCC-4B21-9917-CB8D9AD7BAA0}" srcOrd="1" destOrd="0" presId="urn:microsoft.com/office/officeart/2009/3/layout/IncreasingArrowsProcess"/>
    <dgm:cxn modelId="{ACB06DDA-1017-4D13-9D18-DAA84502060E}" type="presParOf" srcId="{D8512271-419A-4BA4-A4FA-070A6EA126DF}" destId="{DFA4C1D2-5037-4749-B913-F0C3A81EDC55}" srcOrd="2" destOrd="0" presId="urn:microsoft.com/office/officeart/2009/3/layout/IncreasingArrowsProcess"/>
    <dgm:cxn modelId="{B63AC174-3FE7-4B1B-B2DA-FDE54EEC6E14}" type="presParOf" srcId="{D8512271-419A-4BA4-A4FA-070A6EA126DF}" destId="{92F9403C-4930-45E8-9643-C34A006E05CD}" srcOrd="3" destOrd="0" presId="urn:microsoft.com/office/officeart/2009/3/layout/IncreasingArrowsProcess"/>
    <dgm:cxn modelId="{F5977203-3F2C-4FB7-9A16-A3FD6A2DA9F9}" type="presParOf" srcId="{D8512271-419A-4BA4-A4FA-070A6EA126DF}" destId="{F744F087-1B6E-4524-8213-3975EEE7622A}" srcOrd="4" destOrd="0" presId="urn:microsoft.com/office/officeart/2009/3/layout/IncreasingArrowsProcess"/>
    <dgm:cxn modelId="{42E4F8F5-9CFB-4B49-96F5-92A96613F05A}" type="presParOf" srcId="{D8512271-419A-4BA4-A4FA-070A6EA126DF}" destId="{8C4FB89B-F8FC-469B-AA91-1251CF6C2C63}"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13EE20-8DEF-49A5-ACCC-B2D5CEE5CE54}" type="doc">
      <dgm:prSet loTypeId="urn:microsoft.com/office/officeart/2005/8/layout/venn1" loCatId="relationship" qsTypeId="urn:microsoft.com/office/officeart/2005/8/quickstyle/simple1" qsCatId="simple" csTypeId="urn:microsoft.com/office/officeart/2005/8/colors/accent1_2" csCatId="accent1" phldr="1"/>
      <dgm:spPr/>
    </dgm:pt>
    <dgm:pt modelId="{16605C39-1ACA-4DD9-9773-677C53A8F1EC}">
      <dgm:prSet phldrT="[Текст]" custT="1"/>
      <dgm:spPr/>
      <dgm:t>
        <a:bodyPr/>
        <a:lstStyle/>
        <a:p>
          <a:r>
            <a:rPr lang="ru-RU" sz="1400" dirty="0" smtClean="0"/>
            <a:t>Функциональный диагноз</a:t>
          </a:r>
          <a:endParaRPr lang="ru-RU" sz="1400" dirty="0"/>
        </a:p>
      </dgm:t>
    </dgm:pt>
    <dgm:pt modelId="{E2E447D3-7D93-4FF5-B06B-002B54561DF6}" type="parTrans" cxnId="{12D8F2AC-061D-4EEC-A1CA-07819B91B5F1}">
      <dgm:prSet/>
      <dgm:spPr/>
      <dgm:t>
        <a:bodyPr/>
        <a:lstStyle/>
        <a:p>
          <a:endParaRPr lang="ru-RU"/>
        </a:p>
      </dgm:t>
    </dgm:pt>
    <dgm:pt modelId="{5AF475BC-60D3-47BF-A4D8-557880CE3709}" type="sibTrans" cxnId="{12D8F2AC-061D-4EEC-A1CA-07819B91B5F1}">
      <dgm:prSet/>
      <dgm:spPr/>
      <dgm:t>
        <a:bodyPr/>
        <a:lstStyle/>
        <a:p>
          <a:endParaRPr lang="ru-RU"/>
        </a:p>
      </dgm:t>
    </dgm:pt>
    <dgm:pt modelId="{9060C5D9-9C73-4328-BC74-AF1CF40ECD67}">
      <dgm:prSet phldrT="[Текст]" custT="1"/>
      <dgm:spPr/>
      <dgm:t>
        <a:bodyPr/>
        <a:lstStyle/>
        <a:p>
          <a:r>
            <a:rPr lang="ru-RU" sz="1400" dirty="0" smtClean="0"/>
            <a:t>Средовые факторы</a:t>
          </a:r>
          <a:endParaRPr lang="ru-RU" sz="1400" dirty="0"/>
        </a:p>
      </dgm:t>
    </dgm:pt>
    <dgm:pt modelId="{067C0FDA-FDDD-40F6-90D0-FF89DED0FC7D}" type="parTrans" cxnId="{5ABF7F61-3590-4376-96FF-6B27329DE948}">
      <dgm:prSet/>
      <dgm:spPr/>
      <dgm:t>
        <a:bodyPr/>
        <a:lstStyle/>
        <a:p>
          <a:endParaRPr lang="ru-RU"/>
        </a:p>
      </dgm:t>
    </dgm:pt>
    <dgm:pt modelId="{7060DAF6-8EA5-40A3-ADA4-FB6C371436F7}" type="sibTrans" cxnId="{5ABF7F61-3590-4376-96FF-6B27329DE948}">
      <dgm:prSet/>
      <dgm:spPr/>
      <dgm:t>
        <a:bodyPr/>
        <a:lstStyle/>
        <a:p>
          <a:endParaRPr lang="ru-RU"/>
        </a:p>
      </dgm:t>
    </dgm:pt>
    <dgm:pt modelId="{5F56C3D1-FC1A-43F9-AE89-A902F7BF41EC}">
      <dgm:prSet phldrT="[Текст]" custT="1"/>
      <dgm:spPr/>
      <dgm:t>
        <a:bodyPr/>
        <a:lstStyle/>
        <a:p>
          <a:r>
            <a:rPr lang="ru-RU" sz="1400" dirty="0" smtClean="0"/>
            <a:t>Биологические факторы</a:t>
          </a:r>
          <a:endParaRPr lang="ru-RU" sz="1400" dirty="0"/>
        </a:p>
      </dgm:t>
    </dgm:pt>
    <dgm:pt modelId="{B5642809-C1E2-450E-83FA-DA4DD35FE150}" type="parTrans" cxnId="{1068FD72-0C7B-4955-8B7C-141D99445312}">
      <dgm:prSet/>
      <dgm:spPr/>
      <dgm:t>
        <a:bodyPr/>
        <a:lstStyle/>
        <a:p>
          <a:endParaRPr lang="ru-RU"/>
        </a:p>
      </dgm:t>
    </dgm:pt>
    <dgm:pt modelId="{B0A352C4-667E-403F-898A-AC83DCE2DCF2}" type="sibTrans" cxnId="{1068FD72-0C7B-4955-8B7C-141D99445312}">
      <dgm:prSet/>
      <dgm:spPr/>
      <dgm:t>
        <a:bodyPr/>
        <a:lstStyle/>
        <a:p>
          <a:endParaRPr lang="ru-RU"/>
        </a:p>
      </dgm:t>
    </dgm:pt>
    <dgm:pt modelId="{B0134C04-8AE7-48C6-83D3-4CBEF34CE774}" type="pres">
      <dgm:prSet presAssocID="{7413EE20-8DEF-49A5-ACCC-B2D5CEE5CE54}" presName="compositeShape" presStyleCnt="0">
        <dgm:presLayoutVars>
          <dgm:chMax val="7"/>
          <dgm:dir/>
          <dgm:resizeHandles val="exact"/>
        </dgm:presLayoutVars>
      </dgm:prSet>
      <dgm:spPr/>
    </dgm:pt>
    <dgm:pt modelId="{863700FC-B71E-4E4E-AD63-48A31E6290D9}" type="pres">
      <dgm:prSet presAssocID="{16605C39-1ACA-4DD9-9773-677C53A8F1EC}" presName="circ1" presStyleLbl="vennNode1" presStyleIdx="0" presStyleCnt="3" custScaleX="121777" custScaleY="101268"/>
      <dgm:spPr/>
      <dgm:t>
        <a:bodyPr/>
        <a:lstStyle/>
        <a:p>
          <a:endParaRPr lang="ru-RU"/>
        </a:p>
      </dgm:t>
    </dgm:pt>
    <dgm:pt modelId="{945E71B5-F0EE-4CF7-95BB-8E519A4CBF72}" type="pres">
      <dgm:prSet presAssocID="{16605C39-1ACA-4DD9-9773-677C53A8F1EC}" presName="circ1Tx" presStyleLbl="revTx" presStyleIdx="0" presStyleCnt="0">
        <dgm:presLayoutVars>
          <dgm:chMax val="0"/>
          <dgm:chPref val="0"/>
          <dgm:bulletEnabled val="1"/>
        </dgm:presLayoutVars>
      </dgm:prSet>
      <dgm:spPr/>
      <dgm:t>
        <a:bodyPr/>
        <a:lstStyle/>
        <a:p>
          <a:endParaRPr lang="ru-RU"/>
        </a:p>
      </dgm:t>
    </dgm:pt>
    <dgm:pt modelId="{353B5E14-359E-4D39-A2C6-6C6FF3C5D2D2}" type="pres">
      <dgm:prSet presAssocID="{9060C5D9-9C73-4328-BC74-AF1CF40ECD67}" presName="circ2" presStyleLbl="vennNode1" presStyleIdx="1" presStyleCnt="3" custScaleX="123336" custScaleY="100317" custLinFactNeighborX="-780" custLinFactNeighborY="4053"/>
      <dgm:spPr/>
      <dgm:t>
        <a:bodyPr/>
        <a:lstStyle/>
        <a:p>
          <a:endParaRPr lang="ru-RU"/>
        </a:p>
      </dgm:t>
    </dgm:pt>
    <dgm:pt modelId="{374956AD-614A-4A50-8747-4FE042C74284}" type="pres">
      <dgm:prSet presAssocID="{9060C5D9-9C73-4328-BC74-AF1CF40ECD67}" presName="circ2Tx" presStyleLbl="revTx" presStyleIdx="0" presStyleCnt="0">
        <dgm:presLayoutVars>
          <dgm:chMax val="0"/>
          <dgm:chPref val="0"/>
          <dgm:bulletEnabled val="1"/>
        </dgm:presLayoutVars>
      </dgm:prSet>
      <dgm:spPr/>
      <dgm:t>
        <a:bodyPr/>
        <a:lstStyle/>
        <a:p>
          <a:endParaRPr lang="ru-RU"/>
        </a:p>
      </dgm:t>
    </dgm:pt>
    <dgm:pt modelId="{B6C1D7CE-26BC-4D69-98A0-081064596855}" type="pres">
      <dgm:prSet presAssocID="{5F56C3D1-FC1A-43F9-AE89-A902F7BF41EC}" presName="circ3" presStyleLbl="vennNode1" presStyleIdx="2" presStyleCnt="3" custScaleX="116797" custScaleY="100634" custLinFactNeighborX="-4199" custLinFactNeighborY="4053"/>
      <dgm:spPr/>
      <dgm:t>
        <a:bodyPr/>
        <a:lstStyle/>
        <a:p>
          <a:endParaRPr lang="ru-RU"/>
        </a:p>
      </dgm:t>
    </dgm:pt>
    <dgm:pt modelId="{184BE496-E24C-4FCA-8083-7B6AFC4507D7}" type="pres">
      <dgm:prSet presAssocID="{5F56C3D1-FC1A-43F9-AE89-A902F7BF41EC}" presName="circ3Tx" presStyleLbl="revTx" presStyleIdx="0" presStyleCnt="0">
        <dgm:presLayoutVars>
          <dgm:chMax val="0"/>
          <dgm:chPref val="0"/>
          <dgm:bulletEnabled val="1"/>
        </dgm:presLayoutVars>
      </dgm:prSet>
      <dgm:spPr/>
      <dgm:t>
        <a:bodyPr/>
        <a:lstStyle/>
        <a:p>
          <a:endParaRPr lang="ru-RU"/>
        </a:p>
      </dgm:t>
    </dgm:pt>
  </dgm:ptLst>
  <dgm:cxnLst>
    <dgm:cxn modelId="{1068FD72-0C7B-4955-8B7C-141D99445312}" srcId="{7413EE20-8DEF-49A5-ACCC-B2D5CEE5CE54}" destId="{5F56C3D1-FC1A-43F9-AE89-A902F7BF41EC}" srcOrd="2" destOrd="0" parTransId="{B5642809-C1E2-450E-83FA-DA4DD35FE150}" sibTransId="{B0A352C4-667E-403F-898A-AC83DCE2DCF2}"/>
    <dgm:cxn modelId="{3DFB6F6E-AC10-41AF-9805-DC15AD38FE78}" type="presOf" srcId="{9060C5D9-9C73-4328-BC74-AF1CF40ECD67}" destId="{353B5E14-359E-4D39-A2C6-6C6FF3C5D2D2}" srcOrd="0" destOrd="0" presId="urn:microsoft.com/office/officeart/2005/8/layout/venn1"/>
    <dgm:cxn modelId="{490B1417-A0E2-42BC-810F-DBEC7CF9B2B2}" type="presOf" srcId="{7413EE20-8DEF-49A5-ACCC-B2D5CEE5CE54}" destId="{B0134C04-8AE7-48C6-83D3-4CBEF34CE774}" srcOrd="0" destOrd="0" presId="urn:microsoft.com/office/officeart/2005/8/layout/venn1"/>
    <dgm:cxn modelId="{5ABF7F61-3590-4376-96FF-6B27329DE948}" srcId="{7413EE20-8DEF-49A5-ACCC-B2D5CEE5CE54}" destId="{9060C5D9-9C73-4328-BC74-AF1CF40ECD67}" srcOrd="1" destOrd="0" parTransId="{067C0FDA-FDDD-40F6-90D0-FF89DED0FC7D}" sibTransId="{7060DAF6-8EA5-40A3-ADA4-FB6C371436F7}"/>
    <dgm:cxn modelId="{DC758035-8896-4742-BD91-96A98110552D}" type="presOf" srcId="{5F56C3D1-FC1A-43F9-AE89-A902F7BF41EC}" destId="{184BE496-E24C-4FCA-8083-7B6AFC4507D7}" srcOrd="1" destOrd="0" presId="urn:microsoft.com/office/officeart/2005/8/layout/venn1"/>
    <dgm:cxn modelId="{944B415A-B20D-4FB1-A522-A9947A5A512E}" type="presOf" srcId="{5F56C3D1-FC1A-43F9-AE89-A902F7BF41EC}" destId="{B6C1D7CE-26BC-4D69-98A0-081064596855}" srcOrd="0" destOrd="0" presId="urn:microsoft.com/office/officeart/2005/8/layout/venn1"/>
    <dgm:cxn modelId="{13D363A6-2BDD-48C6-B465-3CDB74E07AC1}" type="presOf" srcId="{16605C39-1ACA-4DD9-9773-677C53A8F1EC}" destId="{863700FC-B71E-4E4E-AD63-48A31E6290D9}" srcOrd="0" destOrd="0" presId="urn:microsoft.com/office/officeart/2005/8/layout/venn1"/>
    <dgm:cxn modelId="{12D8F2AC-061D-4EEC-A1CA-07819B91B5F1}" srcId="{7413EE20-8DEF-49A5-ACCC-B2D5CEE5CE54}" destId="{16605C39-1ACA-4DD9-9773-677C53A8F1EC}" srcOrd="0" destOrd="0" parTransId="{E2E447D3-7D93-4FF5-B06B-002B54561DF6}" sibTransId="{5AF475BC-60D3-47BF-A4D8-557880CE3709}"/>
    <dgm:cxn modelId="{BCBE2C1C-78CB-4110-9F26-0A80B73EE7AC}" type="presOf" srcId="{9060C5D9-9C73-4328-BC74-AF1CF40ECD67}" destId="{374956AD-614A-4A50-8747-4FE042C74284}" srcOrd="1" destOrd="0" presId="urn:microsoft.com/office/officeart/2005/8/layout/venn1"/>
    <dgm:cxn modelId="{865E26E8-49A3-4EE8-8504-10F45A941D54}" type="presOf" srcId="{16605C39-1ACA-4DD9-9773-677C53A8F1EC}" destId="{945E71B5-F0EE-4CF7-95BB-8E519A4CBF72}" srcOrd="1" destOrd="0" presId="urn:microsoft.com/office/officeart/2005/8/layout/venn1"/>
    <dgm:cxn modelId="{B88D1FB6-EDFB-4452-BD3B-D86D6D7A2606}" type="presParOf" srcId="{B0134C04-8AE7-48C6-83D3-4CBEF34CE774}" destId="{863700FC-B71E-4E4E-AD63-48A31E6290D9}" srcOrd="0" destOrd="0" presId="urn:microsoft.com/office/officeart/2005/8/layout/venn1"/>
    <dgm:cxn modelId="{4DC4B197-D7EE-473E-8D6E-0B2BDBD885DB}" type="presParOf" srcId="{B0134C04-8AE7-48C6-83D3-4CBEF34CE774}" destId="{945E71B5-F0EE-4CF7-95BB-8E519A4CBF72}" srcOrd="1" destOrd="0" presId="urn:microsoft.com/office/officeart/2005/8/layout/venn1"/>
    <dgm:cxn modelId="{E87B5F6D-8B63-4B16-B88B-2C0CC850C3C8}" type="presParOf" srcId="{B0134C04-8AE7-48C6-83D3-4CBEF34CE774}" destId="{353B5E14-359E-4D39-A2C6-6C6FF3C5D2D2}" srcOrd="2" destOrd="0" presId="urn:microsoft.com/office/officeart/2005/8/layout/venn1"/>
    <dgm:cxn modelId="{7057B859-7D8D-4041-BACD-0E6EACDF3B50}" type="presParOf" srcId="{B0134C04-8AE7-48C6-83D3-4CBEF34CE774}" destId="{374956AD-614A-4A50-8747-4FE042C74284}" srcOrd="3" destOrd="0" presId="urn:microsoft.com/office/officeart/2005/8/layout/venn1"/>
    <dgm:cxn modelId="{25232C64-0380-4E4F-8515-57D8E09B3820}" type="presParOf" srcId="{B0134C04-8AE7-48C6-83D3-4CBEF34CE774}" destId="{B6C1D7CE-26BC-4D69-98A0-081064596855}" srcOrd="4" destOrd="0" presId="urn:microsoft.com/office/officeart/2005/8/layout/venn1"/>
    <dgm:cxn modelId="{FEC8D2C2-67B3-438A-8673-3E410CA24ABC}" type="presParOf" srcId="{B0134C04-8AE7-48C6-83D3-4CBEF34CE774}" destId="{184BE496-E24C-4FCA-8083-7B6AFC4507D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34F59E-BC65-4FD2-AE10-72DF286CDCB1}" type="doc">
      <dgm:prSet loTypeId="urn:microsoft.com/office/officeart/2005/8/layout/hProcess9" loCatId="process" qsTypeId="urn:microsoft.com/office/officeart/2005/8/quickstyle/simple1" qsCatId="simple" csTypeId="urn:microsoft.com/office/officeart/2005/8/colors/accent1_2" csCatId="accent1" phldr="1"/>
      <dgm:spPr/>
    </dgm:pt>
    <dgm:pt modelId="{CE5999A2-69CA-44AD-976E-27E66A3B7B5A}">
      <dgm:prSet phldrT="[Текст]" custT="1"/>
      <dgm:spPr/>
      <dgm:t>
        <a:bodyPr/>
        <a:lstStyle/>
        <a:p>
          <a:r>
            <a:rPr lang="ru-RU" sz="1600" dirty="0" smtClean="0"/>
            <a:t>Кризис 7 лет у детей с УО чаще проходится на 10 летний возраст.</a:t>
          </a:r>
          <a:endParaRPr lang="ru-RU" sz="1600" dirty="0"/>
        </a:p>
      </dgm:t>
    </dgm:pt>
    <dgm:pt modelId="{DA124B69-210E-4B94-883D-5CDC88C9BDE5}" type="parTrans" cxnId="{1F235FA0-F627-4EA2-8968-DDDF01F11455}">
      <dgm:prSet/>
      <dgm:spPr/>
      <dgm:t>
        <a:bodyPr/>
        <a:lstStyle/>
        <a:p>
          <a:endParaRPr lang="ru-RU"/>
        </a:p>
      </dgm:t>
    </dgm:pt>
    <dgm:pt modelId="{2E61E23D-895F-4CE7-8BD6-3FA16CE7F0D4}" type="sibTrans" cxnId="{1F235FA0-F627-4EA2-8968-DDDF01F11455}">
      <dgm:prSet/>
      <dgm:spPr/>
      <dgm:t>
        <a:bodyPr/>
        <a:lstStyle/>
        <a:p>
          <a:endParaRPr lang="ru-RU"/>
        </a:p>
      </dgm:t>
    </dgm:pt>
    <dgm:pt modelId="{55E13B06-1749-4333-B76D-5727D78EF6B0}">
      <dgm:prSet phldrT="[Текст]" custT="1"/>
      <dgm:spPr/>
      <dgm:t>
        <a:bodyPr/>
        <a:lstStyle/>
        <a:p>
          <a:r>
            <a:rPr lang="ru-RU" sz="1600" dirty="0" smtClean="0"/>
            <a:t>Наличие обратной динамики. Кризис, как определенный этап онтогенеза, оказывается не пройденным до конца</a:t>
          </a:r>
          <a:endParaRPr lang="ru-RU" sz="1600" dirty="0"/>
        </a:p>
      </dgm:t>
    </dgm:pt>
    <dgm:pt modelId="{46B0AF88-84BF-43BB-9B86-A7F86692DFD4}" type="parTrans" cxnId="{CB38AB99-3F69-4111-A6FC-FEB202A1C814}">
      <dgm:prSet/>
      <dgm:spPr/>
      <dgm:t>
        <a:bodyPr/>
        <a:lstStyle/>
        <a:p>
          <a:endParaRPr lang="ru-RU"/>
        </a:p>
      </dgm:t>
    </dgm:pt>
    <dgm:pt modelId="{48FCBA21-9BC4-4524-915E-89EF3B30891B}" type="sibTrans" cxnId="{CB38AB99-3F69-4111-A6FC-FEB202A1C814}">
      <dgm:prSet/>
      <dgm:spPr/>
      <dgm:t>
        <a:bodyPr/>
        <a:lstStyle/>
        <a:p>
          <a:endParaRPr lang="ru-RU"/>
        </a:p>
      </dgm:t>
    </dgm:pt>
    <dgm:pt modelId="{E9A39F79-0F8C-473E-A234-8DA41074B51B}">
      <dgm:prSet phldrT="[Текст]" custT="1"/>
      <dgm:spPr/>
      <dgm:t>
        <a:bodyPr/>
        <a:lstStyle/>
        <a:p>
          <a:r>
            <a:rPr lang="ru-RU" sz="1600" dirty="0" smtClean="0"/>
            <a:t>Изменения не закрепляются.</a:t>
          </a:r>
          <a:endParaRPr lang="ru-RU" sz="1600" dirty="0"/>
        </a:p>
      </dgm:t>
    </dgm:pt>
    <dgm:pt modelId="{7B8BF364-C713-45D7-A702-2C8C9E1A4786}" type="parTrans" cxnId="{81CEB3A2-3630-44ED-81F4-F146895DCFAF}">
      <dgm:prSet/>
      <dgm:spPr/>
      <dgm:t>
        <a:bodyPr/>
        <a:lstStyle/>
        <a:p>
          <a:endParaRPr lang="ru-RU"/>
        </a:p>
      </dgm:t>
    </dgm:pt>
    <dgm:pt modelId="{F026AA9F-8CE6-4625-A8BC-928DC4483B05}" type="sibTrans" cxnId="{81CEB3A2-3630-44ED-81F4-F146895DCFAF}">
      <dgm:prSet/>
      <dgm:spPr/>
      <dgm:t>
        <a:bodyPr/>
        <a:lstStyle/>
        <a:p>
          <a:endParaRPr lang="ru-RU"/>
        </a:p>
      </dgm:t>
    </dgm:pt>
    <dgm:pt modelId="{5F38324A-3B78-44FD-A407-7CE64ED5AD98}" type="pres">
      <dgm:prSet presAssocID="{D334F59E-BC65-4FD2-AE10-72DF286CDCB1}" presName="CompostProcess" presStyleCnt="0">
        <dgm:presLayoutVars>
          <dgm:dir/>
          <dgm:resizeHandles val="exact"/>
        </dgm:presLayoutVars>
      </dgm:prSet>
      <dgm:spPr/>
    </dgm:pt>
    <dgm:pt modelId="{527C3F35-F902-40DE-BD86-EFF780641B15}" type="pres">
      <dgm:prSet presAssocID="{D334F59E-BC65-4FD2-AE10-72DF286CDCB1}" presName="arrow" presStyleLbl="bgShp" presStyleIdx="0" presStyleCnt="1"/>
      <dgm:spPr/>
    </dgm:pt>
    <dgm:pt modelId="{707621BA-B69E-43C3-A042-3A8E2F890E75}" type="pres">
      <dgm:prSet presAssocID="{D334F59E-BC65-4FD2-AE10-72DF286CDCB1}" presName="linearProcess" presStyleCnt="0"/>
      <dgm:spPr/>
    </dgm:pt>
    <dgm:pt modelId="{6327929D-A124-421C-9679-062104406062}" type="pres">
      <dgm:prSet presAssocID="{CE5999A2-69CA-44AD-976E-27E66A3B7B5A}" presName="textNode" presStyleLbl="node1" presStyleIdx="0" presStyleCnt="3" custScaleY="149264">
        <dgm:presLayoutVars>
          <dgm:bulletEnabled val="1"/>
        </dgm:presLayoutVars>
      </dgm:prSet>
      <dgm:spPr/>
      <dgm:t>
        <a:bodyPr/>
        <a:lstStyle/>
        <a:p>
          <a:endParaRPr lang="ru-RU"/>
        </a:p>
      </dgm:t>
    </dgm:pt>
    <dgm:pt modelId="{18296DD6-66BB-474C-8F21-4E7385B4EAB1}" type="pres">
      <dgm:prSet presAssocID="{2E61E23D-895F-4CE7-8BD6-3FA16CE7F0D4}" presName="sibTrans" presStyleCnt="0"/>
      <dgm:spPr/>
    </dgm:pt>
    <dgm:pt modelId="{C8D075EC-A4B7-401E-9061-D1F63805FF19}" type="pres">
      <dgm:prSet presAssocID="{55E13B06-1749-4333-B76D-5727D78EF6B0}" presName="textNode" presStyleLbl="node1" presStyleIdx="1" presStyleCnt="3" custScaleY="149264">
        <dgm:presLayoutVars>
          <dgm:bulletEnabled val="1"/>
        </dgm:presLayoutVars>
      </dgm:prSet>
      <dgm:spPr/>
      <dgm:t>
        <a:bodyPr/>
        <a:lstStyle/>
        <a:p>
          <a:endParaRPr lang="ru-RU"/>
        </a:p>
      </dgm:t>
    </dgm:pt>
    <dgm:pt modelId="{7F671452-5D33-4724-B4A8-D5C7FB3E00A7}" type="pres">
      <dgm:prSet presAssocID="{48FCBA21-9BC4-4524-915E-89EF3B30891B}" presName="sibTrans" presStyleCnt="0"/>
      <dgm:spPr/>
    </dgm:pt>
    <dgm:pt modelId="{AAB973B4-729C-449D-8696-D2E93B3FB5B2}" type="pres">
      <dgm:prSet presAssocID="{E9A39F79-0F8C-473E-A234-8DA41074B51B}" presName="textNode" presStyleLbl="node1" presStyleIdx="2" presStyleCnt="3">
        <dgm:presLayoutVars>
          <dgm:bulletEnabled val="1"/>
        </dgm:presLayoutVars>
      </dgm:prSet>
      <dgm:spPr/>
      <dgm:t>
        <a:bodyPr/>
        <a:lstStyle/>
        <a:p>
          <a:endParaRPr lang="ru-RU"/>
        </a:p>
      </dgm:t>
    </dgm:pt>
  </dgm:ptLst>
  <dgm:cxnLst>
    <dgm:cxn modelId="{CB38AB99-3F69-4111-A6FC-FEB202A1C814}" srcId="{D334F59E-BC65-4FD2-AE10-72DF286CDCB1}" destId="{55E13B06-1749-4333-B76D-5727D78EF6B0}" srcOrd="1" destOrd="0" parTransId="{46B0AF88-84BF-43BB-9B86-A7F86692DFD4}" sibTransId="{48FCBA21-9BC4-4524-915E-89EF3B30891B}"/>
    <dgm:cxn modelId="{5B375C3F-5F51-407A-9D27-032564A14AAD}" type="presOf" srcId="{E9A39F79-0F8C-473E-A234-8DA41074B51B}" destId="{AAB973B4-729C-449D-8696-D2E93B3FB5B2}" srcOrd="0" destOrd="0" presId="urn:microsoft.com/office/officeart/2005/8/layout/hProcess9"/>
    <dgm:cxn modelId="{284DF502-F70E-4865-A758-5C1963343CB9}" type="presOf" srcId="{55E13B06-1749-4333-B76D-5727D78EF6B0}" destId="{C8D075EC-A4B7-401E-9061-D1F63805FF19}" srcOrd="0" destOrd="0" presId="urn:microsoft.com/office/officeart/2005/8/layout/hProcess9"/>
    <dgm:cxn modelId="{81CEB3A2-3630-44ED-81F4-F146895DCFAF}" srcId="{D334F59E-BC65-4FD2-AE10-72DF286CDCB1}" destId="{E9A39F79-0F8C-473E-A234-8DA41074B51B}" srcOrd="2" destOrd="0" parTransId="{7B8BF364-C713-45D7-A702-2C8C9E1A4786}" sibTransId="{F026AA9F-8CE6-4625-A8BC-928DC4483B05}"/>
    <dgm:cxn modelId="{8D178AE1-048E-4202-B6D3-F660B7D552B8}" type="presOf" srcId="{CE5999A2-69CA-44AD-976E-27E66A3B7B5A}" destId="{6327929D-A124-421C-9679-062104406062}" srcOrd="0" destOrd="0" presId="urn:microsoft.com/office/officeart/2005/8/layout/hProcess9"/>
    <dgm:cxn modelId="{1F235FA0-F627-4EA2-8968-DDDF01F11455}" srcId="{D334F59E-BC65-4FD2-AE10-72DF286CDCB1}" destId="{CE5999A2-69CA-44AD-976E-27E66A3B7B5A}" srcOrd="0" destOrd="0" parTransId="{DA124B69-210E-4B94-883D-5CDC88C9BDE5}" sibTransId="{2E61E23D-895F-4CE7-8BD6-3FA16CE7F0D4}"/>
    <dgm:cxn modelId="{015A103C-8D00-4548-9CB4-8755EEB56CA3}" type="presOf" srcId="{D334F59E-BC65-4FD2-AE10-72DF286CDCB1}" destId="{5F38324A-3B78-44FD-A407-7CE64ED5AD98}" srcOrd="0" destOrd="0" presId="urn:microsoft.com/office/officeart/2005/8/layout/hProcess9"/>
    <dgm:cxn modelId="{0A580AFB-C188-4189-8EC0-4EF1542A33B0}" type="presParOf" srcId="{5F38324A-3B78-44FD-A407-7CE64ED5AD98}" destId="{527C3F35-F902-40DE-BD86-EFF780641B15}" srcOrd="0" destOrd="0" presId="urn:microsoft.com/office/officeart/2005/8/layout/hProcess9"/>
    <dgm:cxn modelId="{B3DA024A-7AD1-4540-ACFE-3F39DB8036FB}" type="presParOf" srcId="{5F38324A-3B78-44FD-A407-7CE64ED5AD98}" destId="{707621BA-B69E-43C3-A042-3A8E2F890E75}" srcOrd="1" destOrd="0" presId="urn:microsoft.com/office/officeart/2005/8/layout/hProcess9"/>
    <dgm:cxn modelId="{7500ED94-3750-408B-B48C-96F4F28B535D}" type="presParOf" srcId="{707621BA-B69E-43C3-A042-3A8E2F890E75}" destId="{6327929D-A124-421C-9679-062104406062}" srcOrd="0" destOrd="0" presId="urn:microsoft.com/office/officeart/2005/8/layout/hProcess9"/>
    <dgm:cxn modelId="{CA314F85-DA99-42A2-B92A-630E27F8FDF5}" type="presParOf" srcId="{707621BA-B69E-43C3-A042-3A8E2F890E75}" destId="{18296DD6-66BB-474C-8F21-4E7385B4EAB1}" srcOrd="1" destOrd="0" presId="urn:microsoft.com/office/officeart/2005/8/layout/hProcess9"/>
    <dgm:cxn modelId="{7B1BDE35-7838-4D5F-8654-1FBCB874295A}" type="presParOf" srcId="{707621BA-B69E-43C3-A042-3A8E2F890E75}" destId="{C8D075EC-A4B7-401E-9061-D1F63805FF19}" srcOrd="2" destOrd="0" presId="urn:microsoft.com/office/officeart/2005/8/layout/hProcess9"/>
    <dgm:cxn modelId="{770099CE-8ED0-4D5C-817A-8D45623B1034}" type="presParOf" srcId="{707621BA-B69E-43C3-A042-3A8E2F890E75}" destId="{7F671452-5D33-4724-B4A8-D5C7FB3E00A7}" srcOrd="3" destOrd="0" presId="urn:microsoft.com/office/officeart/2005/8/layout/hProcess9"/>
    <dgm:cxn modelId="{B7954571-13F6-446C-BCCD-1AD6B40673BE}" type="presParOf" srcId="{707621BA-B69E-43C3-A042-3A8E2F890E75}" destId="{AAB973B4-729C-449D-8696-D2E93B3FB5B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AC6B8-0A10-465B-92D1-506E088B69C0}">
      <dsp:nvSpPr>
        <dsp:cNvPr id="0" name=""/>
        <dsp:cNvSpPr/>
      </dsp:nvSpPr>
      <dsp:spPr>
        <a:xfrm>
          <a:off x="0" y="0"/>
          <a:ext cx="8376353" cy="1219916"/>
        </a:xfrm>
        <a:prstGeom prst="rightArrow">
          <a:avLst>
            <a:gd name="adj1" fmla="val 50000"/>
            <a:gd name="adj2" fmla="val 5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93662" numCol="1" spcCol="1270" anchor="ctr" anchorCtr="0">
          <a:noAutofit/>
        </a:bodyPr>
        <a:lstStyle/>
        <a:p>
          <a:pPr lvl="0" algn="l" defTabSz="711200">
            <a:lnSpc>
              <a:spcPct val="90000"/>
            </a:lnSpc>
            <a:spcBef>
              <a:spcPct val="0"/>
            </a:spcBef>
            <a:spcAft>
              <a:spcPct val="35000"/>
            </a:spcAft>
          </a:pPr>
          <a:r>
            <a:rPr lang="ru-RU" sz="1600" kern="1200" dirty="0" smtClean="0"/>
            <a:t>Американская ассоциация по вопросам интеллектуальных нарушений и нарушений развития  </a:t>
          </a:r>
          <a:endParaRPr lang="ru-RU" sz="1600" kern="1200" dirty="0"/>
        </a:p>
      </dsp:txBody>
      <dsp:txXfrm>
        <a:off x="0" y="304979"/>
        <a:ext cx="8071374" cy="609958"/>
      </dsp:txXfrm>
    </dsp:sp>
    <dsp:sp modelId="{4ADF7DF4-5FCC-4B21-9917-CB8D9AD7BAA0}">
      <dsp:nvSpPr>
        <dsp:cNvPr id="0" name=""/>
        <dsp:cNvSpPr/>
      </dsp:nvSpPr>
      <dsp:spPr>
        <a:xfrm>
          <a:off x="0" y="880440"/>
          <a:ext cx="2579916" cy="2350007"/>
        </a:xfrm>
        <a:prstGeom prst="rect">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t>Умственная отсталость – значительно субнормальное ( ниже среднего) общее интеллектуальное функционирование, приводящее к/ или связанное с сопутствующими нарушениями адаптивного поведения и проявляющееся в период развития ( до 18 лет )</a:t>
          </a:r>
        </a:p>
        <a:p>
          <a:pPr lvl="0" algn="l" defTabSz="622300">
            <a:lnSpc>
              <a:spcPct val="90000"/>
            </a:lnSpc>
            <a:spcBef>
              <a:spcPct val="0"/>
            </a:spcBef>
            <a:spcAft>
              <a:spcPct val="35000"/>
            </a:spcAft>
          </a:pPr>
          <a:r>
            <a:rPr lang="ru-RU" sz="1400" kern="1200" dirty="0" smtClean="0"/>
            <a:t>1983 год</a:t>
          </a:r>
          <a:endParaRPr lang="ru-RU" sz="1400" kern="1200" dirty="0"/>
        </a:p>
      </dsp:txBody>
      <dsp:txXfrm>
        <a:off x="0" y="880440"/>
        <a:ext cx="2579916" cy="2350007"/>
      </dsp:txXfrm>
    </dsp:sp>
    <dsp:sp modelId="{DFA4C1D2-5037-4749-B913-F0C3A81EDC55}">
      <dsp:nvSpPr>
        <dsp:cNvPr id="0" name=""/>
        <dsp:cNvSpPr/>
      </dsp:nvSpPr>
      <dsp:spPr>
        <a:xfrm>
          <a:off x="2592267" y="432046"/>
          <a:ext cx="5796436" cy="1219916"/>
        </a:xfrm>
        <a:prstGeom prst="rightArrow">
          <a:avLst>
            <a:gd name="adj1" fmla="val 50000"/>
            <a:gd name="adj2" fmla="val 5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93662" numCol="1" spcCol="1270" anchor="ctr" anchorCtr="0">
          <a:noAutofit/>
        </a:bodyPr>
        <a:lstStyle/>
        <a:p>
          <a:pPr lvl="0" algn="l" defTabSz="711200">
            <a:lnSpc>
              <a:spcPct val="90000"/>
            </a:lnSpc>
            <a:spcBef>
              <a:spcPct val="0"/>
            </a:spcBef>
            <a:spcAft>
              <a:spcPct val="35000"/>
            </a:spcAft>
          </a:pPr>
          <a:r>
            <a:rPr lang="ru-RU" sz="1600" kern="1200" dirty="0" smtClean="0"/>
            <a:t>Психометрический подход</a:t>
          </a:r>
          <a:endParaRPr lang="ru-RU" sz="1600" kern="1200" dirty="0"/>
        </a:p>
      </dsp:txBody>
      <dsp:txXfrm>
        <a:off x="2592267" y="737025"/>
        <a:ext cx="5491457" cy="609958"/>
      </dsp:txXfrm>
    </dsp:sp>
    <dsp:sp modelId="{92F9403C-4930-45E8-9643-C34A006E05CD}">
      <dsp:nvSpPr>
        <dsp:cNvPr id="0" name=""/>
        <dsp:cNvSpPr/>
      </dsp:nvSpPr>
      <dsp:spPr>
        <a:xfrm>
          <a:off x="2592288" y="1339037"/>
          <a:ext cx="2579916" cy="2350007"/>
        </a:xfrm>
        <a:prstGeom prst="rect">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t>Умственная отсталость -  это нарушение, характеризующееся значительными ограничениями одновременно интеллектуального функционирования и адаптивного поведения, выражающимися в нарушениях концептуальных, социальных и практических навыков адаптации. ( до 18 лет )</a:t>
          </a:r>
        </a:p>
        <a:p>
          <a:pPr lvl="0" algn="l" defTabSz="622300">
            <a:lnSpc>
              <a:spcPct val="90000"/>
            </a:lnSpc>
            <a:spcBef>
              <a:spcPct val="0"/>
            </a:spcBef>
            <a:spcAft>
              <a:spcPct val="35000"/>
            </a:spcAft>
          </a:pPr>
          <a:r>
            <a:rPr lang="ru-RU" sz="1400" kern="1200" dirty="0" smtClean="0"/>
            <a:t>2002 год</a:t>
          </a:r>
          <a:endParaRPr lang="ru-RU" sz="1400" kern="1200" dirty="0"/>
        </a:p>
      </dsp:txBody>
      <dsp:txXfrm>
        <a:off x="2592288" y="1339037"/>
        <a:ext cx="2579916" cy="2350007"/>
      </dsp:txXfrm>
    </dsp:sp>
    <dsp:sp modelId="{F744F087-1B6E-4524-8213-3975EEE7622A}">
      <dsp:nvSpPr>
        <dsp:cNvPr id="0" name=""/>
        <dsp:cNvSpPr/>
      </dsp:nvSpPr>
      <dsp:spPr>
        <a:xfrm>
          <a:off x="5184575" y="864095"/>
          <a:ext cx="3216519" cy="1219916"/>
        </a:xfrm>
        <a:prstGeom prst="rightArrow">
          <a:avLst>
            <a:gd name="adj1" fmla="val 50000"/>
            <a:gd name="adj2" fmla="val 5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93662" numCol="1" spcCol="1270" anchor="ctr" anchorCtr="0">
          <a:noAutofit/>
        </a:bodyPr>
        <a:lstStyle/>
        <a:p>
          <a:pPr lvl="0" algn="l" defTabSz="800100">
            <a:lnSpc>
              <a:spcPct val="90000"/>
            </a:lnSpc>
            <a:spcBef>
              <a:spcPct val="0"/>
            </a:spcBef>
            <a:spcAft>
              <a:spcPct val="35000"/>
            </a:spcAft>
          </a:pPr>
          <a:r>
            <a:rPr lang="ru-RU" sz="1800" kern="1200" dirty="0" smtClean="0"/>
            <a:t>Выводы</a:t>
          </a:r>
          <a:endParaRPr lang="ru-RU" sz="1800" kern="1200" dirty="0"/>
        </a:p>
      </dsp:txBody>
      <dsp:txXfrm>
        <a:off x="5184575" y="1169074"/>
        <a:ext cx="2911540" cy="609958"/>
      </dsp:txXfrm>
    </dsp:sp>
    <dsp:sp modelId="{8C4FB89B-F8FC-469B-AA91-1251CF6C2C63}">
      <dsp:nvSpPr>
        <dsp:cNvPr id="0" name=""/>
        <dsp:cNvSpPr/>
      </dsp:nvSpPr>
      <dsp:spPr>
        <a:xfrm>
          <a:off x="5184589" y="1584168"/>
          <a:ext cx="2604683" cy="3293476"/>
        </a:xfrm>
        <a:prstGeom prst="rect">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kern="1200" dirty="0" smtClean="0"/>
            <a:t>Корректное звучание определения; уточнение критерия «адаптивное поведение» – введение новых адаптивных навыков в диагностику состояния; разработка и внедрение шкал измерения адаптивного поведения. Разработка методологии и организованное воплощение ( в виде модели ); решение вопросов, связанных с предупреждением или минимизацией последствий умственной отсталости, внимание к профилактическим мероприятиям. </a:t>
          </a:r>
          <a:endParaRPr lang="ru-RU" sz="1400" kern="1200" dirty="0"/>
        </a:p>
      </dsp:txBody>
      <dsp:txXfrm>
        <a:off x="5184589" y="1584168"/>
        <a:ext cx="2604683" cy="32934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00FC-B71E-4E4E-AD63-48A31E6290D9}">
      <dsp:nvSpPr>
        <dsp:cNvPr id="0" name=""/>
        <dsp:cNvSpPr/>
      </dsp:nvSpPr>
      <dsp:spPr>
        <a:xfrm>
          <a:off x="1195436" y="74739"/>
          <a:ext cx="2088540" cy="1736800"/>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ru-RU" sz="1400" kern="1200" dirty="0" smtClean="0"/>
            <a:t>Функциональный диагноз</a:t>
          </a:r>
          <a:endParaRPr lang="ru-RU" sz="1400" kern="1200" dirty="0"/>
        </a:p>
      </dsp:txBody>
      <dsp:txXfrm>
        <a:off x="1473909" y="378679"/>
        <a:ext cx="1531596" cy="781560"/>
      </dsp:txXfrm>
    </dsp:sp>
    <dsp:sp modelId="{353B5E14-359E-4D39-A2C6-6C6FF3C5D2D2}">
      <dsp:nvSpPr>
        <dsp:cNvPr id="0" name=""/>
        <dsp:cNvSpPr/>
      </dsp:nvSpPr>
      <dsp:spPr>
        <a:xfrm>
          <a:off x="1787539" y="1224313"/>
          <a:ext cx="2115278" cy="1720489"/>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ru-RU" sz="1400" kern="1200" dirty="0" smtClean="0"/>
            <a:t>Средовые факторы</a:t>
          </a:r>
          <a:endParaRPr lang="ru-RU" sz="1400" kern="1200" dirty="0"/>
        </a:p>
      </dsp:txBody>
      <dsp:txXfrm>
        <a:off x="2434461" y="1668773"/>
        <a:ext cx="1269166" cy="946269"/>
      </dsp:txXfrm>
    </dsp:sp>
    <dsp:sp modelId="{B6C1D7CE-26BC-4D69-98A0-081064596855}">
      <dsp:nvSpPr>
        <dsp:cNvPr id="0" name=""/>
        <dsp:cNvSpPr/>
      </dsp:nvSpPr>
      <dsp:spPr>
        <a:xfrm>
          <a:off x="547278" y="1221595"/>
          <a:ext cx="2003130" cy="1725926"/>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ru-RU" sz="1400" kern="1200" dirty="0" smtClean="0"/>
            <a:t>Биологические факторы</a:t>
          </a:r>
          <a:endParaRPr lang="ru-RU" sz="1400" kern="1200" dirty="0"/>
        </a:p>
      </dsp:txBody>
      <dsp:txXfrm>
        <a:off x="735906" y="1667459"/>
        <a:ext cx="1201878" cy="9492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C3F35-F902-40DE-BD86-EFF780641B15}">
      <dsp:nvSpPr>
        <dsp:cNvPr id="0" name=""/>
        <dsp:cNvSpPr/>
      </dsp:nvSpPr>
      <dsp:spPr>
        <a:xfrm>
          <a:off x="561180" y="0"/>
          <a:ext cx="6360046" cy="245516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27929D-A124-421C-9679-062104406062}">
      <dsp:nvSpPr>
        <dsp:cNvPr id="0" name=""/>
        <dsp:cNvSpPr/>
      </dsp:nvSpPr>
      <dsp:spPr>
        <a:xfrm>
          <a:off x="799" y="494647"/>
          <a:ext cx="2273174" cy="1465872"/>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Кризис 7 лет у детей с УО чаще проходится на 10 летний возраст.</a:t>
          </a:r>
          <a:endParaRPr lang="ru-RU" sz="1600" kern="1200" dirty="0"/>
        </a:p>
      </dsp:txBody>
      <dsp:txXfrm>
        <a:off x="72357" y="566205"/>
        <a:ext cx="2130058" cy="1322756"/>
      </dsp:txXfrm>
    </dsp:sp>
    <dsp:sp modelId="{C8D075EC-A4B7-401E-9061-D1F63805FF19}">
      <dsp:nvSpPr>
        <dsp:cNvPr id="0" name=""/>
        <dsp:cNvSpPr/>
      </dsp:nvSpPr>
      <dsp:spPr>
        <a:xfrm>
          <a:off x="2604616" y="494647"/>
          <a:ext cx="2273174" cy="1465872"/>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Наличие обратной динамики. Кризис, как определенный этап онтогенеза, оказывается не пройденным до конца</a:t>
          </a:r>
          <a:endParaRPr lang="ru-RU" sz="1600" kern="1200" dirty="0"/>
        </a:p>
      </dsp:txBody>
      <dsp:txXfrm>
        <a:off x="2676174" y="566205"/>
        <a:ext cx="2130058" cy="1322756"/>
      </dsp:txXfrm>
    </dsp:sp>
    <dsp:sp modelId="{AAB973B4-729C-449D-8696-D2E93B3FB5B2}">
      <dsp:nvSpPr>
        <dsp:cNvPr id="0" name=""/>
        <dsp:cNvSpPr/>
      </dsp:nvSpPr>
      <dsp:spPr>
        <a:xfrm>
          <a:off x="5208434" y="736550"/>
          <a:ext cx="2273174" cy="98206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Изменения не закрепляются.</a:t>
          </a:r>
          <a:endParaRPr lang="ru-RU" sz="1600" kern="1200" dirty="0"/>
        </a:p>
      </dsp:txBody>
      <dsp:txXfrm>
        <a:off x="5256375" y="784491"/>
        <a:ext cx="2177292" cy="88618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29.11.2012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29.11.2012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29.11.2012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29.11.2012</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573016"/>
            <a:ext cx="7543800" cy="1524000"/>
          </a:xfrm>
        </p:spPr>
        <p:txBody>
          <a:bodyPr/>
          <a:lstStyle/>
          <a:p>
            <a:pPr algn="ctr"/>
            <a:r>
              <a:rPr lang="ru-RU" sz="3200" dirty="0" smtClean="0"/>
              <a:t>Современные исследования о проблемах психического развития детей с нарушением интеллекта</a:t>
            </a:r>
            <a:endParaRPr lang="ru-RU" sz="3200" dirty="0"/>
          </a:p>
        </p:txBody>
      </p:sp>
    </p:spTree>
    <p:extLst>
      <p:ext uri="{BB962C8B-B14F-4D97-AF65-F5344CB8AC3E}">
        <p14:creationId xmlns:p14="http://schemas.microsoft.com/office/powerpoint/2010/main" val="2033611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229200"/>
            <a:ext cx="6781800" cy="943000"/>
          </a:xfrm>
        </p:spPr>
        <p:txBody>
          <a:bodyPr>
            <a:normAutofit/>
          </a:bodyPr>
          <a:lstStyle/>
          <a:p>
            <a:r>
              <a:rPr lang="ru-RU" sz="1800" dirty="0"/>
              <a:t>Особенности эмпатии у дошкольников с нарушениями интеллектуального развития </a:t>
            </a:r>
            <a:r>
              <a:rPr lang="ru-RU" sz="1800" dirty="0" smtClean="0"/>
              <a:t/>
            </a:r>
            <a:br>
              <a:rPr lang="ru-RU" sz="1800" dirty="0" smtClean="0"/>
            </a:br>
            <a:r>
              <a:rPr lang="ru-RU" sz="1800" dirty="0" smtClean="0"/>
              <a:t>Хасанова Р.И.  ( Диссертационное исследование 2009 г )</a:t>
            </a:r>
            <a:endParaRPr lang="ru-RU" sz="1800" dirty="0"/>
          </a:p>
        </p:txBody>
      </p:sp>
      <p:sp>
        <p:nvSpPr>
          <p:cNvPr id="3" name="Объект 2"/>
          <p:cNvSpPr>
            <a:spLocks noGrp="1"/>
          </p:cNvSpPr>
          <p:nvPr>
            <p:ph idx="1"/>
          </p:nvPr>
        </p:nvSpPr>
        <p:spPr>
          <a:xfrm>
            <a:off x="323528" y="404664"/>
            <a:ext cx="8208912" cy="4896544"/>
          </a:xfrm>
        </p:spPr>
        <p:txBody>
          <a:bodyPr>
            <a:noAutofit/>
          </a:bodyPr>
          <a:lstStyle/>
          <a:p>
            <a:pPr marL="0" indent="0">
              <a:buNone/>
            </a:pPr>
            <a:endParaRPr lang="ru-RU" sz="1200" b="1" dirty="0" smtClean="0"/>
          </a:p>
          <a:p>
            <a:pPr marL="0" indent="0">
              <a:buNone/>
            </a:pPr>
            <a:r>
              <a:rPr lang="ru-RU" sz="1200" b="1" dirty="0" smtClean="0"/>
              <a:t>Выводы </a:t>
            </a:r>
            <a:endParaRPr lang="ru-RU" sz="1200" b="1" dirty="0"/>
          </a:p>
          <a:p>
            <a:endParaRPr lang="ru-RU" sz="1200" dirty="0"/>
          </a:p>
          <a:p>
            <a:r>
              <a:rPr lang="ru-RU" sz="1200" dirty="0"/>
              <a:t>1) </a:t>
            </a:r>
            <a:r>
              <a:rPr lang="ru-RU" sz="1200" dirty="0" smtClean="0"/>
              <a:t>У </a:t>
            </a:r>
            <a:r>
              <a:rPr lang="ru-RU" sz="1200" dirty="0"/>
              <a:t>детей с умственной отсталостью проявляются трудности при идентификации и обозначении эмоций «грусть», «страх», «удивление» и «спокойствие». Дети с нарушением интеллектуального развития были более успешны в объяснении контекста возникновения таких эмоций, как «отвращение», «стыд-вина» и др. в сюжетной картинке, нежели в их опознании. </a:t>
            </a:r>
            <a:endParaRPr lang="ru-RU" sz="1200" dirty="0" smtClean="0"/>
          </a:p>
          <a:p>
            <a:endParaRPr lang="ru-RU" sz="1200" dirty="0" smtClean="0"/>
          </a:p>
          <a:p>
            <a:r>
              <a:rPr lang="ru-RU" sz="1200" dirty="0" smtClean="0"/>
              <a:t>2</a:t>
            </a:r>
            <a:r>
              <a:rPr lang="ru-RU" sz="1200" dirty="0"/>
              <a:t>) У дошкольников с разным уровнем интеллектуального развития на способность идентифицировать эмоции влияет тип ее изображения. </a:t>
            </a:r>
            <a:r>
              <a:rPr lang="ru-RU" sz="1200" dirty="0" smtClean="0"/>
              <a:t>Дети </a:t>
            </a:r>
            <a:r>
              <a:rPr lang="ru-RU" sz="1200" dirty="0"/>
              <a:t>с умственной отсталостью успешнее распознают модальность эмоций по пиктограмме, а объясняют - по фотографии и сюжетной картинке. </a:t>
            </a:r>
          </a:p>
          <a:p>
            <a:endParaRPr lang="ru-RU" sz="1200" dirty="0"/>
          </a:p>
          <a:p>
            <a:r>
              <a:rPr lang="ru-RU" sz="1200" dirty="0"/>
              <a:t>3) В зависимости от уровня интеллектуального развития, дошкольники проявляют разные трудности в процессе построения алгоритма идентификации и обозначения эмоций. </a:t>
            </a:r>
            <a:r>
              <a:rPr lang="ru-RU" sz="1200" dirty="0" smtClean="0"/>
              <a:t>Дети </a:t>
            </a:r>
            <a:r>
              <a:rPr lang="ru-RU" sz="1200" dirty="0"/>
              <a:t>с умственной отсталостью демонстрируют трудности при формировании образа эмоций, обозначении (вербальном и графическом) и объяснении причины их возникновения. </a:t>
            </a:r>
          </a:p>
          <a:p>
            <a:endParaRPr lang="ru-RU" sz="1200" dirty="0"/>
          </a:p>
          <a:p>
            <a:r>
              <a:rPr lang="ru-RU" sz="1200" dirty="0"/>
              <a:t>4) </a:t>
            </a:r>
            <a:r>
              <a:rPr lang="ru-RU" sz="1200" dirty="0" smtClean="0"/>
              <a:t>Дети </a:t>
            </a:r>
            <a:r>
              <a:rPr lang="ru-RU" sz="1200" dirty="0"/>
              <a:t>с умственной отсталостью в идентификации эмоций опираются на личный эмоциональный опыт, возможности обозначить эмоции только на уровне подражания изображенной лицевой экспрессии, без предъявления их названия. </a:t>
            </a:r>
          </a:p>
          <a:p>
            <a:endParaRPr lang="ru-RU" sz="1200" dirty="0"/>
          </a:p>
          <a:p>
            <a:r>
              <a:rPr lang="ru-RU" sz="1200" dirty="0"/>
              <a:t>5) При обучении и воспитании детей дошкольного возраста с нарушением интеллектуального развития, а также в психокоррекционной работе необходимо учитывать выявленную классификацию групп детей по уровню проявления особенностей когнитивного и поведенческого компонентов эмпатии, влияющих на формирование социализации и адекватное поведение ребенка в окружающем мире</a:t>
            </a:r>
          </a:p>
          <a:p>
            <a:endParaRPr lang="ru-RU" sz="1200" dirty="0"/>
          </a:p>
          <a:p>
            <a:endParaRPr lang="ru-RU" sz="1200" dirty="0"/>
          </a:p>
        </p:txBody>
      </p:sp>
    </p:spTree>
    <p:extLst>
      <p:ext uri="{BB962C8B-B14F-4D97-AF65-F5344CB8AC3E}">
        <p14:creationId xmlns:p14="http://schemas.microsoft.com/office/powerpoint/2010/main" val="223951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57192"/>
            <a:ext cx="6781800" cy="1015008"/>
          </a:xfrm>
        </p:spPr>
        <p:txBody>
          <a:bodyPr>
            <a:normAutofit/>
          </a:bodyPr>
          <a:lstStyle/>
          <a:p>
            <a:r>
              <a:rPr lang="ru-RU" sz="1800" dirty="0"/>
              <a:t>Формирование нравственных представлений средствами музыки у младших школьников с умственной </a:t>
            </a:r>
            <a:r>
              <a:rPr lang="ru-RU" sz="1800" dirty="0" smtClean="0"/>
              <a:t>отсталостью</a:t>
            </a:r>
            <a:br>
              <a:rPr lang="ru-RU" sz="1800" dirty="0" smtClean="0"/>
            </a:br>
            <a:r>
              <a:rPr lang="ru-RU" sz="1800" dirty="0" smtClean="0"/>
              <a:t>Трубина Е.Н</a:t>
            </a:r>
            <a:r>
              <a:rPr lang="ru-RU" sz="1800" dirty="0"/>
              <a:t>. </a:t>
            </a:r>
            <a:r>
              <a:rPr lang="ru-RU" sz="1800" dirty="0" smtClean="0"/>
              <a:t>( </a:t>
            </a:r>
            <a:r>
              <a:rPr lang="ru-RU" sz="1800" dirty="0"/>
              <a:t>Диссертационное исследование </a:t>
            </a:r>
            <a:r>
              <a:rPr lang="ru-RU" sz="1800" dirty="0" smtClean="0"/>
              <a:t>2011 </a:t>
            </a:r>
            <a:r>
              <a:rPr lang="ru-RU" sz="1800" dirty="0"/>
              <a:t>г )</a:t>
            </a:r>
          </a:p>
        </p:txBody>
      </p:sp>
      <p:sp>
        <p:nvSpPr>
          <p:cNvPr id="3" name="Объект 2"/>
          <p:cNvSpPr>
            <a:spLocks noGrp="1"/>
          </p:cNvSpPr>
          <p:nvPr>
            <p:ph idx="1"/>
          </p:nvPr>
        </p:nvSpPr>
        <p:spPr>
          <a:xfrm>
            <a:off x="611560" y="620688"/>
            <a:ext cx="7992888" cy="4678288"/>
          </a:xfrm>
        </p:spPr>
        <p:txBody>
          <a:bodyPr>
            <a:noAutofit/>
          </a:bodyPr>
          <a:lstStyle/>
          <a:p>
            <a:pPr marL="0" indent="0">
              <a:buNone/>
            </a:pPr>
            <a:r>
              <a:rPr lang="ru-RU" sz="1100" b="1" dirty="0" smtClean="0"/>
              <a:t>Выводы</a:t>
            </a:r>
            <a:r>
              <a:rPr lang="ru-RU" sz="1100" b="1" dirty="0"/>
              <a:t>: </a:t>
            </a:r>
          </a:p>
          <a:p>
            <a:endParaRPr lang="ru-RU" sz="1100" dirty="0"/>
          </a:p>
          <a:p>
            <a:r>
              <a:rPr lang="ru-RU" sz="1100" dirty="0"/>
              <a:t>1. </a:t>
            </a:r>
            <a:r>
              <a:rPr lang="ru-RU" sz="1100" dirty="0" smtClean="0"/>
              <a:t>Нравственные </a:t>
            </a:r>
            <a:r>
              <a:rPr lang="ru-RU" sz="1100" dirty="0"/>
              <a:t>представления в процессе познания умственно отсталыми учащимися младшего школьного возраста окружающего пространства обеспечивают им адаптацию и адекватное функционирование в современном социуме на основе общечеловеческих ценностей. </a:t>
            </a:r>
          </a:p>
          <a:p>
            <a:endParaRPr lang="ru-RU" sz="1100" dirty="0"/>
          </a:p>
          <a:p>
            <a:r>
              <a:rPr lang="ru-RU" sz="1100" dirty="0"/>
              <a:t>2. Рассмотрен процесс формирования нравственных представлений с использованием средств музыки в рамках общешкольной воспитательной работы, а процесс реализации предложенной экспериментальной программы является дополнительной частью формирования нравственных представлений школьников о взаимопомощи, доброте, дисциплинированности, честности, справедливости, товариществе, ответственности. </a:t>
            </a:r>
          </a:p>
          <a:p>
            <a:endParaRPr lang="ru-RU" sz="1100" dirty="0"/>
          </a:p>
          <a:p>
            <a:r>
              <a:rPr lang="ru-RU" sz="1100" dirty="0"/>
              <a:t>3. Психолого-педагогические особенности детей младшего школьного возраста с умственной отсталостью требуют подбора специального содержания музыкальных произведений нравственной направленности. Музыкальный материал выступает источником формирования нравственных представлений, обеспечивая через различные средства музыкальной выразительности (интонационную специфику музыкального языка, особенности гармонической структуры, форму, лад) приобщение умственно отсталых детей к общечеловеческим ценностям. </a:t>
            </a:r>
          </a:p>
          <a:p>
            <a:endParaRPr lang="ru-RU" sz="1100" dirty="0"/>
          </a:p>
          <a:p>
            <a:r>
              <a:rPr lang="ru-RU" sz="1100" dirty="0"/>
              <a:t>4. Результаты исследования показали, что в экспериментальной группе произошли позитивные изменения: уменьшилось количество учащихся с репродуктивным уровнем сформированности нравственных представлений, увеличилось количество учащихся с репродуктивно-креативным уровнем сформированности нравственных представлений, а также у части учащихся выявлен конструктивно-креативный уровень сформированности нравственных </a:t>
            </a:r>
            <a:r>
              <a:rPr lang="ru-RU" sz="1100" dirty="0" smtClean="0"/>
              <a:t>представлений</a:t>
            </a:r>
            <a:r>
              <a:rPr lang="ru-RU" sz="1100" dirty="0"/>
              <a:t>, которого ранее выявлено не было ни у одного из испытуемых. Также результаты экспериментальной работы показали, что сформированные нравственные представления у детей, с которыми они соотносят свои реальные действия в повседневной жизни, имеют важное значение. </a:t>
            </a:r>
          </a:p>
          <a:p>
            <a:endParaRPr lang="ru-RU" sz="900" dirty="0"/>
          </a:p>
        </p:txBody>
      </p:sp>
    </p:spTree>
    <p:extLst>
      <p:ext uri="{BB962C8B-B14F-4D97-AF65-F5344CB8AC3E}">
        <p14:creationId xmlns:p14="http://schemas.microsoft.com/office/powerpoint/2010/main" val="158859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6781800" cy="720080"/>
          </a:xfrm>
        </p:spPr>
        <p:txBody>
          <a:bodyPr>
            <a:normAutofit/>
          </a:bodyPr>
          <a:lstStyle/>
          <a:p>
            <a:pPr algn="ctr"/>
            <a:r>
              <a:rPr lang="ru-RU" sz="1800" dirty="0" smtClean="0"/>
              <a:t>Современные исследования о проблемах психического развития детей с нарушением интеллекта</a:t>
            </a:r>
            <a:endParaRPr lang="ru-RU" sz="1800" dirty="0"/>
          </a:p>
        </p:txBody>
      </p:sp>
      <p:sp>
        <p:nvSpPr>
          <p:cNvPr id="3" name="Объект 2"/>
          <p:cNvSpPr>
            <a:spLocks noGrp="1"/>
          </p:cNvSpPr>
          <p:nvPr>
            <p:ph idx="1"/>
          </p:nvPr>
        </p:nvSpPr>
        <p:spPr>
          <a:xfrm>
            <a:off x="827584" y="1268760"/>
            <a:ext cx="7543800" cy="4968552"/>
          </a:xfrm>
        </p:spPr>
        <p:txBody>
          <a:bodyPr>
            <a:normAutofit lnSpcReduction="10000"/>
          </a:bodyPr>
          <a:lstStyle/>
          <a:p>
            <a:pPr algn="just"/>
            <a:r>
              <a:rPr lang="ru-RU" sz="1300" dirty="0" smtClean="0"/>
              <a:t>Моргачева,  Е.Н. Эволюция определения умственной отсталости в США / Дефектология. – 2010. - №4. – с. 59 – 66</a:t>
            </a:r>
          </a:p>
          <a:p>
            <a:pPr algn="just"/>
            <a:r>
              <a:rPr lang="ru-RU" sz="1300" dirty="0" smtClean="0"/>
              <a:t>Коробейников, И.А. О соотношении и роли органических и социальных факторов в формировании диагноза «легкая умственная отсталость» / И.А. Коробейников // Дефектология. – 2012. - №2. – с. 14 – 21</a:t>
            </a:r>
          </a:p>
          <a:p>
            <a:pPr algn="just"/>
            <a:r>
              <a:rPr lang="ru-RU" sz="1300" dirty="0" smtClean="0"/>
              <a:t>Медникова, Л. С., Лобач, Л.А. Особенности овладения образно – двигательными средствами общения дошкольниками с интеллектуальной недостаточностью / Л.С. Медникова // Дефектология. – 2011. - №4. – с. 30 – 37</a:t>
            </a:r>
          </a:p>
          <a:p>
            <a:pPr algn="just"/>
            <a:r>
              <a:rPr lang="ru-RU" sz="1300" dirty="0" smtClean="0"/>
              <a:t>Гаурилюс, А.И. Особенности кризиса детей 7 лет с интеллектуальной недостаточностью/ А.И. Гаурилюс // Дефектология. – 2009. - №4. – с. 13 – 18</a:t>
            </a:r>
          </a:p>
          <a:p>
            <a:pPr algn="just"/>
            <a:r>
              <a:rPr lang="ru-RU" sz="1300" dirty="0" smtClean="0"/>
              <a:t>Пронина, Л.В. Изучение характера взаимодействия детей раннего возраста с отклонениями в умственном развитии/ Л.В. Пронина // Дефектология. – 2009. - №1. – с. 69 – 76</a:t>
            </a:r>
          </a:p>
          <a:p>
            <a:pPr algn="just"/>
            <a:r>
              <a:rPr lang="ru-RU" sz="1300" dirty="0" smtClean="0"/>
              <a:t>Лазуренко, С.Б. Психолого – педагогическая характеристика детей – инвалидов с умственной отсталостью, поступивших в дома – интернаты в дошкольном возрасте / С.Б. Лазуренко // Дефектология. – 2008. - №5. – с. 11 – 20</a:t>
            </a:r>
          </a:p>
          <a:p>
            <a:pPr algn="just"/>
            <a:r>
              <a:rPr lang="ru-RU" sz="1300" dirty="0" smtClean="0"/>
              <a:t> Ильина, Ю.А. Исследование взаимоотношений со сверстниками у дошкольников с умеренной умственной отсталостью в условиях интегративной среды /  Ю.А. Ильина // Дефектология. – 2007. - №4. – с. 18 – 26</a:t>
            </a:r>
          </a:p>
          <a:p>
            <a:pPr algn="just"/>
            <a:r>
              <a:rPr lang="ru-RU" sz="1300" dirty="0" smtClean="0"/>
              <a:t>Морозова, Н.Л. Психокоррекционная работа по развитию самовосприятия детей с нарушениями интеллекта / Н.Л. Морозова // Коррекционная педагогика. – 2007. - №3. – с. 60 – 66</a:t>
            </a:r>
          </a:p>
          <a:p>
            <a:pPr algn="just"/>
            <a:r>
              <a:rPr lang="ru-RU" sz="1300" dirty="0" smtClean="0"/>
              <a:t>Хасанова, Р.И. Особенности эмпатии у дошкольников с нарушениями интеллектуального развития : </a:t>
            </a:r>
            <a:r>
              <a:rPr lang="ru-RU" sz="1300" dirty="0" err="1" smtClean="0"/>
              <a:t>автореф</a:t>
            </a:r>
            <a:r>
              <a:rPr lang="ru-RU" sz="1300" dirty="0" smtClean="0"/>
              <a:t>. </a:t>
            </a:r>
            <a:r>
              <a:rPr lang="ru-RU" sz="1300" dirty="0" err="1" smtClean="0"/>
              <a:t>дис</a:t>
            </a:r>
            <a:r>
              <a:rPr lang="ru-RU" sz="1300" dirty="0" smtClean="0"/>
              <a:t>. по ВАК </a:t>
            </a:r>
            <a:r>
              <a:rPr lang="ru-RU" sz="1300" dirty="0" err="1" smtClean="0"/>
              <a:t>к.п.н</a:t>
            </a:r>
            <a:r>
              <a:rPr lang="ru-RU" sz="1300" dirty="0" smtClean="0"/>
              <a:t>. (19.00.10 ) / Хасанова Рамиля Инзировна – С – Петербург, 2009 – 204 с.</a:t>
            </a:r>
          </a:p>
          <a:p>
            <a:pPr algn="just"/>
            <a:r>
              <a:rPr lang="ru-RU" sz="1300" dirty="0"/>
              <a:t>Трубина, Е.Н. Формирование нравственных представлений средствами музыки у младших школьников с умственной </a:t>
            </a:r>
            <a:r>
              <a:rPr lang="ru-RU" sz="1300" dirty="0" smtClean="0"/>
              <a:t>отсталостью</a:t>
            </a:r>
            <a:r>
              <a:rPr lang="ru-RU" sz="1300" dirty="0"/>
              <a:t>: </a:t>
            </a:r>
            <a:r>
              <a:rPr lang="ru-RU" sz="1300" dirty="0" err="1"/>
              <a:t>автореф</a:t>
            </a:r>
            <a:r>
              <a:rPr lang="ru-RU" sz="1300" dirty="0"/>
              <a:t>. </a:t>
            </a:r>
            <a:r>
              <a:rPr lang="ru-RU" sz="1300" dirty="0" err="1"/>
              <a:t>дис</a:t>
            </a:r>
            <a:r>
              <a:rPr lang="ru-RU" sz="1300" dirty="0"/>
              <a:t>. на </a:t>
            </a:r>
            <a:r>
              <a:rPr lang="ru-RU" sz="1300" dirty="0" err="1" smtClean="0"/>
              <a:t>соиск</a:t>
            </a:r>
            <a:r>
              <a:rPr lang="ru-RU" sz="1300" dirty="0" smtClean="0"/>
              <a:t>. уч. </a:t>
            </a:r>
            <a:r>
              <a:rPr lang="ru-RU" sz="1300" dirty="0"/>
              <a:t>степени </a:t>
            </a:r>
            <a:r>
              <a:rPr lang="ru-RU" sz="1300" dirty="0" err="1" smtClean="0"/>
              <a:t>к.п.н</a:t>
            </a:r>
            <a:r>
              <a:rPr lang="ru-RU" sz="1300" dirty="0" smtClean="0"/>
              <a:t>. ( 13.00.03 ) / Трубина Елена Николаевна – Екатеринбург, 2011 </a:t>
            </a:r>
            <a:endParaRPr lang="ru-RU" sz="1300" dirty="0"/>
          </a:p>
          <a:p>
            <a:pPr algn="just"/>
            <a:endParaRPr lang="ru-RU" sz="1300" dirty="0"/>
          </a:p>
          <a:p>
            <a:pPr algn="just"/>
            <a:endParaRPr lang="ru-RU" sz="1300" dirty="0"/>
          </a:p>
        </p:txBody>
      </p:sp>
    </p:spTree>
    <p:extLst>
      <p:ext uri="{BB962C8B-B14F-4D97-AF65-F5344CB8AC3E}">
        <p14:creationId xmlns:p14="http://schemas.microsoft.com/office/powerpoint/2010/main" val="349391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57192"/>
            <a:ext cx="6781800" cy="1015008"/>
          </a:xfrm>
        </p:spPr>
        <p:txBody>
          <a:bodyPr>
            <a:normAutofit/>
          </a:bodyPr>
          <a:lstStyle/>
          <a:p>
            <a:r>
              <a:rPr lang="ru-RU" sz="2000" dirty="0" smtClean="0"/>
              <a:t>Эволюция определения </a:t>
            </a:r>
            <a:br>
              <a:rPr lang="ru-RU" sz="2000" dirty="0" smtClean="0"/>
            </a:br>
            <a:r>
              <a:rPr lang="ru-RU" sz="2000" dirty="0" smtClean="0"/>
              <a:t>умственной отсталости в США </a:t>
            </a:r>
            <a:br>
              <a:rPr lang="ru-RU" sz="2000" dirty="0" smtClean="0"/>
            </a:br>
            <a:r>
              <a:rPr lang="ru-RU" sz="2000" dirty="0" smtClean="0"/>
              <a:t>Е.Н. Моргачева (  Дефектология № 4  2010 г )</a:t>
            </a:r>
            <a:endParaRPr lang="ru-RU" sz="20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454678182"/>
              </p:ext>
            </p:extLst>
          </p:nvPr>
        </p:nvGraphicFramePr>
        <p:xfrm>
          <a:off x="467544" y="476672"/>
          <a:ext cx="8424936" cy="533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382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 соотношении и роли органических и социальных факторов в формировании диагноза «легкая умственная отсталость»</a:t>
            </a:r>
            <a:br>
              <a:rPr lang="ru-RU" sz="2000" dirty="0" smtClean="0"/>
            </a:br>
            <a:r>
              <a:rPr lang="ru-RU" sz="2000" dirty="0" smtClean="0"/>
              <a:t>И.А. Коробейников ( Дефектология №2  2012 г )</a:t>
            </a:r>
            <a:endParaRPr lang="ru-RU" sz="2000" dirty="0"/>
          </a:p>
        </p:txBody>
      </p:sp>
      <p:graphicFrame>
        <p:nvGraphicFramePr>
          <p:cNvPr id="12" name="Объект 11"/>
          <p:cNvGraphicFramePr>
            <a:graphicFrameLocks noGrp="1"/>
          </p:cNvGraphicFramePr>
          <p:nvPr>
            <p:ph idx="4294967295"/>
            <p:extLst>
              <p:ext uri="{D42A27DB-BD31-4B8C-83A1-F6EECF244321}">
                <p14:modId xmlns:p14="http://schemas.microsoft.com/office/powerpoint/2010/main" val="319070010"/>
              </p:ext>
            </p:extLst>
          </p:nvPr>
        </p:nvGraphicFramePr>
        <p:xfrm>
          <a:off x="0" y="913889"/>
          <a:ext cx="4535488" cy="295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Скругленная прямоугольная выноска 12"/>
          <p:cNvSpPr/>
          <p:nvPr/>
        </p:nvSpPr>
        <p:spPr>
          <a:xfrm>
            <a:off x="4572000" y="620688"/>
            <a:ext cx="4104456" cy="3672408"/>
          </a:xfrm>
          <a:prstGeom prst="wedgeRoundRectCallou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dirty="0" smtClean="0"/>
              <a:t>Функциональный диагноз – комплексная характеристика индивидуальных </a:t>
            </a:r>
            <a:r>
              <a:rPr lang="ru-RU" sz="1600" dirty="0" err="1" smtClean="0"/>
              <a:t>особеннстей</a:t>
            </a:r>
            <a:r>
              <a:rPr lang="ru-RU" sz="1600" dirty="0" smtClean="0"/>
              <a:t> психосоциального развития ребенка, включающая в себя оценку реального вклада и конкретных проявлений церебрально – органических расстройств, психологической структуры психической деятельности и качества сформированности основных социальных навыков</a:t>
            </a:r>
            <a:endParaRPr lang="ru-RU" sz="1600" dirty="0"/>
          </a:p>
        </p:txBody>
      </p:sp>
    </p:spTree>
    <p:extLst>
      <p:ext uri="{BB962C8B-B14F-4D97-AF65-F5344CB8AC3E}">
        <p14:creationId xmlns:p14="http://schemas.microsoft.com/office/powerpoint/2010/main" val="334745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Психокоррекционная работа по развитию самовосприятия детей с нарушениями интеллекта</a:t>
            </a:r>
            <a:br>
              <a:rPr lang="ru-RU" sz="2000" dirty="0" smtClean="0"/>
            </a:br>
            <a:r>
              <a:rPr lang="ru-RU" sz="2000" dirty="0" smtClean="0"/>
              <a:t>Н.Л. Морозова ( Коррекционная педагогика №3  2007 г )</a:t>
            </a:r>
            <a:endParaRPr lang="ru-RU" sz="2000" dirty="0"/>
          </a:p>
        </p:txBody>
      </p:sp>
      <p:sp>
        <p:nvSpPr>
          <p:cNvPr id="3" name="Блок-схема: альтернативный процесс 2"/>
          <p:cNvSpPr/>
          <p:nvPr/>
        </p:nvSpPr>
        <p:spPr>
          <a:xfrm>
            <a:off x="323528" y="548680"/>
            <a:ext cx="4536504" cy="46085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p>
          <a:p>
            <a:pPr algn="ctr"/>
            <a:endParaRPr lang="ru-RU" sz="1400" dirty="0"/>
          </a:p>
          <a:p>
            <a:pPr algn="ctr"/>
            <a:r>
              <a:rPr lang="ru-RU" sz="1400" b="1" dirty="0" smtClean="0"/>
              <a:t>Анализ результатов методик «20 ответов», «Рисунка семьи», «Половозрастной идентификации»:</a:t>
            </a:r>
          </a:p>
          <a:p>
            <a:pPr marL="285750" indent="-285750">
              <a:buFont typeface="Arial" pitchFamily="34" charset="0"/>
              <a:buChar char="•"/>
            </a:pPr>
            <a:r>
              <a:rPr lang="ru-RU" sz="1400" dirty="0" smtClean="0"/>
              <a:t>Процесс самовосприятия характеризуется как недостаточно динамичный и трудно вербализуемый</a:t>
            </a:r>
          </a:p>
          <a:p>
            <a:pPr marL="285750" indent="-285750">
              <a:buFont typeface="Arial" pitchFamily="34" charset="0"/>
              <a:buChar char="•"/>
            </a:pPr>
            <a:r>
              <a:rPr lang="ru-RU" sz="1400" dirty="0" smtClean="0"/>
              <a:t>Не демонстрируют способности к использованию лексики, дифференцирующей качества индивида, недостаточная когнитивная сложность процесса самовосприятия</a:t>
            </a:r>
          </a:p>
          <a:p>
            <a:pPr marL="285750" indent="-285750">
              <a:buFont typeface="Arial" pitchFamily="34" charset="0"/>
              <a:buChar char="•"/>
            </a:pPr>
            <a:r>
              <a:rPr lang="ru-RU" sz="1400" dirty="0" smtClean="0"/>
              <a:t>Осознанное беспокойство выражено менее явно, для дальнейшего самосовершенствования требуются дополнительные стимулы и усилия со стороны</a:t>
            </a:r>
          </a:p>
          <a:p>
            <a:pPr marL="285750" indent="-285750">
              <a:buFont typeface="Arial" pitchFamily="34" charset="0"/>
              <a:buChar char="•"/>
            </a:pPr>
            <a:r>
              <a:rPr lang="ru-RU" sz="1400" dirty="0" smtClean="0"/>
              <a:t>Характерна низкая способность выбора безоценочных характеристик</a:t>
            </a:r>
          </a:p>
          <a:p>
            <a:pPr marL="285750" indent="-285750">
              <a:buFont typeface="Arial" pitchFamily="34" charset="0"/>
              <a:buChar char="•"/>
            </a:pPr>
            <a:r>
              <a:rPr lang="ru-RU" sz="1400" dirty="0" smtClean="0"/>
              <a:t>Затрудняются выделять личностные качества индивида</a:t>
            </a:r>
          </a:p>
          <a:p>
            <a:pPr marL="285750" indent="-285750">
              <a:buFont typeface="Arial" pitchFamily="34" charset="0"/>
              <a:buChar char="•"/>
            </a:pPr>
            <a:r>
              <a:rPr lang="ru-RU" sz="1400" dirty="0" smtClean="0"/>
              <a:t>Испытывают трудности при воспроизведении образов пола и возраста на изобразительном материале</a:t>
            </a:r>
          </a:p>
          <a:p>
            <a:pPr marL="285750" indent="-285750">
              <a:buFont typeface="Arial" pitchFamily="34" charset="0"/>
              <a:buChar char="•"/>
            </a:pPr>
            <a:endParaRPr lang="ru-RU" sz="1400" dirty="0" smtClean="0"/>
          </a:p>
          <a:p>
            <a:pPr marL="285750" indent="-285750" algn="just">
              <a:buFont typeface="Arial" pitchFamily="34" charset="0"/>
              <a:buChar char="•"/>
            </a:pPr>
            <a:endParaRPr lang="ru-RU" sz="1400" dirty="0" smtClean="0"/>
          </a:p>
          <a:p>
            <a:pPr marL="285750" indent="-285750" algn="ctr">
              <a:buFont typeface="Arial" pitchFamily="34" charset="0"/>
              <a:buChar char="•"/>
            </a:pPr>
            <a:endParaRPr lang="ru-RU" sz="1400" dirty="0"/>
          </a:p>
        </p:txBody>
      </p:sp>
      <p:sp>
        <p:nvSpPr>
          <p:cNvPr id="5" name="Выноска со стрелкой влево 4"/>
          <p:cNvSpPr/>
          <p:nvPr/>
        </p:nvSpPr>
        <p:spPr>
          <a:xfrm>
            <a:off x="5004048" y="476672"/>
            <a:ext cx="3888432" cy="4608512"/>
          </a:xfrm>
          <a:prstGeom prst="left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b="1" dirty="0" smtClean="0"/>
              <a:t>Коррекционная программа по развитию способности самовосприятия детей с интеллектуальной недостаточностью.</a:t>
            </a:r>
          </a:p>
          <a:p>
            <a:pPr marL="342900" indent="-342900" algn="just">
              <a:buAutoNum type="arabicPeriod"/>
            </a:pPr>
            <a:r>
              <a:rPr lang="ru-RU" sz="1400" dirty="0" smtClean="0"/>
              <a:t>Работа по развитию свойств самовосприятия:</a:t>
            </a:r>
          </a:p>
          <a:p>
            <a:pPr marL="342900" indent="-342900" algn="just">
              <a:buFont typeface="Arial" pitchFamily="34" charset="0"/>
              <a:buChar char="•"/>
            </a:pPr>
            <a:r>
              <a:rPr lang="ru-RU" sz="1400" dirty="0" smtClean="0"/>
              <a:t>Работа с зеркалом. Самоузнавание</a:t>
            </a:r>
          </a:p>
          <a:p>
            <a:pPr marL="342900" indent="-342900" algn="just">
              <a:buFont typeface="Arial" pitchFamily="34" charset="0"/>
              <a:buChar char="•"/>
            </a:pPr>
            <a:r>
              <a:rPr lang="ru-RU" sz="1400" dirty="0" smtClean="0"/>
              <a:t>Восприятия и описание внешности</a:t>
            </a:r>
          </a:p>
          <a:p>
            <a:pPr algn="just"/>
            <a:r>
              <a:rPr lang="ru-RU" sz="1400" dirty="0" smtClean="0"/>
              <a:t>2. Работа по формированию средств описания и самоописания</a:t>
            </a:r>
          </a:p>
          <a:p>
            <a:pPr marL="285750" indent="-285750" algn="just">
              <a:buFont typeface="Arial" pitchFamily="34" charset="0"/>
              <a:buChar char="•"/>
            </a:pPr>
            <a:r>
              <a:rPr lang="ru-RU" sz="1400" dirty="0" smtClean="0"/>
              <a:t>Понимание и описание эмоциональных состояний</a:t>
            </a:r>
          </a:p>
          <a:p>
            <a:pPr marL="285750" indent="-285750" algn="just">
              <a:buFont typeface="Arial" pitchFamily="34" charset="0"/>
              <a:buChar char="•"/>
            </a:pPr>
            <a:r>
              <a:rPr lang="ru-RU" sz="1400" dirty="0" smtClean="0"/>
              <a:t>Формирование эмоциональной лексики</a:t>
            </a:r>
          </a:p>
          <a:p>
            <a:pPr marL="285750" indent="-285750" algn="just">
              <a:buFont typeface="Arial" pitchFamily="34" charset="0"/>
              <a:buChar char="•"/>
            </a:pPr>
            <a:r>
              <a:rPr lang="ru-RU" sz="1400" dirty="0" smtClean="0"/>
              <a:t>Развитие описательной лексики. Свойства характера</a:t>
            </a:r>
          </a:p>
          <a:p>
            <a:pPr algn="ctr"/>
            <a:endParaRPr lang="ru-RU" sz="1400" dirty="0"/>
          </a:p>
        </p:txBody>
      </p:sp>
    </p:spTree>
    <p:extLst>
      <p:ext uri="{BB962C8B-B14F-4D97-AF65-F5344CB8AC3E}">
        <p14:creationId xmlns:p14="http://schemas.microsoft.com/office/powerpoint/2010/main" val="183165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Исследования взаимоотношений со сверстниками у дошкольников с умеренной умственной отсталостью в условиях интегративной среды</a:t>
            </a:r>
            <a:br>
              <a:rPr lang="ru-RU" sz="1800" dirty="0" smtClean="0"/>
            </a:br>
            <a:r>
              <a:rPr lang="ru-RU" sz="1800" dirty="0" smtClean="0"/>
              <a:t>Ю. А</a:t>
            </a:r>
            <a:r>
              <a:rPr lang="ru-RU" sz="1800" dirty="0" smtClean="0"/>
              <a:t>. Ильина </a:t>
            </a:r>
            <a:r>
              <a:rPr lang="ru-RU" sz="1800" dirty="0" smtClean="0"/>
              <a:t>( Дефектология №4  2007 г )</a:t>
            </a:r>
            <a:endParaRPr lang="ru-RU" sz="1800" dirty="0"/>
          </a:p>
        </p:txBody>
      </p:sp>
      <p:sp>
        <p:nvSpPr>
          <p:cNvPr id="3" name="Блок-схема: процесс 2"/>
          <p:cNvSpPr/>
          <p:nvPr/>
        </p:nvSpPr>
        <p:spPr>
          <a:xfrm>
            <a:off x="683568" y="764704"/>
            <a:ext cx="2664296" cy="2232248"/>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dirty="0" smtClean="0"/>
              <a:t>Структура социальной компетентности дошкольника:</a:t>
            </a:r>
          </a:p>
          <a:p>
            <a:pPr marL="342900" indent="-342900">
              <a:buFont typeface="+mj-lt"/>
              <a:buAutoNum type="arabicPeriod"/>
            </a:pPr>
            <a:r>
              <a:rPr lang="ru-RU" sz="1400" dirty="0" smtClean="0"/>
              <a:t>Когнитивный компонент</a:t>
            </a:r>
          </a:p>
          <a:p>
            <a:pPr marL="342900" indent="-342900">
              <a:buFont typeface="+mj-lt"/>
              <a:buAutoNum type="arabicPeriod"/>
            </a:pPr>
            <a:r>
              <a:rPr lang="ru-RU" sz="1400" dirty="0" smtClean="0"/>
              <a:t>Личностно – смысловой компонент</a:t>
            </a:r>
          </a:p>
          <a:p>
            <a:pPr marL="342900" indent="-342900">
              <a:buFont typeface="+mj-lt"/>
              <a:buAutoNum type="arabicPeriod"/>
            </a:pPr>
            <a:r>
              <a:rPr lang="ru-RU" sz="1400" dirty="0" smtClean="0"/>
              <a:t>Эмоциональный компонент</a:t>
            </a:r>
          </a:p>
          <a:p>
            <a:pPr marL="342900" indent="-342900">
              <a:buFont typeface="+mj-lt"/>
              <a:buAutoNum type="arabicPeriod"/>
            </a:pPr>
            <a:r>
              <a:rPr lang="ru-RU" sz="1400" dirty="0" smtClean="0"/>
              <a:t>Оценочный компонент</a:t>
            </a:r>
          </a:p>
          <a:p>
            <a:pPr marL="342900" indent="-342900">
              <a:buFont typeface="+mj-lt"/>
              <a:buAutoNum type="arabicPeriod"/>
            </a:pPr>
            <a:r>
              <a:rPr lang="ru-RU" sz="1400" dirty="0" smtClean="0"/>
              <a:t>Поведенческий компонент</a:t>
            </a:r>
            <a:endParaRPr lang="ru-RU" sz="1400" dirty="0"/>
          </a:p>
        </p:txBody>
      </p:sp>
      <p:sp>
        <p:nvSpPr>
          <p:cNvPr id="6" name="Стрелка вправо 5"/>
          <p:cNvSpPr/>
          <p:nvPr/>
        </p:nvSpPr>
        <p:spPr>
          <a:xfrm>
            <a:off x="3491880" y="1448780"/>
            <a:ext cx="576064" cy="151216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Прямоугольник 8"/>
          <p:cNvSpPr/>
          <p:nvPr/>
        </p:nvSpPr>
        <p:spPr>
          <a:xfrm>
            <a:off x="4283968" y="548680"/>
            <a:ext cx="4536504" cy="4248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dirty="0"/>
              <a:t>Особенности развития социальной компетентности детей с умеренной умственной отсталостью:</a:t>
            </a:r>
          </a:p>
          <a:p>
            <a:pPr marL="285750" indent="-285750" algn="just">
              <a:buFont typeface="Arial" pitchFamily="34" charset="0"/>
              <a:buChar char="•"/>
            </a:pPr>
            <a:r>
              <a:rPr lang="ru-RU" sz="1400" dirty="0"/>
              <a:t>Замедленность темпов формирования, достижение </a:t>
            </a:r>
            <a:r>
              <a:rPr lang="ru-RU" sz="1400" dirty="0" smtClean="0"/>
              <a:t>в </a:t>
            </a:r>
            <a:r>
              <a:rPr lang="ru-RU" sz="1400" dirty="0"/>
              <a:t>старшем дошкольном возрасте уровней адаптации и </a:t>
            </a:r>
            <a:r>
              <a:rPr lang="ru-RU" sz="1400" dirty="0" smtClean="0"/>
              <a:t>индивидуализации</a:t>
            </a:r>
          </a:p>
          <a:p>
            <a:pPr marL="285750" indent="-285750" algn="just">
              <a:buFont typeface="Arial" pitchFamily="34" charset="0"/>
              <a:buChar char="•"/>
            </a:pPr>
            <a:r>
              <a:rPr lang="ru-RU" sz="1400" dirty="0" smtClean="0"/>
              <a:t>Неполное овладение содержанием всех компонентов системы взаимоотношений, невозможность достигать даже к старшему дошкольному возрасту уровня социальной компетентности, соответствующего этапу интеграции личности </a:t>
            </a:r>
          </a:p>
          <a:p>
            <a:pPr marL="285750" indent="-285750" algn="just">
              <a:buFont typeface="Arial" pitchFamily="34" charset="0"/>
              <a:buChar char="•"/>
            </a:pPr>
            <a:r>
              <a:rPr lang="ru-RU" sz="1400" dirty="0" smtClean="0"/>
              <a:t>Искаженность развития компонентов взаимоотношений, состоящая в неадекватности проявляющихся у этих детей потребностей, ЗУН</a:t>
            </a:r>
          </a:p>
          <a:p>
            <a:pPr marL="285750" indent="-285750" algn="just">
              <a:buFont typeface="Arial" pitchFamily="34" charset="0"/>
              <a:buChar char="•"/>
            </a:pPr>
            <a:r>
              <a:rPr lang="ru-RU" sz="1400" dirty="0" smtClean="0"/>
              <a:t>Непропорциональность развития с наиболее сохранным эмоциональным компонентом взаимоотношений</a:t>
            </a:r>
            <a:endParaRPr lang="ru-RU" sz="1400" dirty="0"/>
          </a:p>
        </p:txBody>
      </p:sp>
      <p:sp>
        <p:nvSpPr>
          <p:cNvPr id="10" name="Стрелка влево 9"/>
          <p:cNvSpPr/>
          <p:nvPr/>
        </p:nvSpPr>
        <p:spPr>
          <a:xfrm>
            <a:off x="3563888" y="3356992"/>
            <a:ext cx="504056" cy="129614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51520" y="3212976"/>
            <a:ext cx="3096344" cy="18002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200" dirty="0" smtClean="0"/>
              <a:t>Дети с УО имеют положительный статус в группах для разных категорий детей. Уровень гуманности воспитанников выше. В группах УО детей уровень социальной компетентности выше.</a:t>
            </a:r>
          </a:p>
          <a:p>
            <a:pPr algn="ctr"/>
            <a:r>
              <a:rPr lang="ru-RU" sz="1200" dirty="0" smtClean="0"/>
              <a:t>Большую роль играет стимулирующая помощь взрослого. </a:t>
            </a:r>
            <a:endParaRPr lang="ru-RU" sz="1200" dirty="0"/>
          </a:p>
        </p:txBody>
      </p:sp>
    </p:spTree>
    <p:extLst>
      <p:ext uri="{BB962C8B-B14F-4D97-AF65-F5344CB8AC3E}">
        <p14:creationId xmlns:p14="http://schemas.microsoft.com/office/powerpoint/2010/main" val="202987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Психолого – педагогическая  характеристика детей – инвалидов с умственной отсталостью поступивших в дома интернаты в дошкольном возрасте</a:t>
            </a:r>
            <a:br>
              <a:rPr lang="ru-RU" sz="2000" dirty="0" smtClean="0"/>
            </a:br>
            <a:r>
              <a:rPr lang="ru-RU" sz="2000" dirty="0" smtClean="0"/>
              <a:t>С.Б. Лазуренко ( Дефектология №5  2008 )</a:t>
            </a:r>
            <a:endParaRPr lang="ru-RU" sz="2000" dirty="0"/>
          </a:p>
        </p:txBody>
      </p:sp>
      <p:sp>
        <p:nvSpPr>
          <p:cNvPr id="4" name="Объект 3"/>
          <p:cNvSpPr>
            <a:spLocks noGrp="1"/>
          </p:cNvSpPr>
          <p:nvPr>
            <p:ph idx="1"/>
          </p:nvPr>
        </p:nvSpPr>
        <p:spPr/>
        <p:txBody>
          <a:bodyPr>
            <a:normAutofit fontScale="85000" lnSpcReduction="10000"/>
          </a:bodyPr>
          <a:lstStyle/>
          <a:p>
            <a:pPr marL="0" indent="0">
              <a:buNone/>
            </a:pPr>
            <a:r>
              <a:rPr lang="ru-RU" sz="1800" b="1" dirty="0" smtClean="0"/>
              <a:t>Выводы:</a:t>
            </a:r>
          </a:p>
          <a:p>
            <a:r>
              <a:rPr lang="ru-RU" sz="1800" dirty="0" smtClean="0"/>
              <a:t>Первостепенная важность медицинской реабилитации, которая должна сочетаться с применением адекватных, индивидуализируемых способов коррекционно – педагогического воздействия</a:t>
            </a:r>
          </a:p>
          <a:p>
            <a:r>
              <a:rPr lang="ru-RU" sz="1800" dirty="0" smtClean="0"/>
              <a:t>Дети с небольшим познавательным потенциалом имеют потенциальные возможности развития и нуждаются в оказании своевременной квалифицированной коррекционно – педагогической помощи</a:t>
            </a:r>
          </a:p>
          <a:p>
            <a:r>
              <a:rPr lang="ru-RU" sz="1800" dirty="0" smtClean="0"/>
              <a:t>Необходимость расширения педагогических видов помощи в учреждениях системы социальной защиты, разработка содержания коррекционно – педагогической работы</a:t>
            </a:r>
          </a:p>
          <a:p>
            <a:r>
              <a:rPr lang="ru-RU" sz="1800" dirty="0" smtClean="0"/>
              <a:t>Индивидуальный подход при организации коррекционно – педагогической помощи,  разработка содержания развивающих групповых занятий</a:t>
            </a:r>
          </a:p>
          <a:p>
            <a:r>
              <a:rPr lang="ru-RU" sz="1800" dirty="0" smtClean="0"/>
              <a:t>Родители ребенка с УУО без специализированной педагогической поддержки не могут правильно организовать процесс воспитания, удовлетворить его специфические образовательные потребности</a:t>
            </a:r>
          </a:p>
          <a:p>
            <a:r>
              <a:rPr lang="ru-RU" sz="1800" dirty="0" smtClean="0"/>
              <a:t>Расширение возможностей эффективной многопрофильной службы в домах ребенка. </a:t>
            </a:r>
            <a:endParaRPr lang="ru-RU" sz="1800" dirty="0"/>
          </a:p>
        </p:txBody>
      </p:sp>
    </p:spTree>
    <p:extLst>
      <p:ext uri="{BB962C8B-B14F-4D97-AF65-F5344CB8AC3E}">
        <p14:creationId xmlns:p14="http://schemas.microsoft.com/office/powerpoint/2010/main" val="28658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Изучение характера взаимодействия детей раннего возраста с отклонениями в умственном развитии</a:t>
            </a:r>
            <a:br>
              <a:rPr lang="ru-RU" sz="2000" dirty="0" smtClean="0"/>
            </a:br>
            <a:r>
              <a:rPr lang="ru-RU" sz="2000" dirty="0" smtClean="0"/>
              <a:t>Л. В. Пронина  ( Дефектология №1  2009 г)</a:t>
            </a:r>
            <a:endParaRPr lang="ru-RU" sz="2000" dirty="0"/>
          </a:p>
        </p:txBody>
      </p:sp>
      <p:sp>
        <p:nvSpPr>
          <p:cNvPr id="4" name="Скругленный прямоугольник 3"/>
          <p:cNvSpPr/>
          <p:nvPr/>
        </p:nvSpPr>
        <p:spPr>
          <a:xfrm>
            <a:off x="1043608" y="526204"/>
            <a:ext cx="3168352"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t>Первая серия заданий «Игры взрослого с ребенком»</a:t>
            </a:r>
          </a:p>
          <a:p>
            <a:pPr algn="ctr"/>
            <a:r>
              <a:rPr lang="ru-RU" sz="1400" dirty="0" smtClean="0"/>
              <a:t>Цель : Выявить у ребенка наличие интереса к взаимодействию с новым взрослым</a:t>
            </a:r>
            <a:endParaRPr lang="ru-RU" sz="1400" dirty="0"/>
          </a:p>
        </p:txBody>
      </p:sp>
      <p:sp>
        <p:nvSpPr>
          <p:cNvPr id="5" name="Скругленный прямоугольник 4"/>
          <p:cNvSpPr/>
          <p:nvPr/>
        </p:nvSpPr>
        <p:spPr>
          <a:xfrm>
            <a:off x="4572000" y="526204"/>
            <a:ext cx="3096344"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t>Вторая серия заданий « Игры со сверстником»</a:t>
            </a:r>
          </a:p>
          <a:p>
            <a:pPr algn="ctr"/>
            <a:r>
              <a:rPr lang="ru-RU" sz="1400" dirty="0" smtClean="0"/>
              <a:t>Цель: Выявить интерес к сверстнику и к совместным предметным действиям с ним в ситуации, организованной взрослым</a:t>
            </a:r>
            <a:endParaRPr lang="ru-RU"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420887"/>
            <a:ext cx="5452746" cy="259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37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Особенности кризиса детей 7 лет с интеллектуальной недостаточностью</a:t>
            </a:r>
            <a:br>
              <a:rPr lang="ru-RU" sz="2000" dirty="0" smtClean="0"/>
            </a:br>
            <a:r>
              <a:rPr lang="ru-RU" sz="2000" dirty="0" smtClean="0"/>
              <a:t>А. И. Гаурилюс ( Дефектология №4  2009 г )</a:t>
            </a: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73149899"/>
              </p:ext>
            </p:extLst>
          </p:nvPr>
        </p:nvGraphicFramePr>
        <p:xfrm>
          <a:off x="758788" y="404664"/>
          <a:ext cx="7482408" cy="2455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кругленный прямоугольник 4"/>
          <p:cNvSpPr/>
          <p:nvPr/>
        </p:nvSpPr>
        <p:spPr>
          <a:xfrm>
            <a:off x="611560" y="2924944"/>
            <a:ext cx="7776864"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endParaRPr lang="ru-RU" sz="1600" dirty="0" smtClean="0"/>
          </a:p>
          <a:p>
            <a:pPr marL="285750" indent="-285750" algn="just">
              <a:buFont typeface="Arial" pitchFamily="34" charset="0"/>
              <a:buChar char="•"/>
            </a:pPr>
            <a:r>
              <a:rPr lang="ru-RU" sz="1600" dirty="0" smtClean="0"/>
              <a:t>Несформированность внутренней позиции школьника</a:t>
            </a:r>
          </a:p>
          <a:p>
            <a:pPr marL="285750" indent="-285750" algn="just">
              <a:buFont typeface="Arial" pitchFamily="34" charset="0"/>
              <a:buChar char="•"/>
            </a:pPr>
            <a:r>
              <a:rPr lang="ru-RU" sz="1600" dirty="0" smtClean="0"/>
              <a:t>Низкий уровень саморегуляции</a:t>
            </a:r>
          </a:p>
          <a:p>
            <a:pPr marL="285750" indent="-285750" algn="just">
              <a:buFont typeface="Arial" pitchFamily="34" charset="0"/>
              <a:buChar char="•"/>
            </a:pPr>
            <a:r>
              <a:rPr lang="ru-RU" sz="1600" dirty="0" smtClean="0"/>
              <a:t>УО дети не могут адекватно оценить себя самостоятельно в возрасте 7 лет</a:t>
            </a:r>
          </a:p>
          <a:p>
            <a:pPr marL="285750" indent="-285750" algn="just">
              <a:buFont typeface="Arial" pitchFamily="34" charset="0"/>
              <a:buChar char="•"/>
            </a:pPr>
            <a:r>
              <a:rPr lang="ru-RU" sz="1600" dirty="0" smtClean="0"/>
              <a:t>Субъективные и объективные трудности в общении с окружающими препятствуют формированию внутреннего содержания личности</a:t>
            </a:r>
          </a:p>
          <a:p>
            <a:pPr marL="285750" indent="-285750" algn="just">
              <a:buFont typeface="Arial" pitchFamily="34" charset="0"/>
              <a:buChar char="•"/>
            </a:pPr>
            <a:r>
              <a:rPr lang="ru-RU" sz="1600" dirty="0" smtClean="0"/>
              <a:t>Отношения ребенка с другими людьми определяются ситуацией, а не личностным смыслом</a:t>
            </a:r>
          </a:p>
          <a:p>
            <a:pPr marL="285750" indent="-285750" algn="just">
              <a:buFont typeface="Arial" pitchFamily="34" charset="0"/>
              <a:buChar char="•"/>
            </a:pPr>
            <a:endParaRPr lang="ru-RU" sz="1600" dirty="0" smtClean="0"/>
          </a:p>
          <a:p>
            <a:pPr marL="285750" indent="-285750" algn="just">
              <a:buFont typeface="Arial" pitchFamily="34" charset="0"/>
              <a:buChar char="•"/>
            </a:pPr>
            <a:endParaRPr lang="ru-RU" sz="1600" dirty="0"/>
          </a:p>
        </p:txBody>
      </p:sp>
    </p:spTree>
    <p:extLst>
      <p:ext uri="{BB962C8B-B14F-4D97-AF65-F5344CB8AC3E}">
        <p14:creationId xmlns:p14="http://schemas.microsoft.com/office/powerpoint/2010/main" val="192445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Особенности овладения образно – двигательными средствами общения дошкольниками с интеллектуальной недостаточностью</a:t>
            </a:r>
            <a:br>
              <a:rPr lang="ru-RU" sz="2000" dirty="0" smtClean="0"/>
            </a:br>
            <a:r>
              <a:rPr lang="ru-RU" sz="2000" dirty="0" smtClean="0"/>
              <a:t>Л. С. Медникова, Л. А. Лобач ( Дефектология №4  2011 )</a:t>
            </a:r>
            <a:endParaRPr lang="ru-RU" sz="2000" dirty="0"/>
          </a:p>
        </p:txBody>
      </p:sp>
      <p:sp>
        <p:nvSpPr>
          <p:cNvPr id="3" name="Объект 2"/>
          <p:cNvSpPr>
            <a:spLocks noGrp="1"/>
          </p:cNvSpPr>
          <p:nvPr>
            <p:ph idx="1"/>
          </p:nvPr>
        </p:nvSpPr>
        <p:spPr>
          <a:xfrm>
            <a:off x="755576" y="1412776"/>
            <a:ext cx="5034136" cy="3168352"/>
          </a:xfrm>
        </p:spPr>
        <p:txBody>
          <a:bodyPr>
            <a:normAutofit fontScale="92500" lnSpcReduction="10000"/>
          </a:bodyPr>
          <a:lstStyle/>
          <a:p>
            <a:pPr marL="0" indent="0">
              <a:buNone/>
            </a:pPr>
            <a:r>
              <a:rPr lang="ru-RU" sz="1800" b="1" dirty="0" smtClean="0"/>
              <a:t>Специфические особенности невербального поведения детей с интеллектуальной недостаточностью:</a:t>
            </a:r>
          </a:p>
          <a:p>
            <a:r>
              <a:rPr lang="ru-RU" sz="1800" dirty="0" smtClean="0"/>
              <a:t>Меньшее количество невербальных актов в свободной деятельности</a:t>
            </a:r>
          </a:p>
          <a:p>
            <a:r>
              <a:rPr lang="ru-RU" sz="1800" dirty="0" smtClean="0"/>
              <a:t>Меньшее разнообразие невербальных средств</a:t>
            </a:r>
          </a:p>
          <a:p>
            <a:r>
              <a:rPr lang="ru-RU" sz="1800" dirty="0" smtClean="0"/>
              <a:t>Дети данной категории чаще, чем нормально развивающиеся, замещают речь невербальными знаками</a:t>
            </a:r>
          </a:p>
          <a:p>
            <a:r>
              <a:rPr lang="ru-RU" sz="1800" dirty="0" smtClean="0"/>
              <a:t>Дети хуже овладевают невербальными средствами общения в различных аспектах общения</a:t>
            </a:r>
          </a:p>
          <a:p>
            <a:endParaRPr lang="ru-RU" sz="1800" dirty="0" smtClean="0"/>
          </a:p>
          <a:p>
            <a:endParaRPr lang="ru-RU" sz="1800" b="1" dirty="0"/>
          </a:p>
        </p:txBody>
      </p:sp>
      <p:sp>
        <p:nvSpPr>
          <p:cNvPr id="4" name="Скругленный прямоугольник 3"/>
          <p:cNvSpPr/>
          <p:nvPr/>
        </p:nvSpPr>
        <p:spPr>
          <a:xfrm>
            <a:off x="6084168" y="980728"/>
            <a:ext cx="2520280" cy="309634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600" dirty="0" smtClean="0"/>
              <a:t>Образно – двигательные средства общения содержат в себе выраженный двигательный компонент, имеют экспрессивный характер и участвуют в создании образа субъекта взаимодействия</a:t>
            </a:r>
            <a:endParaRPr lang="ru-RU" sz="1600" dirty="0"/>
          </a:p>
        </p:txBody>
      </p:sp>
    </p:spTree>
    <p:extLst>
      <p:ext uri="{BB962C8B-B14F-4D97-AF65-F5344CB8AC3E}">
        <p14:creationId xmlns:p14="http://schemas.microsoft.com/office/powerpoint/2010/main" val="2447482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687</TotalTime>
  <Words>1645</Words>
  <Application>Microsoft Office PowerPoint</Application>
  <PresentationFormat>Экран (4:3)</PresentationFormat>
  <Paragraphs>112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NewsPrint</vt:lpstr>
      <vt:lpstr>Современные исследования о проблемах психического развития детей с нарушением интеллекта</vt:lpstr>
      <vt:lpstr>Эволюция определения  умственной отсталости в США  Е.Н. Моргачева (  Дефектология № 4  2010 г )</vt:lpstr>
      <vt:lpstr>О соотношении и роли органических и социальных факторов в формировании диагноза «легкая умственная отсталость» И.А. Коробейников ( Дефектология №2  2012 г )</vt:lpstr>
      <vt:lpstr>Психокоррекционная работа по развитию самовосприятия детей с нарушениями интеллекта Н.Л. Морозова ( Коррекционная педагогика №3  2007 г )</vt:lpstr>
      <vt:lpstr>Исследования взаимоотношений со сверстниками у дошкольников с умеренной умственной отсталостью в условиях интегративной среды Ю. А. Ильина ( Дефектология №4  2007 г )</vt:lpstr>
      <vt:lpstr>Психолого – педагогическая  характеристика детей – инвалидов с умственной отсталостью поступивших в дома интернаты в дошкольном возрасте С.Б. Лазуренко ( Дефектология №5  2008 )</vt:lpstr>
      <vt:lpstr>Изучение характера взаимодействия детей раннего возраста с отклонениями в умственном развитии Л. В. Пронина  ( Дефектология №1  2009 г)</vt:lpstr>
      <vt:lpstr>Особенности кризиса детей 7 лет с интеллектуальной недостаточностью А. И. Гаурилюс ( Дефектология №4  2009 г )</vt:lpstr>
      <vt:lpstr>Особенности овладения образно – двигательными средствами общения дошкольниками с интеллектуальной недостаточностью Л. С. Медникова, Л. А. Лобач ( Дефектология №4  2011 )</vt:lpstr>
      <vt:lpstr>Особенности эмпатии у дошкольников с нарушениями интеллектуального развития  Хасанова Р.И.  ( Диссертационное исследование 2009 г )</vt:lpstr>
      <vt:lpstr>Формирование нравственных представлений средствами музыки у младших школьников с умственной отсталостью Трубина Е.Н. ( Диссертационное исследование 2011 г )</vt:lpstr>
      <vt:lpstr>Современные исследования о проблемах психического развития детей с нарушением интеллекта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исследования о проблемах психического развития детей с нарушением интеллекта</dc:title>
  <dc:creator>Пользователь</dc:creator>
  <cp:lastModifiedBy>Пользователь</cp:lastModifiedBy>
  <cp:revision>74</cp:revision>
  <dcterms:created xsi:type="dcterms:W3CDTF">2012-11-28T06:29:45Z</dcterms:created>
  <dcterms:modified xsi:type="dcterms:W3CDTF">2012-11-29T04:50:33Z</dcterms:modified>
</cp:coreProperties>
</file>