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60" r:id="rId14"/>
    <p:sldId id="262" r:id="rId15"/>
    <p:sldId id="263" r:id="rId16"/>
    <p:sldId id="273" r:id="rId17"/>
    <p:sldId id="272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141E588-B4F1-437D-8A46-85D025615AE2}" type="datetimeFigureOut">
              <a:rPr lang="ru-RU"/>
              <a:pPr>
                <a:defRPr/>
              </a:pPr>
              <a:t>20.08.2013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FABC480-8925-4ACC-9E67-391530A373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2029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A88AA-9B92-4A28-8924-C353CA2E4B1E}" type="datetimeFigureOut">
              <a:rPr lang="ru-RU"/>
              <a:pPr>
                <a:defRPr/>
              </a:pPr>
              <a:t>20.08.2013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56451-86CE-467F-8C30-17DB7567B8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2A4D8-A11C-4EE8-B345-F3D4911FE38C}" type="datetimeFigureOut">
              <a:rPr lang="ru-RU"/>
              <a:pPr>
                <a:defRPr/>
              </a:pPr>
              <a:t>20.08.2013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8FE12-F1FA-43C2-9196-40B4A189F3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98D45-C3A3-4A92-A640-D60D627C9555}" type="datetimeFigureOut">
              <a:rPr lang="ru-RU"/>
              <a:pPr>
                <a:defRPr/>
              </a:pPr>
              <a:t>20.08.2013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6E720-9471-40CF-9333-99D2CB86DC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C1A3F-022C-4490-80B5-8E67DB5F3AC8}" type="datetimeFigureOut">
              <a:rPr lang="ru-RU"/>
              <a:pPr>
                <a:defRPr/>
              </a:pPr>
              <a:t>20.08.2013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B00DD-6D25-4195-928E-16D516F475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C5500-AE4E-43D0-8521-9F2D6D89E26E}" type="datetimeFigureOut">
              <a:rPr lang="ru-RU"/>
              <a:pPr>
                <a:defRPr/>
              </a:pPr>
              <a:t>20.08.2013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2A0F2-252D-4783-A400-FF1F409F7D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56FA2-44B9-4BCC-AEEA-D1A3922DDE4A}" type="datetimeFigureOut">
              <a:rPr lang="ru-RU"/>
              <a:pPr>
                <a:defRPr/>
              </a:pPr>
              <a:t>20.08.2013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10E6B-5EDD-4C70-9775-B15513010E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7C477-D3CC-46F4-AC48-D66E07D3BBB9}" type="datetimeFigureOut">
              <a:rPr lang="ru-RU"/>
              <a:pPr>
                <a:defRPr/>
              </a:pPr>
              <a:t>20.08.2013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E75BD-8E1B-4010-874D-E56E6B2ED2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A06EF-FF14-49CD-B37E-8912AB24FB5E}" type="datetimeFigureOut">
              <a:rPr lang="ru-RU"/>
              <a:pPr>
                <a:defRPr/>
              </a:pPr>
              <a:t>20.08.2013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E686F-18F8-48C7-94E9-7E8A3D8E39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A98F7-16F8-425D-BBB5-40C0D5905147}" type="datetimeFigureOut">
              <a:rPr lang="ru-RU"/>
              <a:pPr>
                <a:defRPr/>
              </a:pPr>
              <a:t>20.08.2013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CC2F6-F5CE-4EB2-98AB-CC77F58DE7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239CE-FC77-4DC8-AF7A-A3853AFEFC45}" type="datetimeFigureOut">
              <a:rPr lang="ru-RU"/>
              <a:pPr>
                <a:defRPr/>
              </a:pPr>
              <a:t>20.08.2013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9BE9A-BE72-474B-9A22-D42736E223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ABAA8-99A8-4FA1-9BA2-825C2A17C321}" type="datetimeFigureOut">
              <a:rPr lang="ru-RU"/>
              <a:pPr>
                <a:defRPr/>
              </a:pPr>
              <a:t>20.08.2013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C99B5-9776-402E-A160-9E82BADB1B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08CD6E6-F0BE-4BF1-948B-65AC6FC48107}" type="datetimeFigureOut">
              <a:rPr lang="ru-RU"/>
              <a:pPr>
                <a:defRPr/>
              </a:pPr>
              <a:t>20.08.2013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D00598-3F59-4E31-94AE-4D5BEC4681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500063" y="1500188"/>
            <a:ext cx="3929062" cy="30003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4572000" y="1500188"/>
            <a:ext cx="4214813" cy="30718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500" b="1" i="1" dirty="0">
                <a:solidFill>
                  <a:schemeClr val="tx1"/>
                </a:solidFill>
              </a:rPr>
              <a:t>Удмуртия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500" b="1" i="1" dirty="0">
                <a:solidFill>
                  <a:schemeClr val="tx1"/>
                </a:solidFill>
              </a:rPr>
              <a:t>30 тыс. человек</a:t>
            </a:r>
          </a:p>
        </p:txBody>
      </p:sp>
      <p:sp>
        <p:nvSpPr>
          <p:cNvPr id="14340" name="Заголовок 5"/>
          <p:cNvSpPr>
            <a:spLocks noGrp="1"/>
          </p:cNvSpPr>
          <p:nvPr>
            <p:ph type="ctrTitle"/>
          </p:nvPr>
        </p:nvSpPr>
        <p:spPr>
          <a:xfrm>
            <a:off x="428625" y="500063"/>
            <a:ext cx="4000500" cy="5143500"/>
          </a:xfrm>
        </p:spPr>
        <p:txBody>
          <a:bodyPr/>
          <a:lstStyle/>
          <a:p>
            <a:r>
              <a:rPr lang="ru-RU" sz="4000" b="1" i="1" smtClean="0"/>
              <a:t>Россия</a:t>
            </a:r>
            <a:br>
              <a:rPr lang="ru-RU" sz="4000" b="1" i="1" smtClean="0"/>
            </a:br>
            <a:r>
              <a:rPr lang="ru-RU" sz="4000" b="1" i="1" smtClean="0"/>
              <a:t>5 млн. человек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Прямоугольник 1"/>
          <p:cNvSpPr>
            <a:spLocks noChangeArrowheads="1"/>
          </p:cNvSpPr>
          <p:nvPr/>
        </p:nvSpPr>
        <p:spPr bwMode="auto">
          <a:xfrm>
            <a:off x="500063" y="714375"/>
            <a:ext cx="3929062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ru-RU">
                <a:latin typeface="Calibri" pitchFamily="34" charset="0"/>
              </a:rPr>
              <a:t>Следы от уколов, порезы, синяки;</a:t>
            </a:r>
          </a:p>
          <a:p>
            <a:pPr>
              <a:buFont typeface="Arial" charset="0"/>
              <a:buChar char="•"/>
            </a:pPr>
            <a:r>
              <a:rPr lang="ru-RU">
                <a:latin typeface="Calibri" pitchFamily="34" charset="0"/>
              </a:rPr>
              <a:t>Свёрнутые в трубочку бумажки, пакетики, короткие пластиковые трубочки от соков, пустые гильзы от папирос;</a:t>
            </a:r>
          </a:p>
          <a:p>
            <a:pPr>
              <a:buFont typeface="Arial" charset="0"/>
              <a:buChar char="•"/>
            </a:pPr>
            <a:r>
              <a:rPr lang="ru-RU">
                <a:latin typeface="Calibri" pitchFamily="34" charset="0"/>
              </a:rPr>
              <a:t>Маленькие ложечки( часто заточенные), капсулы, бутылочки, пузырьки;</a:t>
            </a:r>
          </a:p>
          <a:p>
            <a:pPr>
              <a:buFont typeface="Arial" charset="0"/>
              <a:buChar char="•"/>
            </a:pPr>
            <a:r>
              <a:rPr lang="ru-RU">
                <a:latin typeface="Calibri" pitchFamily="34" charset="0"/>
              </a:rPr>
              <a:t>Неизвестные таблетки, порошки;</a:t>
            </a:r>
          </a:p>
          <a:p>
            <a:pPr>
              <a:buFont typeface="Arial" charset="0"/>
              <a:buChar char="•"/>
            </a:pPr>
            <a:r>
              <a:rPr lang="ru-RU">
                <a:latin typeface="Calibri" pitchFamily="34" charset="0"/>
              </a:rPr>
              <a:t>Пачки лекарств снотворного, успокоительного, обезболивающего действия.</a:t>
            </a:r>
          </a:p>
          <a:p>
            <a:endParaRPr lang="ru-RU">
              <a:latin typeface="Calibri" pitchFamily="34" charset="0"/>
            </a:endParaRPr>
          </a:p>
        </p:txBody>
      </p:sp>
      <p:pic>
        <p:nvPicPr>
          <p:cNvPr id="23554" name="Picture 3" descr="C:\Documents and Settings\Admin\Рабочий стол\наркота\8386755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0" y="857250"/>
            <a:ext cx="4643438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Если есть основание предполагать употребление наркотиков…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Не </a:t>
            </a:r>
            <a:r>
              <a:rPr lang="ru-RU" dirty="0"/>
              <a:t>паникуйте! Попытайтесь разобраться в своих подозрениях, спокойно оценив те признаки, которые Вы заметили. Не «держите в себе» свои страхи, подозрения. </a:t>
            </a:r>
            <a:r>
              <a:rPr lang="ru-RU" dirty="0" smtClean="0"/>
              <a:t>Сохраните </a:t>
            </a:r>
            <a:r>
              <a:rPr lang="ru-RU" dirty="0"/>
              <a:t>доверие. Поговорите с ребёнком. </a:t>
            </a:r>
            <a:r>
              <a:rPr lang="ru-RU" dirty="0" smtClean="0"/>
              <a:t>Помните</a:t>
            </a:r>
            <a:r>
              <a:rPr lang="ru-RU" dirty="0"/>
              <a:t>, что окончательно разобраться в ситуации сможет только специалист, подтвердив анамнестические данные и клинические проявления результатами лабораторных исследований. 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/>
          </a:p>
        </p:txBody>
      </p:sp>
      <p:pic>
        <p:nvPicPr>
          <p:cNvPr id="24580" name="Picture 2" descr="C:\Documents and Settings\Admin\Рабочий стол\наркота\12657320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7538" y="1571625"/>
            <a:ext cx="432435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Экспресс-тест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Анонимно выявить факт употребления наркотиков.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Рассеять подозрения в употреблении наркотика, возникшие из-за изменения поведения подростка в переходном возрасте (напряжённость  в отношениях с родителями, агрессивность, снижение успеваемости).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Своевременно начать успешное лечение; осуществлять контроль эффективности применяемого лечения.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Удобно получить результат дома без специальных навыков.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И, самое главное, ввести в обиход семьи понятие о неизбежности </a:t>
            </a:r>
            <a:r>
              <a:rPr lang="ru-RU" dirty="0" err="1"/>
              <a:t>тест-проверки</a:t>
            </a:r>
            <a:r>
              <a:rPr lang="ru-RU" dirty="0"/>
              <a:t> и невозможности скрыть от родителей факт употребления наркотика.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 smtClean="0"/>
              <a:t>Экспресс – тесты на определение наркотика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662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Мульти – 3 – экспресс </a:t>
            </a:r>
          </a:p>
          <a:p>
            <a:pPr>
              <a:buFont typeface="Arial" charset="0"/>
              <a:buNone/>
            </a:pPr>
            <a:r>
              <a:rPr lang="ru-RU" smtClean="0"/>
              <a:t>Морфин (героин)</a:t>
            </a:r>
          </a:p>
          <a:p>
            <a:pPr>
              <a:buFont typeface="Arial" charset="0"/>
              <a:buNone/>
            </a:pPr>
            <a:r>
              <a:rPr lang="ru-RU" smtClean="0"/>
              <a:t>Марихуана</a:t>
            </a:r>
          </a:p>
          <a:p>
            <a:pPr>
              <a:buFont typeface="Arial" charset="0"/>
              <a:buNone/>
            </a:pPr>
            <a:r>
              <a:rPr lang="ru-RU" smtClean="0"/>
              <a:t>Амфетамин (экстази)</a:t>
            </a:r>
          </a:p>
          <a:p>
            <a:r>
              <a:rPr lang="ru-RU" smtClean="0"/>
              <a:t>Мульти – 5 – экспресс </a:t>
            </a:r>
          </a:p>
          <a:p>
            <a:pPr>
              <a:buFont typeface="Arial" charset="0"/>
              <a:buNone/>
            </a:pPr>
            <a:r>
              <a:rPr lang="ru-RU" smtClean="0"/>
              <a:t>Амфетамин (экстази)</a:t>
            </a:r>
          </a:p>
          <a:p>
            <a:pPr>
              <a:buFont typeface="Arial" charset="0"/>
              <a:buNone/>
            </a:pPr>
            <a:r>
              <a:rPr lang="ru-RU" smtClean="0"/>
              <a:t>Марихуана</a:t>
            </a:r>
          </a:p>
          <a:p>
            <a:pPr>
              <a:buFont typeface="Arial" charset="0"/>
              <a:buNone/>
            </a:pPr>
            <a:r>
              <a:rPr lang="ru-RU" smtClean="0"/>
              <a:t>Морфин (героин)</a:t>
            </a:r>
          </a:p>
          <a:p>
            <a:pPr>
              <a:buFont typeface="Arial" charset="0"/>
              <a:buNone/>
            </a:pPr>
            <a:r>
              <a:rPr lang="ru-RU" smtClean="0"/>
              <a:t>Кокаин </a:t>
            </a:r>
          </a:p>
          <a:p>
            <a:pPr>
              <a:buFont typeface="Arial" charset="0"/>
              <a:buNone/>
            </a:pPr>
            <a:r>
              <a:rPr lang="ru-RU" smtClean="0"/>
              <a:t>Метамфетамин </a:t>
            </a:r>
          </a:p>
          <a:p>
            <a:endParaRPr lang="ru-RU" smtClean="0"/>
          </a:p>
        </p:txBody>
      </p:sp>
      <p:sp>
        <p:nvSpPr>
          <p:cNvPr id="26627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6628" name="Picture 3" descr="C:\Documents and Settings\Admin\Рабочий стол\наркота\57130876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6375" y="1357313"/>
            <a:ext cx="3286125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smtClean="0"/>
              <a:t>Общественный наркологический пост (ОНП)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500438" y="2000250"/>
            <a:ext cx="2143125" cy="5000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70C0"/>
                </a:solidFill>
              </a:rPr>
              <a:t>Директор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57250" y="4929188"/>
            <a:ext cx="2143125" cy="5000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70C0"/>
                </a:solidFill>
              </a:rPr>
              <a:t>Социальный педагог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571875" y="4929188"/>
            <a:ext cx="2143125" cy="5000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70C0"/>
                </a:solidFill>
              </a:rPr>
              <a:t>Психолог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429000" y="3286125"/>
            <a:ext cx="2500313" cy="9286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70C0"/>
                </a:solidFill>
              </a:rPr>
              <a:t>Заместитель директора по воспитательной работе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215063" y="4929188"/>
            <a:ext cx="2214562" cy="5000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70C0"/>
                </a:solidFill>
              </a:rPr>
              <a:t>Медицинский работник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Виды профилактики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solidFill>
                  <a:srgbClr val="FF0000"/>
                </a:solidFill>
              </a:rPr>
              <a:t>Первичная </a:t>
            </a:r>
            <a:r>
              <a:rPr lang="ru-RU" dirty="0"/>
              <a:t>– мероприятия, </a:t>
            </a:r>
            <a:r>
              <a:rPr lang="ru-RU" dirty="0">
                <a:solidFill>
                  <a:schemeClr val="bg1"/>
                </a:solidFill>
              </a:rPr>
              <a:t>направленные</a:t>
            </a:r>
            <a:r>
              <a:rPr lang="ru-RU" dirty="0"/>
              <a:t> на пропаганду ЗОЖ, успешности, нравственно-эстетического воспитания.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solidFill>
                  <a:srgbClr val="FF0000"/>
                </a:solidFill>
              </a:rPr>
              <a:t>Вторичная </a:t>
            </a:r>
            <a:r>
              <a:rPr lang="ru-RU" dirty="0"/>
              <a:t> -  мероприятия, направленные на отказ  употребления ПАВ.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solidFill>
                  <a:srgbClr val="FF0000"/>
                </a:solidFill>
              </a:rPr>
              <a:t>Третичная </a:t>
            </a:r>
            <a:r>
              <a:rPr lang="ru-RU" dirty="0"/>
              <a:t>– коррекция поведения, реабилитация людей, употреблявших ПАВ.</a:t>
            </a:r>
          </a:p>
        </p:txBody>
      </p:sp>
      <p:pic>
        <p:nvPicPr>
          <p:cNvPr id="28676" name="Picture 3" descr="C:\Documents and Settings\Admin\Рабочий стол\наркота\1284115730_220059_beregite-slezyi-vashih-detej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3" y="1857375"/>
            <a:ext cx="4427537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250825" y="404813"/>
            <a:ext cx="8642350" cy="611981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1"/>
                </a:solidFill>
              </a:rPr>
              <a:t>Родители             Ребенок                 Педагог</a:t>
            </a:r>
          </a:p>
        </p:txBody>
      </p:sp>
      <p:sp>
        <p:nvSpPr>
          <p:cNvPr id="7" name="Овал 6"/>
          <p:cNvSpPr/>
          <p:nvPr/>
        </p:nvSpPr>
        <p:spPr>
          <a:xfrm>
            <a:off x="468313" y="1341438"/>
            <a:ext cx="5903912" cy="4248150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203575" y="1341438"/>
            <a:ext cx="5329238" cy="4248150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2" descr="C:\Documents and Settings\Admin\Рабочий стол\наркота\10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2275" y="142875"/>
            <a:ext cx="5903913" cy="671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88"/>
            <a:ext cx="4329113" cy="5929312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 мире нет ни одного человека, застрахованного от развития зависимости к наркотикам. «Серых тонов» в этом вопросе не существует. Только белое  - не пробуешь наркотики можешь быть уверен, что не станешь наркоманом и не закончишь жизнь молодым.</a:t>
            </a:r>
            <a:endParaRPr lang="ru-RU" dirty="0"/>
          </a:p>
        </p:txBody>
      </p:sp>
      <p:pic>
        <p:nvPicPr>
          <p:cNvPr id="15362" name="Picture 1" descr="C:\Documents and Settings\Admin\Рабочий стол\наркота\marijuana-1-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0" y="500063"/>
            <a:ext cx="4000500" cy="521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57188"/>
            <a:ext cx="3008313" cy="5768975"/>
          </a:xfrm>
        </p:spPr>
        <p:txBody>
          <a:bodyPr/>
          <a:lstStyle/>
          <a:p>
            <a:r>
              <a:rPr lang="ru-RU" sz="2400" smtClean="0"/>
              <a:t>Если ты принимаешь наркотик </a:t>
            </a:r>
          </a:p>
          <a:p>
            <a:r>
              <a:rPr lang="ru-RU" sz="2400" smtClean="0"/>
              <a:t>(даже однократно)</a:t>
            </a:r>
          </a:p>
          <a:p>
            <a:r>
              <a:rPr lang="ru-RU" sz="2400" smtClean="0"/>
              <a:t> – твоя жизнь превратится в чёрный «</a:t>
            </a:r>
            <a:r>
              <a:rPr lang="ru-RU" sz="2800" b="1" i="1" u="sng" smtClean="0"/>
              <a:t>наркотический                       </a:t>
            </a:r>
          </a:p>
          <a:p>
            <a:r>
              <a:rPr lang="ru-RU" sz="2800" b="1" i="1" smtClean="0"/>
              <a:t>               </a:t>
            </a:r>
            <a:r>
              <a:rPr lang="ru-RU" sz="2800" b="1" i="1" u="sng" smtClean="0"/>
              <a:t>ад</a:t>
            </a:r>
            <a:r>
              <a:rPr lang="ru-RU" sz="2400" smtClean="0"/>
              <a:t>».</a:t>
            </a:r>
          </a:p>
        </p:txBody>
      </p:sp>
      <p:pic>
        <p:nvPicPr>
          <p:cNvPr id="16387" name="Picture 1" descr="C:\Documents and Settings\Admin\Рабочий стол\наркота\45329815_Fancy_a_shot__by_jashackh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63938" y="357188"/>
            <a:ext cx="5329237" cy="564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i="1" smtClean="0"/>
              <a:t>Наркотики </a:t>
            </a:r>
            <a:br>
              <a:rPr lang="ru-RU" sz="3600" i="1" smtClean="0"/>
            </a:br>
            <a:endParaRPr lang="ru-RU" sz="3600" i="1" smtClean="0"/>
          </a:p>
        </p:txBody>
      </p:sp>
      <p:sp>
        <p:nvSpPr>
          <p:cNvPr id="17411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2000" smtClean="0"/>
              <a:t>Вещества растительного, полусинтетического или синтетического происхождения, которые при введении в организм изменяют несколько его функций и при повторном введении всегда приводят к формированию психической и физической зависимости. </a:t>
            </a:r>
          </a:p>
        </p:txBody>
      </p:sp>
      <p:pic>
        <p:nvPicPr>
          <p:cNvPr id="17412" name="Picture 1" descr="C:\Documents and Settings\Admin\Рабочий стол\наркота\0D6500063485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05238" y="1363663"/>
            <a:ext cx="4667250" cy="399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Наркотические средства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i="1" u="sng" dirty="0" smtClean="0"/>
              <a:t>Опиаты</a:t>
            </a:r>
            <a:r>
              <a:rPr lang="ru-RU" dirty="0" smtClean="0"/>
              <a:t> </a:t>
            </a:r>
            <a:r>
              <a:rPr lang="ru-RU" dirty="0"/>
              <a:t>– героин, маковая </a:t>
            </a:r>
            <a:r>
              <a:rPr lang="ru-RU" dirty="0" err="1"/>
              <a:t>соломка,морфин</a:t>
            </a:r>
            <a:r>
              <a:rPr lang="ru-RU" dirty="0"/>
              <a:t>, </a:t>
            </a:r>
            <a:r>
              <a:rPr lang="ru-RU" dirty="0" err="1"/>
              <a:t>дезоморфин</a:t>
            </a:r>
            <a:r>
              <a:rPr lang="ru-RU" dirty="0"/>
              <a:t>. 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i="1" u="sng" dirty="0" err="1" smtClean="0"/>
              <a:t>Психостимуляторы</a:t>
            </a:r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ru-RU" dirty="0" err="1"/>
              <a:t>амфетамины</a:t>
            </a:r>
            <a:r>
              <a:rPr lang="ru-RU" dirty="0"/>
              <a:t> «фен», «</a:t>
            </a:r>
            <a:r>
              <a:rPr lang="ru-RU" dirty="0" err="1"/>
              <a:t>экстази</a:t>
            </a:r>
            <a:r>
              <a:rPr lang="ru-RU" dirty="0"/>
              <a:t>», «винт»( их называют клубные наркотики). 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i="1" u="sng" dirty="0" smtClean="0"/>
              <a:t>Марихуана</a:t>
            </a:r>
            <a:r>
              <a:rPr lang="ru-RU" dirty="0" smtClean="0"/>
              <a:t> </a:t>
            </a:r>
            <a:r>
              <a:rPr lang="ru-RU" dirty="0"/>
              <a:t>– конопля, гашиш, «</a:t>
            </a:r>
            <a:r>
              <a:rPr lang="ru-RU" dirty="0" err="1"/>
              <a:t>шмаль</a:t>
            </a:r>
            <a:r>
              <a:rPr lang="ru-RU" dirty="0"/>
              <a:t>». 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i="1" u="sng" dirty="0" smtClean="0"/>
              <a:t>Галлюциногены</a:t>
            </a:r>
            <a:r>
              <a:rPr lang="ru-RU" dirty="0" smtClean="0"/>
              <a:t> </a:t>
            </a:r>
            <a:r>
              <a:rPr lang="ru-RU" dirty="0"/>
              <a:t>– ЛСД. 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i="1" u="sng" dirty="0" smtClean="0"/>
              <a:t>Депрессанты </a:t>
            </a:r>
            <a:r>
              <a:rPr lang="ru-RU" dirty="0"/>
              <a:t>– барбитураты, транквилизаторы. 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i="1" u="sng" dirty="0" err="1" smtClean="0"/>
              <a:t>Насвай</a:t>
            </a:r>
            <a:r>
              <a:rPr lang="ru-RU" b="1" i="1" u="sng" dirty="0"/>
              <a:t>.   </a:t>
            </a:r>
            <a:endParaRPr lang="ru-RU" b="1" i="1" u="sng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i="1" u="sng" dirty="0" smtClean="0"/>
              <a:t>Летучие </a:t>
            </a:r>
            <a:r>
              <a:rPr lang="ru-RU" b="1" i="1" u="sng" dirty="0"/>
              <a:t>органические растворители </a:t>
            </a:r>
            <a:r>
              <a:rPr lang="ru-RU" dirty="0"/>
              <a:t>– лаки, краски, бензин, клей.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428625"/>
            <a:ext cx="4038600" cy="5697538"/>
          </a:xfrm>
        </p:spPr>
        <p:txBody>
          <a:bodyPr/>
          <a:lstStyle/>
          <a:p>
            <a:r>
              <a:rPr lang="ru-RU" smtClean="0"/>
              <a:t>Все наркоманы прекращают употреблять наркотики, лишь единицы из них успевают это сделать до конца жизни…</a:t>
            </a:r>
          </a:p>
        </p:txBody>
      </p:sp>
      <p:sp>
        <p:nvSpPr>
          <p:cNvPr id="19458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428625"/>
            <a:ext cx="4038600" cy="5697538"/>
          </a:xfrm>
        </p:spPr>
        <p:txBody>
          <a:bodyPr/>
          <a:lstStyle/>
          <a:p>
            <a:endParaRPr lang="ru-RU" smtClean="0"/>
          </a:p>
        </p:txBody>
      </p:sp>
      <p:pic>
        <p:nvPicPr>
          <p:cNvPr id="19459" name="Picture 1" descr="C:\Documents and Settings\Admin\Рабочий стол\наркота\7mkzbpkqo6p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22750" y="214313"/>
            <a:ext cx="4492625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428625"/>
            <a:ext cx="4038600" cy="5697538"/>
          </a:xfrm>
        </p:spPr>
        <p:txBody>
          <a:bodyPr/>
          <a:lstStyle/>
          <a:p>
            <a:r>
              <a:rPr lang="ru-RU" smtClean="0"/>
              <a:t>Будьте внимательны к своему ребенку. Чаще беседуйте с ним «по душам »</a:t>
            </a:r>
          </a:p>
        </p:txBody>
      </p:sp>
      <p:pic>
        <p:nvPicPr>
          <p:cNvPr id="20483" name="Picture 1" descr="C:\Documents and Settings\Admin\Рабочий стол\наркота\5682236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4663" y="357188"/>
            <a:ext cx="4608512" cy="607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Внимательные родители достаточно быстро увидят: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Уходы из дома и прогулы в школе;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Ухудшение памяти и внимания;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Болезненная реакция на критику, немотивированная агрессия;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Частая и резкая смена настроения;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Участившиеся просьбы дать денег или появление сумм неизвестного происхождения;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Пропажа из дома денег. Ценностей;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Частые необъяснимые телефонные звонки, разговоры «украдкой»;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Изменение круга общения, проведение большей части времени в компаниях асоциального типа;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Частое враньё изворотливость;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Беспричинное возбуждение или вялость;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Нарастающее безразличие, потеря интереса к участию в делах класса, семьи;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Бессонница ночью и сонливость днём.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21508" name="Picture 1" descr="C:\Documents and Settings\Admin\Рабочий стол\наркота\1329980227_490313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62450" y="1571625"/>
            <a:ext cx="4048125" cy="401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Прямоугольник 3"/>
          <p:cNvSpPr>
            <a:spLocks noChangeArrowheads="1"/>
          </p:cNvSpPr>
          <p:nvPr/>
        </p:nvSpPr>
        <p:spPr bwMode="auto">
          <a:xfrm>
            <a:off x="77788" y="428625"/>
            <a:ext cx="5286375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ru-RU">
                <a:latin typeface="Calibri" pitchFamily="34" charset="0"/>
              </a:rPr>
              <a:t>Неестественно расширенные или суженные зрачки;</a:t>
            </a:r>
          </a:p>
          <a:p>
            <a:pPr>
              <a:buFont typeface="Arial" charset="0"/>
              <a:buChar char="•"/>
            </a:pPr>
            <a:r>
              <a:rPr lang="ru-RU">
                <a:latin typeface="Calibri" pitchFamily="34" charset="0"/>
              </a:rPr>
              <a:t>Покрасневшие или «мутные» глаза, «остекленевший взгляд»;</a:t>
            </a:r>
          </a:p>
          <a:p>
            <a:pPr>
              <a:buFont typeface="Arial" charset="0"/>
              <a:buChar char="•"/>
            </a:pPr>
            <a:r>
              <a:rPr lang="ru-RU">
                <a:latin typeface="Calibri" pitchFamily="34" charset="0"/>
              </a:rPr>
              <a:t>Замедленная несвязная речь, или наоборот, словоохотливость, навязчивость, внезапная излишняя откровенность;</a:t>
            </a:r>
          </a:p>
          <a:p>
            <a:pPr>
              <a:buFont typeface="Arial" charset="0"/>
              <a:buChar char="•"/>
            </a:pPr>
            <a:r>
              <a:rPr lang="ru-RU">
                <a:latin typeface="Calibri" pitchFamily="34" charset="0"/>
              </a:rPr>
              <a:t>Состояние, напоминающее алкогольное опьянение, но без специфического запаха </a:t>
            </a:r>
          </a:p>
          <a:p>
            <a:r>
              <a:rPr lang="ru-RU">
                <a:latin typeface="Calibri" pitchFamily="34" charset="0"/>
              </a:rPr>
              <a:t>( хотя в последнее время, для того, чтобы скрыть состояние наркотического опьянения, подростки сочетают употребление наркотиков с употреблением слабоалкогольных напитков);</a:t>
            </a:r>
          </a:p>
          <a:p>
            <a:pPr>
              <a:buFont typeface="Arial" charset="0"/>
              <a:buChar char="•"/>
            </a:pPr>
            <a:r>
              <a:rPr lang="ru-RU">
                <a:latin typeface="Calibri" pitchFamily="34" charset="0"/>
              </a:rPr>
              <a:t>Плохая координация движений </a:t>
            </a:r>
          </a:p>
          <a:p>
            <a:r>
              <a:rPr lang="ru-RU">
                <a:latin typeface="Calibri" pitchFamily="34" charset="0"/>
              </a:rPr>
              <a:t>( пошатывание, спотыкание);</a:t>
            </a:r>
          </a:p>
          <a:p>
            <a:pPr>
              <a:buFont typeface="Arial" charset="0"/>
              <a:buChar char="•"/>
            </a:pPr>
            <a:r>
              <a:rPr lang="ru-RU">
                <a:latin typeface="Calibri" pitchFamily="34" charset="0"/>
              </a:rPr>
              <a:t>Заторможенность, «погружение в себя» или гиперактивность;</a:t>
            </a:r>
          </a:p>
          <a:p>
            <a:pPr>
              <a:buFont typeface="Arial" charset="0"/>
              <a:buChar char="•"/>
            </a:pPr>
            <a:r>
              <a:rPr lang="ru-RU">
                <a:latin typeface="Calibri" pitchFamily="34" charset="0"/>
              </a:rPr>
              <a:t>Неадекватное поведение, галлюцинации, приступы панического страха, «мания преследования». </a:t>
            </a:r>
          </a:p>
        </p:txBody>
      </p:sp>
      <p:pic>
        <p:nvPicPr>
          <p:cNvPr id="22530" name="Picture 2" descr="C:\Documents and Settings\Admin\Рабочий стол\наркота\45325438_1ddf940c3cf9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6825" y="620713"/>
            <a:ext cx="4067175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674</Words>
  <Application>Microsoft Office PowerPoint</Application>
  <PresentationFormat>Экран (4:3)</PresentationFormat>
  <Paragraphs>77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Россия 5 млн. человек</vt:lpstr>
      <vt:lpstr>Презентация PowerPoint</vt:lpstr>
      <vt:lpstr>Презентация PowerPoint</vt:lpstr>
      <vt:lpstr>Наркотики  </vt:lpstr>
      <vt:lpstr>Наркотические средства</vt:lpstr>
      <vt:lpstr>Презентация PowerPoint</vt:lpstr>
      <vt:lpstr>Презентация PowerPoint</vt:lpstr>
      <vt:lpstr>Внимательные родители достаточно быстро увидят: </vt:lpstr>
      <vt:lpstr>Презентация PowerPoint</vt:lpstr>
      <vt:lpstr>Презентация PowerPoint</vt:lpstr>
      <vt:lpstr>Если есть основание предполагать употребление наркотиков…</vt:lpstr>
      <vt:lpstr>Экспресс-тест</vt:lpstr>
      <vt:lpstr>Экспресс – тесты на определение наркотика.</vt:lpstr>
      <vt:lpstr>Общественный наркологический пост (ОНП)</vt:lpstr>
      <vt:lpstr>Виды профилактики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Россия 5 млн. человек</dc:title>
  <dc:creator>Admin</dc:creator>
  <cp:lastModifiedBy>Балакина</cp:lastModifiedBy>
  <cp:revision>23</cp:revision>
  <dcterms:created xsi:type="dcterms:W3CDTF">2012-04-14T14:49:07Z</dcterms:created>
  <dcterms:modified xsi:type="dcterms:W3CDTF">2013-08-20T08:03:53Z</dcterms:modified>
</cp:coreProperties>
</file>