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0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2" r:id="rId3"/>
    <p:sldMasterId id="2147483708" r:id="rId4"/>
    <p:sldMasterId id="2147483720" r:id="rId5"/>
    <p:sldMasterId id="2147483732" r:id="rId6"/>
    <p:sldMasterId id="2147483744" r:id="rId7"/>
    <p:sldMasterId id="2147483760" r:id="rId8"/>
    <p:sldMasterId id="2147483776" r:id="rId9"/>
    <p:sldMasterId id="2147483792" r:id="rId10"/>
    <p:sldMasterId id="2147483808" r:id="rId11"/>
  </p:sldMasterIdLst>
  <p:notesMasterIdLst>
    <p:notesMasterId r:id="rId23"/>
  </p:notesMasterIdLst>
  <p:sldIdLst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47" d="100"/>
          <a:sy n="47" d="100"/>
        </p:scale>
        <p:origin x="6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4EC24-5B26-40FF-A608-07FD7B75424B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8F827-E81F-4380-B0AC-A362A5ED3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6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65024E-FA91-4845-8FF8-CE2D567C5DE1}" type="slidenum">
              <a:rPr lang="ru-RU">
                <a:solidFill>
                  <a:prstClr val="black"/>
                </a:solidFill>
              </a:rPr>
              <a:pPr eaLnBrk="1" hangingPunct="1"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52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2B5610-4AF5-4865-B2DD-9B9901C1FC1C}" type="slidenum">
              <a:rPr lang="ru-RU">
                <a:solidFill>
                  <a:prstClr val="black"/>
                </a:solidFill>
              </a:rPr>
              <a:pPr eaLnBrk="1" hangingPunct="1"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47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CAA03B-9F89-44FE-9F26-4936A0440E6B}" type="slidenum">
              <a:rPr lang="ru-RU">
                <a:solidFill>
                  <a:srgbClr val="000000"/>
                </a:solidFill>
              </a:rPr>
              <a:pPr eaLnBrk="1" hangingPunct="1"/>
              <a:t>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91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119808-C746-45C3-9EE9-554B66FF2B14}" type="slidenum">
              <a:rPr lang="ru-RU">
                <a:solidFill>
                  <a:srgbClr val="000000"/>
                </a:solidFill>
              </a:rPr>
              <a:pPr eaLnBrk="1" hangingPunct="1"/>
              <a:t>6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9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4463F-C6D6-48B8-9FEF-78B32544E59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8889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1CB18-45D7-4C74-8468-B7B90C5769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38485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61099-D46D-4F09-9A05-534D13C185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986799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F30C5-FECE-44B4-B632-324AF3D1EF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0027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2A5A1-6054-4960-A73A-6A3B56264E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32518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1CB18-45D7-4C74-8468-B7B90C5769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77647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17724-1B62-4130-A077-2227B64808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2397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AAFDF-BF5F-4DF3-950A-7B9A302CEDA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44592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5C2FA-FDE4-4531-AD1E-008698D0C6E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37065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198365-C379-4827-86CA-C67648C7F1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52163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0EC21-C83E-4C89-A627-F68362BF532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92131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4463F-C6D6-48B8-9FEF-78B32544E59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708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17724-1B62-4130-A077-2227B64808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15388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97DA0-86D6-4798-8B4D-90D8683429E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2599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E17B0-EE1B-4771-9D7D-A35AB006D8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70542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CD5FB-C69A-47BA-B3FA-0CDEAB76D5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68303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A33E5-0CAB-449C-950B-E0A96A4CD3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35007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94AB8-0FBD-48FC-8718-4DDA9B175F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5782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61099-D46D-4F09-9A05-534D13C185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43363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F30C5-FECE-44B4-B632-324AF3D1EF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9123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2A5A1-6054-4960-A73A-6A3B56264E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87408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1CB18-45D7-4C74-8468-B7B90C5769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68963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17724-1B62-4130-A077-2227B64808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545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AAFDF-BF5F-4DF3-950A-7B9A302CEDA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16135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AAFDF-BF5F-4DF3-950A-7B9A302CEDA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26623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5C2FA-FDE4-4531-AD1E-008698D0C6E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44551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198365-C379-4827-86CA-C67648C7F1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11911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0EC21-C83E-4C89-A627-F68362BF532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88269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4463F-C6D6-48B8-9FEF-78B32544E59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4098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97DA0-86D6-4798-8B4D-90D8683429E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50345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E17B0-EE1B-4771-9D7D-A35AB006D8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82278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CD5FB-C69A-47BA-B3FA-0CDEAB76D5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18345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A33E5-0CAB-449C-950B-E0A96A4CD3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45147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94AB8-0FBD-48FC-8718-4DDA9B175F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13237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5C2FA-FDE4-4531-AD1E-008698D0C6E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73908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61099-D46D-4F09-9A05-534D13C185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84821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F30C5-FECE-44B4-B632-324AF3D1EF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3409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2A5A1-6054-4960-A73A-6A3B56264E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7414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1CB18-45D7-4C74-8468-B7B90C5769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73766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17724-1B62-4130-A077-2227B64808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16092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AAFDF-BF5F-4DF3-950A-7B9A302CEDA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88661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5C2FA-FDE4-4531-AD1E-008698D0C6E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03592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198365-C379-4827-86CA-C67648C7F1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41104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0EC21-C83E-4C89-A627-F68362BF532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68317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4463F-C6D6-48B8-9FEF-78B32544E59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3329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198365-C379-4827-86CA-C67648C7F1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81326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97DA0-86D6-4798-8B4D-90D8683429E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28973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E17B0-EE1B-4771-9D7D-A35AB006D8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56680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CD5FB-C69A-47BA-B3FA-0CDEAB76D5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80873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A33E5-0CAB-449C-950B-E0A96A4CD3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716493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94AB8-0FBD-48FC-8718-4DDA9B175F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2388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61099-D46D-4F09-9A05-534D13C185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37537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F30C5-FECE-44B4-B632-324AF3D1EF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29402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2A5A1-6054-4960-A73A-6A3B56264E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06081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1CB18-45D7-4C74-8468-B7B90C5769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34402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17724-1B62-4130-A077-2227B64808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47274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0EC21-C83E-4C89-A627-F68362BF532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63833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AAFDF-BF5F-4DF3-950A-7B9A302CEDA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21698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5C2FA-FDE4-4531-AD1E-008698D0C6E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41136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198365-C379-4827-86CA-C67648C7F1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214981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0EC21-C83E-4C89-A627-F68362BF532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309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4463F-C6D6-48B8-9FEF-78B32544E59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2091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97DA0-86D6-4798-8B4D-90D8683429E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8600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E17B0-EE1B-4771-9D7D-A35AB006D8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7331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CD5FB-C69A-47BA-B3FA-0CDEAB76D5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061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97DA0-86D6-4798-8B4D-90D8683429E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89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A33E5-0CAB-449C-950B-E0A96A4CD3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7834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94AB8-0FBD-48FC-8718-4DDA9B175F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2441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61099-D46D-4F09-9A05-534D13C185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7921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F30C5-FECE-44B4-B632-324AF3D1EF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0251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2A5A1-6054-4960-A73A-6A3B56264E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5168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1CB18-45D7-4C74-8468-B7B90C5769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0783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17724-1B62-4130-A077-2227B64808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7523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AAFDF-BF5F-4DF3-950A-7B9A302CEDA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4180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5C2FA-FDE4-4531-AD1E-008698D0C6E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0530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198365-C379-4827-86CA-C67648C7F1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682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E17B0-EE1B-4771-9D7D-A35AB006D8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4386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0EC21-C83E-4C89-A627-F68362BF532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3662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4463F-C6D6-48B8-9FEF-78B32544E59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7930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97DA0-86D6-4798-8B4D-90D8683429E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473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E17B0-EE1B-4771-9D7D-A35AB006D8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503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CD5FB-C69A-47BA-B3FA-0CDEAB76D5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3792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A33E5-0CAB-449C-950B-E0A96A4CD3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5831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94AB8-0FBD-48FC-8718-4DDA9B175F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1037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61099-D46D-4F09-9A05-534D13C185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2930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F30C5-FECE-44B4-B632-324AF3D1EF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806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2A5A1-6054-4960-A73A-6A3B56264E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652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CD5FB-C69A-47BA-B3FA-0CDEAB76D5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6291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1CB18-45D7-4C74-8468-B7B90C5769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933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17724-1B62-4130-A077-2227B64808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4325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AAFDF-BF5F-4DF3-950A-7B9A302CEDA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1996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5C2FA-FDE4-4531-AD1E-008698D0C6E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8195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198365-C379-4827-86CA-C67648C7F1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2072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0EC21-C83E-4C89-A627-F68362BF532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0207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E32F6-B1A2-42D0-B298-C8F1E51EC6AF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8781E-763B-4B97-AE88-4EE68E98F6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5085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988C4-AC5E-4707-8427-22242CBF7EC8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D9CEA-9B35-4C33-A5D1-F6A8F02918E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86541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502BE-71B0-4887-94AC-FC40C7121F93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24E88-0F8F-40F9-A6B8-FE42506E6C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69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60AC0-4782-4B99-97BB-5D9F887888B3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7B7D8-118B-479A-8409-16E4F3D579C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54923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A33E5-0CAB-449C-950B-E0A96A4CD3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03604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601C4-0047-4EB5-9E13-DE3029E5C5BD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E70E0-81B6-47E0-AB0D-823F5C8419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25040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7DAB0-90EC-4795-A356-334DCD14327B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88D33-FF32-44AD-8F53-526224EC8F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29488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7F082-20DE-4AFF-8643-0367CC49ECBE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6669D-A40E-473A-9DFA-630205E44D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84834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8D09D-4882-4C80-8483-C3819881AF10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D10B2-825F-41C0-BA72-8E384092E2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24431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19960-4A7F-4472-8298-B15253CA7104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60525-5746-4E43-90B1-B7DF2F75BE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5804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5C342-3D5E-4E22-A803-758ACDF33A2E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5EF15-FC6C-4554-9155-4CA5B686D73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87261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EB7C5-79D2-4F2B-AEE8-FF8166BF57AD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3BD86-3B9E-4D1E-AEEA-4C4039976D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09195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1E8C1-67CA-44EA-AC6A-A473B77F399A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2059C-B20C-4FCE-B317-93BF921236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0153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32FA2-A02E-4964-BEA1-94D65AD017A0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4673B-D426-4A2E-8D11-604A5D33808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68783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C0E27-599E-4D05-97B2-50FC69040687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EF69E-BCC3-47BE-A5F1-6CB48D7962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2768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94AB8-0FBD-48FC-8718-4DDA9B175F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91694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10283-D7D2-487A-ACD6-70DFAECD844D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25DC5-2D7C-4E16-91CE-F83485E59A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11586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45DFF-F13B-4448-9373-704F6582B2B2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7799D-5173-47FD-8C99-A9BB5116EB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03968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B6BAF-D4BF-43D7-8C4B-54388E28882E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250E3-07D6-40FC-8601-463991E884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56682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E314A-4D13-4AB6-A6C5-FB1E5282A06D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6703E-E763-4BDE-BBE4-D4A6D7BF22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8421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CC488-46D7-4A24-AF0F-5BD340B10C09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B48C0-2826-4CEB-9C70-1F41BBB8EF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47731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482E7-6F3C-4F10-A4F1-0398EB7C4221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2F731-5E6D-4D26-AFAB-3333C1F450A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07751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51F4A-4755-45C8-89AA-387EB6A571F6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690EA-B760-4D21-A832-57D1FF9DA7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46055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61B07-A189-40B8-9227-0F2A8EFF0ED4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52D01-897A-42F9-A69F-7EAC1A03F2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8637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12EF3-BB4C-4889-A627-86E20A8DB5C9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1EE6E-3B4F-42EF-9A26-DD4D709390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48537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0B2DD-C23F-4EBE-960A-47D7A2C8B496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AFD76-1D57-4C25-B485-56A6D982AA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97242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61099-D46D-4F09-9A05-534D13C185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45403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06465-1458-4791-9722-56D96433920D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1A8F8-6FEA-4EB6-BBF0-7A91D5394D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73484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3AFA-9ED3-4401-B90E-12D8F1EE0BD0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032CB-2F0F-426B-A6B7-03A2724207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296153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A6108-9419-4F10-AA60-C8E53FA81BD9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D482A-6F43-4B70-AC1B-1199AC5234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40122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EEC00-CE3B-445E-9C60-40451D7A14B2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EB2DC-8B03-4977-A55D-DD73200CB08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8175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1E7E7-7462-4F47-B38E-9BD4D490BE34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03B50-857B-4505-8BAA-6B77D4BA06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63603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EF13C-316A-4475-B150-47277D8589C2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F70AA-1F45-468A-83EE-3125E23A2D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52600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A97D4-68F2-429D-9A04-7A77158862E1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99BE5-1DBF-404A-86DF-4A3E3D65489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56291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440BB-0D11-4FD5-B281-2DADB8940932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447AF-C161-4150-94D3-5D21913035B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3425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478FE-EDB0-4827-A64F-50B6551A87BA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5B007-2844-4E60-B09B-B677B03E37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38924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4463F-C6D6-48B8-9FEF-78B32544E59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201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F30C5-FECE-44B4-B632-324AF3D1EF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76808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97DA0-86D6-4798-8B4D-90D8683429E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7111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E17B0-EE1B-4771-9D7D-A35AB006D8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4986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CD5FB-C69A-47BA-B3FA-0CDEAB76D5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0155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A33E5-0CAB-449C-950B-E0A96A4CD3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0703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94AB8-0FBD-48FC-8718-4DDA9B175F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5610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61099-D46D-4F09-9A05-534D13C185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4284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F30C5-FECE-44B4-B632-324AF3D1EF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376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2A5A1-6054-4960-A73A-6A3B56264E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24496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D1CB18-45D7-4C74-8468-B7B90C57695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63770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17724-1B62-4130-A077-2227B64808E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916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2A5A1-6054-4960-A73A-6A3B56264E4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9217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AAFDF-BF5F-4DF3-950A-7B9A302CEDA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4635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5C2FA-FDE4-4531-AD1E-008698D0C6E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1930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198365-C379-4827-86CA-C67648C7F1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4401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0EC21-C83E-4C89-A627-F68362BF532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2972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4463F-C6D6-48B8-9FEF-78B32544E59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46849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97DA0-86D6-4798-8B4D-90D8683429E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6980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E17B0-EE1B-4771-9D7D-A35AB006D8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37305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CD5FB-C69A-47BA-B3FA-0CDEAB76D5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5620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A33E5-0CAB-449C-950B-E0A96A4CD3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4948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94AB8-0FBD-48FC-8718-4DDA9B175F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562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673819-9CB6-4163-9AB2-D0FF2B2291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0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673819-9CB6-4163-9AB2-D0FF2B2291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0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673819-9CB6-4163-9AB2-D0FF2B2291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8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673819-9CB6-4163-9AB2-D0FF2B2291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52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673819-9CB6-4163-9AB2-D0FF2B2291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27F663-1616-44D4-B246-B929D806A06B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75398B-C0F9-4549-A3EC-C337F7408E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1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C7292A-7FC5-4D05-A4BB-FE82340CDB64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E6641C-54B8-452C-B573-8E0513B03CD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29126E-19FB-483E-8423-9CD43D20DFDE}" type="datetimeFigureOut">
              <a:rPr lang="ru-RU"/>
              <a:pPr>
                <a:defRPr/>
              </a:pPr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749559-A39D-44F4-80A2-7ED3767B21A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03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673819-9CB6-4163-9AB2-D0FF2B2291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38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673819-9CB6-4163-9AB2-D0FF2B2291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4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673819-9CB6-4163-9AB2-D0FF2B2291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2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H:\&#1082;&#1083;&#1072;&#1089;&#1089;&#1085;&#1099;&#1081;%20&#1095;&#1072;&#1089;\&#1075;&#1080;&#1084;&#1085;%20&#1056;&#1086;&#1089;&#1089;&#1080;&#1081;&#1089;&#1082;&#1086;&#1081;%20&#1060;&#1077;&#1076;&#1077;&#1088;&#1072;&#1094;&#1080;&#1080;-Russian%20anthem-Russische%20Hymne.wmv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гимн Российской Федерации-Russian anthem-Russische Hymn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93676"/>
            <a:ext cx="7764463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924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3287714" y="188914"/>
            <a:ext cx="60547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kern="10" spc="720" dirty="0"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Москва-столица</a:t>
            </a:r>
            <a:r>
              <a:rPr lang="ru-RU" sz="3600" kern="10" spc="720" dirty="0"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spc="720" dirty="0"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России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988050" y="1412875"/>
            <a:ext cx="46799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latin typeface="Tahoma" panose="020B0604030504040204" pitchFamily="34" charset="0"/>
              </a:rPr>
              <a:t>Ах, Москва, наша песня и слава,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latin typeface="Tahoma" panose="020B0604030504040204" pitchFamily="34" charset="0"/>
              </a:rPr>
              <a:t>Ты звездою взошла над рекой.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latin typeface="Tahoma" panose="020B0604030504040204" pitchFamily="34" charset="0"/>
              </a:rPr>
              <a:t>Никакая другая держава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latin typeface="Tahoma" panose="020B0604030504040204" pitchFamily="34" charset="0"/>
              </a:rPr>
              <a:t>Не имеет столицы такой.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latin typeface="Tahoma" panose="020B0604030504040204" pitchFamily="34" charset="0"/>
              </a:rPr>
              <a:t>Марк Лисянский.</a:t>
            </a:r>
          </a:p>
        </p:txBody>
      </p:sp>
      <p:pic>
        <p:nvPicPr>
          <p:cNvPr id="14340" name="Picture 4" descr="Моск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08276"/>
            <a:ext cx="91440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160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11450" y="2349500"/>
            <a:ext cx="7632700" cy="38242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800" b="1"/>
              <a:t>          Помимо традиционных символов в виде герба, флага и гимна, каждая страна имеет и ряд других национальных символов, которые обозначают специфические для каждой страны историю, культуру и быт.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800" b="1"/>
              <a:t>          Россия также имеет свои полуофициальные и неофициальные символы.</a:t>
            </a:r>
            <a:r>
              <a:rPr lang="ru-RU" sz="2800"/>
              <a:t> </a:t>
            </a:r>
          </a:p>
        </p:txBody>
      </p:sp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1981200" y="517526"/>
            <a:ext cx="8229600" cy="669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kern="10" spc="720" dirty="0"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Неофициальные</a:t>
            </a:r>
            <a:r>
              <a:rPr lang="ru-RU" sz="3600" kern="10" spc="720" dirty="0"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spc="720" dirty="0"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символы</a:t>
            </a:r>
            <a:r>
              <a:rPr lang="ru-RU" sz="3600" kern="10" spc="720" dirty="0"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spc="720" dirty="0"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России</a:t>
            </a:r>
            <a:r>
              <a:rPr lang="ru-RU" sz="3600" kern="10" spc="720" dirty="0"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7598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 слай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209800" y="762000"/>
            <a:ext cx="7772400" cy="2590800"/>
          </a:xfrm>
        </p:spPr>
        <p:txBody>
          <a:bodyPr/>
          <a:lstStyle/>
          <a:p>
            <a:pPr eaLnBrk="1" hangingPunct="1"/>
            <a:r>
              <a:rPr lang="ru-RU" sz="5400">
                <a:solidFill>
                  <a:schemeClr val="bg1"/>
                </a:solidFill>
              </a:rPr>
              <a:t>Что значит для тебя Родина?</a:t>
            </a:r>
          </a:p>
        </p:txBody>
      </p:sp>
    </p:spTree>
    <p:extLst>
      <p:ext uri="{BB962C8B-B14F-4D97-AF65-F5344CB8AC3E}">
        <p14:creationId xmlns:p14="http://schemas.microsoft.com/office/powerpoint/2010/main" val="662937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711450" y="1916114"/>
            <a:ext cx="59769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i="1">
                <a:solidFill>
                  <a:srgbClr val="000000"/>
                </a:solidFill>
                <a:latin typeface="Times New Roman" panose="02020603050405020304" pitchFamily="18" charset="0"/>
              </a:rPr>
              <a:t>Живу в России,  россиянин - я!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i="1">
                <a:solidFill>
                  <a:srgbClr val="000000"/>
                </a:solidFill>
                <a:latin typeface="Times New Roman" panose="02020603050405020304" pitchFamily="18" charset="0"/>
              </a:rPr>
              <a:t>Я  это сознаю, горжусь я этим!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i="1">
                <a:solidFill>
                  <a:srgbClr val="000000"/>
                </a:solidFill>
                <a:latin typeface="Times New Roman" panose="02020603050405020304" pitchFamily="18" charset="0"/>
              </a:rPr>
              <a:t>Россия – это Родина моя!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i="1">
                <a:solidFill>
                  <a:srgbClr val="000000"/>
                </a:solidFill>
                <a:latin typeface="Times New Roman" panose="02020603050405020304" pitchFamily="18" charset="0"/>
              </a:rPr>
              <a:t>Она милее мне всех стран на свете!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b="1" i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i="1">
                <a:solidFill>
                  <a:srgbClr val="000000"/>
                </a:solidFill>
                <a:latin typeface="Times New Roman" panose="02020603050405020304" pitchFamily="18" charset="0"/>
              </a:rPr>
              <a:t>В России небо голубее , зеленей трава,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i="1">
                <a:solidFill>
                  <a:srgbClr val="000000"/>
                </a:solidFill>
                <a:latin typeface="Times New Roman" panose="02020603050405020304" pitchFamily="18" charset="0"/>
              </a:rPr>
              <a:t>Здесь солнышко теплее греет!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i="1">
                <a:solidFill>
                  <a:srgbClr val="000000"/>
                </a:solidFill>
                <a:latin typeface="Times New Roman" panose="02020603050405020304" pitchFamily="18" charset="0"/>
              </a:rPr>
              <a:t>У человека Родина всегда одна,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i="1">
                <a:solidFill>
                  <a:srgbClr val="000000"/>
                </a:solidFill>
                <a:latin typeface="Times New Roman" panose="02020603050405020304" pitchFamily="18" charset="0"/>
              </a:rPr>
              <a:t>Поэтому и дорожим мы ею!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b="1" i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i="1">
                <a:solidFill>
                  <a:srgbClr val="000000"/>
                </a:solidFill>
                <a:latin typeface="Times New Roman" panose="02020603050405020304" pitchFamily="18" charset="0"/>
              </a:rPr>
              <a:t>Символы России - наши  главные слова,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i="1">
                <a:solidFill>
                  <a:srgbClr val="000000"/>
                </a:solidFill>
                <a:latin typeface="Times New Roman" panose="02020603050405020304" pitchFamily="18" charset="0"/>
              </a:rPr>
              <a:t>Герб,  Гимн, и Флаг – вот ценность нашей жизни,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i="1">
                <a:solidFill>
                  <a:srgbClr val="000000"/>
                </a:solidFill>
                <a:latin typeface="Times New Roman" panose="02020603050405020304" pitchFamily="18" charset="0"/>
              </a:rPr>
              <a:t>Президент, Конституция, Кремль и  Москва,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i="1">
                <a:solidFill>
                  <a:srgbClr val="000000"/>
                </a:solidFill>
                <a:latin typeface="Times New Roman" panose="02020603050405020304" pitchFamily="18" charset="0"/>
              </a:rPr>
              <a:t>Все это связано с нашей Отчизною!</a:t>
            </a:r>
          </a:p>
          <a:p>
            <a:pPr algn="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i="1">
                <a:solidFill>
                  <a:srgbClr val="000000"/>
                </a:solidFill>
                <a:latin typeface="Times New Roman" panose="02020603050405020304" pitchFamily="18" charset="0"/>
              </a:rPr>
              <a:t>Геннадий Горшков</a:t>
            </a:r>
          </a:p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Я - россиянин!</a:t>
            </a:r>
          </a:p>
        </p:txBody>
      </p:sp>
      <p:pic>
        <p:nvPicPr>
          <p:cNvPr id="7172" name="Picture 4" descr="674kpf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C4E73"/>
              </a:clrFrom>
              <a:clrTo>
                <a:srgbClr val="2C4E7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95400"/>
            <a:ext cx="35067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325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57201"/>
            <a:ext cx="8686800" cy="6143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FF00"/>
                </a:solidFill>
              </a:rPr>
              <a:t>   </a:t>
            </a: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РУССКИЕ ПОЭТЫ О РОССИИ</a:t>
            </a:r>
            <a:r>
              <a:rPr lang="ru-RU" sz="4000" b="1" i="1" dirty="0">
                <a:solidFill>
                  <a:srgbClr val="FFFF00"/>
                </a:solidFill>
              </a:rPr>
              <a:t>  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7250" y="2071689"/>
            <a:ext cx="5786438" cy="3908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Великую землю,</a:t>
            </a:r>
          </a:p>
          <a:p>
            <a:pPr eaLnBrk="0" hangingPunct="0">
              <a:defRPr/>
            </a:pPr>
            <a:r>
              <a:rPr lang="ru-RU" sz="3600" b="1" i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Любимую землю, </a:t>
            </a:r>
          </a:p>
          <a:p>
            <a:pPr eaLnBrk="0" hangingPunct="0">
              <a:defRPr/>
            </a:pPr>
            <a:r>
              <a:rPr lang="ru-RU" sz="3600" b="1" i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мы родились и живём, </a:t>
            </a:r>
          </a:p>
          <a:p>
            <a:pPr eaLnBrk="0" hangingPunct="0">
              <a:defRPr/>
            </a:pPr>
            <a:r>
              <a:rPr lang="ru-RU" sz="3600" b="1" i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Родиной светлой, </a:t>
            </a:r>
          </a:p>
          <a:p>
            <a:pPr eaLnBrk="0" hangingPunct="0">
              <a:defRPr/>
            </a:pPr>
            <a:r>
              <a:rPr lang="ru-RU" sz="3600" b="1" i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Родиной нашей, </a:t>
            </a:r>
          </a:p>
          <a:p>
            <a:pPr eaLnBrk="0" hangingPunct="0">
              <a:defRPr/>
            </a:pPr>
            <a:r>
              <a:rPr lang="ru-RU" sz="3600" b="1" i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Родиной милой зовём.</a:t>
            </a:r>
          </a:p>
          <a:p>
            <a:pPr algn="r" eaLnBrk="0" hangingPunct="0">
              <a:defRPr/>
            </a:pPr>
            <a:r>
              <a:rPr lang="ru-RU" sz="3200" b="1" i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М.Лисянский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1" y="1643063"/>
            <a:ext cx="2214563" cy="3143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7616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524000" y="214290"/>
            <a:ext cx="8991600" cy="1000132"/>
          </a:xfrm>
          <a:ln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      </a:t>
            </a:r>
            <a:r>
              <a:rPr lang="ru-RU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ПРОИСХОЖДЕНИЕ СЛОВА «РОДИНА»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38282" y="1500174"/>
            <a:ext cx="8715436" cy="2571768"/>
          </a:xfrm>
          <a:ln w="38100"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36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           РОДИТЬ          РОДИТЕЛИ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36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РОДИЧ      РОДНЯ       РОДОСЛОВНАЯ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36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РОДИНА        НАРОД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ru-RU" sz="36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flipV="1">
            <a:off x="3452814" y="1714501"/>
            <a:ext cx="477837" cy="188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flipV="1">
            <a:off x="6524625" y="1714501"/>
            <a:ext cx="477838" cy="188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flipV="1">
            <a:off x="3738564" y="2357438"/>
            <a:ext cx="477837" cy="188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flipV="1">
            <a:off x="5953125" y="3071813"/>
            <a:ext cx="477838" cy="188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flipV="1">
            <a:off x="6024564" y="2428876"/>
            <a:ext cx="477837" cy="188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81188" y="3857625"/>
            <a:ext cx="8286750" cy="2216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4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СИНОНИМЫ:</a:t>
            </a:r>
            <a:r>
              <a:rPr lang="ru-RU" sz="24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РОДИНА - ОТЕЧЕСТВО, ОТЧИЗНА, РОДНАЯ СТОРОНА, РОДНОЙ КРАЙ, РОДНОЕ ПЕПЕЛИЩЕ, КОЛЫБЕЛЬ</a:t>
            </a:r>
          </a:p>
          <a:p>
            <a:pPr algn="ctr">
              <a:defRPr/>
            </a:pPr>
            <a:endParaRPr lang="ru-RU" sz="24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endParaRPr lang="ru-RU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95626" y="5786438"/>
            <a:ext cx="62150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АНТОНИМЫ:</a:t>
            </a:r>
            <a:r>
              <a:rPr lang="ru-RU" sz="24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РОДИНА - ЧУЖБИНА</a:t>
            </a:r>
            <a:endParaRPr lang="ru-RU" sz="24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59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81200" y="214313"/>
            <a:ext cx="8472518" cy="1143000"/>
          </a:xfrm>
          <a:ln>
            <a:miter lim="800000"/>
            <a:headEnd/>
            <a:tailEnd/>
          </a:ln>
          <a:extLst/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Генеалогия – наука о родственных связях.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4376" y="1785939"/>
            <a:ext cx="5929313" cy="4714875"/>
          </a:xfrm>
          <a:ln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1881189" y="2143126"/>
            <a:ext cx="264318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Генеалогия - наука о родственных связях вообще. Проще говоря, она отвечает на вопрос - кто от кого произошел. Т.е. предметом изучения этой науки являются не только связи, соединяющие людей, но и сам ЧЕЛОВЕК...</a:t>
            </a:r>
          </a:p>
        </p:txBody>
      </p:sp>
    </p:spTree>
    <p:extLst>
      <p:ext uri="{BB962C8B-B14F-4D97-AF65-F5344CB8AC3E}">
        <p14:creationId xmlns:p14="http://schemas.microsoft.com/office/powerpoint/2010/main" val="166668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ru-RU" sz="7200">
                <a:solidFill>
                  <a:srgbClr val="FFFF00"/>
                </a:solidFill>
              </a:rPr>
              <a:t>Герб России.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800"/>
              <a:t>На нашем гербе изображен двуглавый золотой орел. Орел – символ солнца, небесной силы, огня и бессмертия.</a:t>
            </a:r>
          </a:p>
          <a:p>
            <a:pPr eaLnBrk="1" hangingPunct="1">
              <a:lnSpc>
                <a:spcPct val="90000"/>
              </a:lnSpc>
            </a:pPr>
            <a:r>
              <a:rPr lang="ru-RU" sz="1800"/>
              <a:t>Он появился 500 лет назад – в 1497 году, его ввел царь Иван </a:t>
            </a:r>
            <a:r>
              <a:rPr lang="en-US" sz="1800"/>
              <a:t>III</a:t>
            </a:r>
            <a:r>
              <a:rPr lang="ru-RU" sz="1800"/>
              <a:t> Васильевич – великий князь всея Руси, как его называли. Это был герб Московского государства, Русского государства, Российской империи, а теперь это герб Российской Федерации.</a:t>
            </a:r>
          </a:p>
          <a:p>
            <a:pPr eaLnBrk="1" hangingPunct="1">
              <a:lnSpc>
                <a:spcPct val="90000"/>
              </a:lnSpc>
            </a:pPr>
            <a:r>
              <a:rPr lang="ru-RU" sz="1800"/>
              <a:t>Внутри Российского герба – герб Москвы. На нем на красном фоне изображен Георгий Победоносец, поражающий копьем дракона. 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9675" y="1600201"/>
            <a:ext cx="380365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084654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Фла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1125538"/>
            <a:ext cx="8713788" cy="2735262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>
                <a:solidFill>
                  <a:schemeClr val="bg2"/>
                </a:solidFill>
                <a:latin typeface="Times New Roman" panose="02020603050405020304" pitchFamily="18" charset="0"/>
              </a:rPr>
              <a:t>Белый цвет – мир, чистота</a:t>
            </a:r>
            <a:endParaRPr lang="en-US" sz="3600" b="1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36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36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600" b="1">
                <a:latin typeface="Times New Roman" panose="02020603050405020304" pitchFamily="18" charset="0"/>
              </a:rPr>
              <a:t>Синий цвет - это небо, верность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600" b="1">
                <a:latin typeface="Times New Roman" panose="02020603050405020304" pitchFamily="18" charset="0"/>
              </a:rPr>
              <a:t>Красный цвет означает отвагу, мужество и героизм </a:t>
            </a:r>
            <a:endParaRPr lang="ru-RU" sz="3600" b="1"/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4727575" y="260351"/>
            <a:ext cx="302418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Флаг</a:t>
            </a:r>
          </a:p>
        </p:txBody>
      </p:sp>
    </p:spTree>
    <p:extLst>
      <p:ext uri="{BB962C8B-B14F-4D97-AF65-F5344CB8AC3E}">
        <p14:creationId xmlns:p14="http://schemas.microsoft.com/office/powerpoint/2010/main" val="2421540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4583113" y="620713"/>
            <a:ext cx="3173412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pc="720"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Гимн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224339" y="1557338"/>
            <a:ext cx="374332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>
                <a:solidFill>
                  <a:srgbClr val="000000"/>
                </a:solidFill>
                <a:latin typeface="Tahoma" panose="020B0604030504040204" pitchFamily="34" charset="0"/>
              </a:rPr>
              <a:t>Утвержден Указом Президента Российской Федерации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>
                <a:solidFill>
                  <a:srgbClr val="000000"/>
                </a:solidFill>
                <a:latin typeface="Tahoma" panose="020B0604030504040204" pitchFamily="34" charset="0"/>
              </a:rPr>
              <a:t>от 30 декабря 2000 года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>
                <a:solidFill>
                  <a:srgbClr val="000000"/>
                </a:solidFill>
                <a:latin typeface="Tahoma" panose="020B0604030504040204" pitchFamily="34" charset="0"/>
              </a:rPr>
              <a:t>№ 2110</a:t>
            </a:r>
          </a:p>
        </p:txBody>
      </p:sp>
      <p:pic>
        <p:nvPicPr>
          <p:cNvPr id="13316" name="Picture 4" descr="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676401"/>
            <a:ext cx="257492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765067" y="4221164"/>
            <a:ext cx="2549993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музыка: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А.В.</a:t>
            </a: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Александров</a:t>
            </a:r>
            <a:endParaRPr lang="ru-RU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3318" name="Picture 6" descr="mihalkov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1524000"/>
            <a:ext cx="2220913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8304869" y="4343401"/>
            <a:ext cx="20640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слова: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С.В.Михалков</a:t>
            </a:r>
          </a:p>
        </p:txBody>
      </p:sp>
    </p:spTree>
    <p:extLst>
      <p:ext uri="{BB962C8B-B14F-4D97-AF65-F5344CB8AC3E}">
        <p14:creationId xmlns:p14="http://schemas.microsoft.com/office/powerpoint/2010/main" val="2223833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Тема Office">
  <a:themeElements>
    <a:clrScheme name="Другая 1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FC000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FC000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Другая 1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FC000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426</Words>
  <Application>Microsoft Office PowerPoint</Application>
  <PresentationFormat>Широкоэкранный</PresentationFormat>
  <Paragraphs>67</Paragraphs>
  <Slides>11</Slides>
  <Notes>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11</vt:i4>
      </vt:variant>
    </vt:vector>
  </HeadingPairs>
  <TitlesOfParts>
    <vt:vector size="29" baseType="lpstr">
      <vt:lpstr>Arial</vt:lpstr>
      <vt:lpstr>Calibri</vt:lpstr>
      <vt:lpstr>Impact</vt:lpstr>
      <vt:lpstr>Tahoma</vt:lpstr>
      <vt:lpstr>Times New Roman</vt:lpstr>
      <vt:lpstr>Wingdings</vt:lpstr>
      <vt:lpstr>Wingdings 2</vt:lpstr>
      <vt:lpstr>Оформление по умолчанию</vt:lpstr>
      <vt:lpstr>1_Оформление по умолчанию</vt:lpstr>
      <vt:lpstr>2_Оформление по умолчанию</vt:lpstr>
      <vt:lpstr>2_Тема Office</vt:lpstr>
      <vt:lpstr>1_Тема Office</vt:lpstr>
      <vt:lpstr>3_Тема Office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Презентация PowerPoint</vt:lpstr>
      <vt:lpstr>Что значит для тебя Родина?</vt:lpstr>
      <vt:lpstr>Я - россиянин!</vt:lpstr>
      <vt:lpstr>   РУССКИЕ ПОЭТЫ О РОССИИ  </vt:lpstr>
      <vt:lpstr>      ПРОИСХОЖДЕНИЕ СЛОВА «РОДИНА»</vt:lpstr>
      <vt:lpstr>Генеалогия – наука о родственных связях.</vt:lpstr>
      <vt:lpstr>Герб России.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XTreme.ws</cp:lastModifiedBy>
  <cp:revision>3</cp:revision>
  <dcterms:created xsi:type="dcterms:W3CDTF">2015-03-26T18:26:40Z</dcterms:created>
  <dcterms:modified xsi:type="dcterms:W3CDTF">2015-03-26T18:29:51Z</dcterms:modified>
</cp:coreProperties>
</file>