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2" r:id="rId6"/>
    <p:sldId id="264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DFC3-4E0C-4E2D-967A-3B3DEB2AD1AA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92F3-4081-4167-8B5E-D7B1D19B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DFC3-4E0C-4E2D-967A-3B3DEB2AD1AA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92F3-4081-4167-8B5E-D7B1D19B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DFC3-4E0C-4E2D-967A-3B3DEB2AD1AA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92F3-4081-4167-8B5E-D7B1D19B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DFC3-4E0C-4E2D-967A-3B3DEB2AD1AA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92F3-4081-4167-8B5E-D7B1D19B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DFC3-4E0C-4E2D-967A-3B3DEB2AD1AA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92F3-4081-4167-8B5E-D7B1D19B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DFC3-4E0C-4E2D-967A-3B3DEB2AD1AA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92F3-4081-4167-8B5E-D7B1D19B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DFC3-4E0C-4E2D-967A-3B3DEB2AD1AA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92F3-4081-4167-8B5E-D7B1D19B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DFC3-4E0C-4E2D-967A-3B3DEB2AD1AA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92F3-4081-4167-8B5E-D7B1D19B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DFC3-4E0C-4E2D-967A-3B3DEB2AD1AA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92F3-4081-4167-8B5E-D7B1D19B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DFC3-4E0C-4E2D-967A-3B3DEB2AD1AA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92F3-4081-4167-8B5E-D7B1D19B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DFC3-4E0C-4E2D-967A-3B3DEB2AD1AA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92F3-4081-4167-8B5E-D7B1D19B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CDFC3-4E0C-4E2D-967A-3B3DEB2AD1AA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692F3-4081-4167-8B5E-D7B1D19B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1%83%D0%B4%D0%BE%D0%BA%D1%83" TargetMode="External"/><Relationship Id="rId3" Type="http://schemas.openxmlformats.org/officeDocument/2006/relationships/hyperlink" Target="https://ru.wikipedia.org/wiki/%D0%A8%D0%B0%D1%80%D0%B0%D0%B4%D0%B0_(%D0%B7%D0%B0%D0%B3%D0%B0%D0%B4%D0%BA%D0%B0)" TargetMode="External"/><Relationship Id="rId7" Type="http://schemas.openxmlformats.org/officeDocument/2006/relationships/hyperlink" Target="https://ru.wikipedia.org/wiki/%D0%9F%D0%B0%D0%B7%D0%BB" TargetMode="External"/><Relationship Id="rId2" Type="http://schemas.openxmlformats.org/officeDocument/2006/relationships/hyperlink" Target="https://ru.wikipedia.org/wiki/%D0%97%D0%B0%D0%B3%D0%B0%D0%B4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2%D0%B0%D0%BD%D0%B3%D1%80%D0%B0%D0%BC" TargetMode="External"/><Relationship Id="rId11" Type="http://schemas.openxmlformats.org/officeDocument/2006/relationships/hyperlink" Target="https://ru.wikipedia.org/wiki/%D0%98%D0%B3%D1%80%D0%B0%D0%BB%D1%8C%D0%BD%D1%8B%D0%B5_%D0%BA%D0%B0%D1%80%D1%82%D1%8B" TargetMode="External"/><Relationship Id="rId5" Type="http://schemas.openxmlformats.org/officeDocument/2006/relationships/hyperlink" Target="https://ru.wikipedia.org/wiki/%D0%9F%D1%8F%D1%82%D0%BD%D0%B0%D1%88%D0%BA%D0%B8" TargetMode="External"/><Relationship Id="rId10" Type="http://schemas.openxmlformats.org/officeDocument/2006/relationships/hyperlink" Target="https://ru.wikipedia.org/wiki/%D0%9C%D0%BE%D0%BD%D0%B5%D1%82%D0%B0" TargetMode="External"/><Relationship Id="rId4" Type="http://schemas.openxmlformats.org/officeDocument/2006/relationships/hyperlink" Target="https://ru.wikipedia.org/wiki/%D0%9A%D1%83%D0%B1%D0%B8%D0%BA_%D0%A0%D1%83%D0%B1%D0%B8%D0%BA%D0%B0" TargetMode="External"/><Relationship Id="rId9" Type="http://schemas.openxmlformats.org/officeDocument/2006/relationships/hyperlink" Target="https://ru.wikipedia.org/wiki/%D0%A1%D0%BF%D0%B8%D1%87%D0%BA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magicportal.ru/board-games/Voennye/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www.magicportal.ru/ekonomicheskie_igr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gicportal.ru/board-games/Strategicheskie/" TargetMode="External"/><Relationship Id="rId5" Type="http://schemas.openxmlformats.org/officeDocument/2006/relationships/hyperlink" Target="http://www.magicportal.ru/board-games/Igry_dlya_vecherinok/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www.magicportal.ru/board-games/Semeynye_igry/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ГБОУ СОШ1985 ДОУ «Сказка»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200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4294967295"/>
          </p:nvPr>
        </p:nvSpPr>
        <p:spPr>
          <a:xfrm>
            <a:off x="755576" y="1600200"/>
            <a:ext cx="7344816" cy="492442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     </a:t>
            </a:r>
            <a:r>
              <a:rPr lang="ru-RU" dirty="0" smtClean="0">
                <a:solidFill>
                  <a:srgbClr val="FF0000"/>
                </a:solidFill>
              </a:rPr>
              <a:t>Тема проекта: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4400" dirty="0" smtClean="0">
                <a:solidFill>
                  <a:srgbClr val="00B050"/>
                </a:solidFill>
              </a:rPr>
              <a:t>Интеллектуально развивающие,   настольные </a:t>
            </a:r>
            <a:r>
              <a:rPr lang="ru-RU" sz="4400" dirty="0">
                <a:solidFill>
                  <a:srgbClr val="00B050"/>
                </a:solidFill>
              </a:rPr>
              <a:t>игры  и  головоломки.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/>
              <a:t>                 </a:t>
            </a:r>
            <a:r>
              <a:rPr lang="ru-RU" i="1" dirty="0" smtClean="0"/>
              <a:t>г.Москва</a:t>
            </a:r>
            <a:r>
              <a:rPr lang="ru-RU" dirty="0" smtClean="0"/>
              <a:t> 2015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7772400" cy="3888432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FF0000"/>
                </a:solidFill>
              </a:rPr>
              <a:t>Задачи </a:t>
            </a:r>
            <a:r>
              <a:rPr lang="ru-RU" sz="3100" dirty="0" smtClean="0">
                <a:solidFill>
                  <a:srgbClr val="FF0000"/>
                </a:solidFill>
              </a:rPr>
              <a:t>проекта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>
                <a:solidFill>
                  <a:srgbClr val="00B0F0"/>
                </a:solidFill>
              </a:rPr>
              <a:t>1.Что </a:t>
            </a:r>
            <a:r>
              <a:rPr lang="ru-RU" sz="3100" dirty="0">
                <a:solidFill>
                  <a:srgbClr val="00B0F0"/>
                </a:solidFill>
              </a:rPr>
              <a:t>такое,  и для чего созданы интеллектуальные игры и головоломки?</a:t>
            </a:r>
            <a:br>
              <a:rPr lang="ru-RU" sz="3100" dirty="0">
                <a:solidFill>
                  <a:srgbClr val="00B0F0"/>
                </a:solidFill>
              </a:rPr>
            </a:br>
            <a:r>
              <a:rPr lang="ru-RU" sz="3100" dirty="0" smtClean="0">
                <a:solidFill>
                  <a:srgbClr val="00B0F0"/>
                </a:solidFill>
              </a:rPr>
              <a:t>2.Какие </a:t>
            </a:r>
            <a:r>
              <a:rPr lang="ru-RU" sz="3100" dirty="0">
                <a:solidFill>
                  <a:srgbClr val="00B0F0"/>
                </a:solidFill>
              </a:rPr>
              <a:t>существуют виды интеллектуально -настольных  игр и головоломок?</a:t>
            </a:r>
            <a:br>
              <a:rPr lang="ru-RU" sz="3100" dirty="0">
                <a:solidFill>
                  <a:srgbClr val="00B0F0"/>
                </a:solidFill>
              </a:rPr>
            </a:br>
            <a:r>
              <a:rPr lang="ru-RU" sz="3100" dirty="0" smtClean="0">
                <a:solidFill>
                  <a:srgbClr val="00B0F0"/>
                </a:solidFill>
              </a:rPr>
              <a:t>3.Как </a:t>
            </a:r>
            <a:r>
              <a:rPr lang="ru-RU" sz="3100" dirty="0">
                <a:solidFill>
                  <a:srgbClr val="00B0F0"/>
                </a:solidFill>
              </a:rPr>
              <a:t>научиться играть </a:t>
            </a:r>
            <a:r>
              <a:rPr lang="ru-RU" sz="3100" dirty="0" smtClean="0">
                <a:solidFill>
                  <a:srgbClr val="00B0F0"/>
                </a:solidFill>
              </a:rPr>
              <a:t>в головоломки  </a:t>
            </a:r>
            <a:r>
              <a:rPr lang="ru-RU" sz="3100" dirty="0">
                <a:solidFill>
                  <a:srgbClr val="00B0F0"/>
                </a:solidFill>
              </a:rPr>
              <a:t>развивающие игры?</a:t>
            </a:r>
            <a:br>
              <a:rPr lang="ru-RU" sz="3100" dirty="0">
                <a:solidFill>
                  <a:srgbClr val="00B0F0"/>
                </a:solidFill>
              </a:rPr>
            </a:br>
            <a:r>
              <a:rPr lang="ru-RU" sz="3100" dirty="0">
                <a:solidFill>
                  <a:srgbClr val="00B0F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60649"/>
            <a:ext cx="7772400" cy="2232248"/>
          </a:xfrm>
        </p:spPr>
        <p:txBody>
          <a:bodyPr>
            <a:normAutofit fontScale="92500" lnSpcReduction="10000"/>
          </a:bodyPr>
          <a:lstStyle/>
          <a:p>
            <a:endParaRPr lang="ru-RU" sz="3000" b="1" dirty="0" smtClean="0">
              <a:solidFill>
                <a:srgbClr val="00B050"/>
              </a:solidFill>
            </a:endParaRPr>
          </a:p>
          <a:p>
            <a:r>
              <a:rPr lang="ru-RU" sz="3000" b="1" dirty="0" smtClean="0">
                <a:solidFill>
                  <a:srgbClr val="FF0000"/>
                </a:solidFill>
              </a:rPr>
              <a:t>Цель </a:t>
            </a:r>
            <a:r>
              <a:rPr lang="ru-RU" sz="3000" dirty="0">
                <a:solidFill>
                  <a:srgbClr val="00B050"/>
                </a:solidFill>
              </a:rPr>
              <a:t>- развить пространственное мышление, научить решать логические задачи, воспитать аккуратность, целеустремленность и усидчивость.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389438" cy="585311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  </a:t>
            </a:r>
            <a:r>
              <a:rPr lang="ru-RU" dirty="0" smtClean="0">
                <a:solidFill>
                  <a:srgbClr val="FF0000"/>
                </a:solidFill>
              </a:rPr>
              <a:t>Основная мысль.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i="1" dirty="0" smtClean="0">
                <a:solidFill>
                  <a:srgbClr val="00B050"/>
                </a:solidFill>
              </a:rPr>
              <a:t>Слово </a:t>
            </a:r>
            <a:r>
              <a:rPr lang="ru-RU" i="1" dirty="0">
                <a:solidFill>
                  <a:srgbClr val="00B050"/>
                </a:solidFill>
              </a:rPr>
              <a:t>"</a:t>
            </a:r>
            <a:r>
              <a:rPr lang="ru-RU" i="1" dirty="0" smtClean="0">
                <a:solidFill>
                  <a:srgbClr val="00B050"/>
                </a:solidFill>
              </a:rPr>
              <a:t>Головоломка" </a:t>
            </a:r>
            <a:r>
              <a:rPr lang="ru-RU" i="1" dirty="0" smtClean="0"/>
              <a:t>произошло </a:t>
            </a:r>
            <a:r>
              <a:rPr lang="ru-RU" i="1" dirty="0"/>
              <a:t>от выражения "ломать голову" и означает, чтобы найти решение, нужно немало подумать, применить логику и </a:t>
            </a:r>
            <a:r>
              <a:rPr lang="ru-RU" i="1" dirty="0" smtClean="0"/>
              <a:t>сообразительность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Интеллектуальные </a:t>
            </a:r>
            <a:r>
              <a:rPr lang="ru-RU" dirty="0">
                <a:solidFill>
                  <a:srgbClr val="00B050"/>
                </a:solidFill>
              </a:rPr>
              <a:t>игры </a:t>
            </a:r>
            <a:r>
              <a:rPr lang="ru-RU" dirty="0"/>
              <a:t>– это логические либо стратегические игры, в которых успех игрока напрямую зависит от умений, навыков и способностей делать верные ходы согласно правилам. </a:t>
            </a:r>
            <a:endParaRPr lang="ru-RU" dirty="0" smtClean="0"/>
          </a:p>
          <a:p>
            <a:pPr>
              <a:buNone/>
            </a:pPr>
            <a:r>
              <a:rPr lang="ru-RU" dirty="0">
                <a:solidFill>
                  <a:srgbClr val="00B050"/>
                </a:solidFill>
              </a:rPr>
              <a:t>И</a:t>
            </a:r>
            <a:r>
              <a:rPr lang="ru-RU" dirty="0" smtClean="0">
                <a:solidFill>
                  <a:srgbClr val="00B050"/>
                </a:solidFill>
              </a:rPr>
              <a:t>нтеллектуальные игры и головоломки </a:t>
            </a:r>
            <a:r>
              <a:rPr lang="ru-RU" dirty="0" smtClean="0"/>
              <a:t>учат играть , думать и размышлять и детей и взрослых.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Новая СП :) 16===В ПРЕДДВЕРИИ ПРАЗДНИКОВ======Игрушки, сувениры, хоз.товары, посуда, бижутерия, свечи и др. - ФОРУМ SECOND.B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288032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Психология и соционика * Всячин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04864"/>
            <a:ext cx="28083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азвивающие игрушки. Деревянные игрушки. :: Каталог :: Деревянные игрушки оптом. Доставка по России. Деревянные игрушки. Детские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5176639"/>
            <a:ext cx="2028825" cy="168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Виды головоломок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Устные головоломки</a:t>
            </a:r>
            <a:r>
              <a:rPr lang="ru-RU" sz="1800" dirty="0" smtClean="0"/>
              <a:t> — задачи, полное условие которых может быть сообщено в устной форме, не требующие для решения привлечения никаких дополнительных предметов</a:t>
            </a:r>
            <a:endParaRPr lang="ru-RU" sz="1200" dirty="0" smtClean="0"/>
          </a:p>
          <a:p>
            <a:pPr lvl="1"/>
            <a:r>
              <a:rPr lang="ru-RU" sz="1600" dirty="0" smtClean="0">
                <a:hlinkClick r:id="rId2" tooltip="Загадка"/>
              </a:rPr>
              <a:t>Загадки</a:t>
            </a:r>
            <a:endParaRPr lang="ru-RU" sz="1050" dirty="0" smtClean="0"/>
          </a:p>
          <a:p>
            <a:pPr lvl="1"/>
            <a:r>
              <a:rPr lang="ru-RU" sz="1600" dirty="0" smtClean="0">
                <a:hlinkClick r:id="rId3" tooltip="Шарада (загадка)"/>
              </a:rPr>
              <a:t>Шарады</a:t>
            </a:r>
            <a:endParaRPr lang="ru-RU" sz="1050" dirty="0" smtClean="0"/>
          </a:p>
          <a:p>
            <a:pPr lvl="0">
              <a:buNone/>
            </a:pPr>
            <a:r>
              <a:rPr lang="ru-RU" sz="2800" dirty="0" smtClean="0"/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Механические </a:t>
            </a:r>
            <a:r>
              <a:rPr lang="ru-RU" sz="1800" dirty="0">
                <a:solidFill>
                  <a:srgbClr val="FF0000"/>
                </a:solidFill>
              </a:rPr>
              <a:t>головоломки</a:t>
            </a:r>
            <a:r>
              <a:rPr lang="ru-RU" sz="1800" dirty="0"/>
              <a:t> — предметы, специально изготовленные как головоломки (проволочные, </a:t>
            </a:r>
            <a:r>
              <a:rPr lang="ru-RU" sz="1800" dirty="0" err="1"/>
              <a:t>шнурковые</a:t>
            </a:r>
            <a:r>
              <a:rPr lang="ru-RU" sz="1800" dirty="0"/>
              <a:t>,  </a:t>
            </a:r>
            <a:r>
              <a:rPr lang="ru-RU" sz="1800" dirty="0" err="1"/>
              <a:t>складушки</a:t>
            </a:r>
            <a:r>
              <a:rPr lang="ru-RU" sz="1800" dirty="0"/>
              <a:t>,  узлы, шкатулки и т. п.)</a:t>
            </a:r>
            <a:endParaRPr lang="ru-RU" sz="1400" dirty="0"/>
          </a:p>
          <a:p>
            <a:pPr lvl="1"/>
            <a:r>
              <a:rPr lang="ru-RU" sz="1600" dirty="0">
                <a:hlinkClick r:id="rId4" tooltip="Кубик Рубика"/>
              </a:rPr>
              <a:t>Кубик </a:t>
            </a:r>
            <a:r>
              <a:rPr lang="ru-RU" sz="1600" dirty="0" err="1">
                <a:hlinkClick r:id="rId4" tooltip="Кубик Рубика"/>
              </a:rPr>
              <a:t>Рубика</a:t>
            </a:r>
            <a:endParaRPr lang="ru-RU" sz="1200" dirty="0"/>
          </a:p>
          <a:p>
            <a:pPr lvl="1"/>
            <a:r>
              <a:rPr lang="ru-RU" sz="1600" dirty="0" smtClean="0">
                <a:hlinkClick r:id="rId5" tooltip="Пятнашки"/>
              </a:rPr>
              <a:t>Пятнашки</a:t>
            </a:r>
            <a:endParaRPr lang="ru-RU" sz="1200" dirty="0"/>
          </a:p>
          <a:p>
            <a:pPr lvl="1"/>
            <a:r>
              <a:rPr lang="ru-RU" sz="1600" dirty="0" err="1">
                <a:hlinkClick r:id="rId6" tooltip="Танграм"/>
              </a:rPr>
              <a:t>Танграм</a:t>
            </a:r>
            <a:endParaRPr lang="ru-RU" sz="1200" dirty="0"/>
          </a:p>
          <a:p>
            <a:pPr lvl="1"/>
            <a:r>
              <a:rPr lang="ru-RU" sz="1600" u="sng" dirty="0">
                <a:hlinkClick r:id="rId7" tooltip="Пазл"/>
              </a:rPr>
              <a:t>Складные картинки (</a:t>
            </a:r>
            <a:r>
              <a:rPr lang="ru-RU" sz="1600" u="sng" dirty="0" err="1">
                <a:hlinkClick r:id="rId7" tooltip="Пазл"/>
              </a:rPr>
              <a:t>пазлы</a:t>
            </a:r>
            <a:r>
              <a:rPr lang="ru-RU" sz="1600" u="sng" dirty="0">
                <a:hlinkClick r:id="rId7" tooltip="Пазл"/>
              </a:rPr>
              <a:t>)</a:t>
            </a:r>
            <a:endParaRPr lang="ru-RU" sz="1200" dirty="0"/>
          </a:p>
          <a:p>
            <a:pPr lvl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Печатные </a:t>
            </a:r>
            <a:r>
              <a:rPr lang="ru-RU" sz="1800" dirty="0">
                <a:solidFill>
                  <a:srgbClr val="FF0000"/>
                </a:solidFill>
              </a:rPr>
              <a:t>головоломки</a:t>
            </a:r>
            <a:r>
              <a:rPr lang="ru-RU" sz="1800" dirty="0"/>
              <a:t> — напечатанные или нарисованные «картинки», в которых надо нарисовать какие-то символы по определенным </a:t>
            </a:r>
            <a:r>
              <a:rPr lang="ru-RU" sz="1800" dirty="0" smtClean="0"/>
              <a:t>правилам</a:t>
            </a:r>
          </a:p>
          <a:p>
            <a:pPr lvl="0">
              <a:buNone/>
            </a:pPr>
            <a:r>
              <a:rPr lang="ru-RU" sz="1800" dirty="0" smtClean="0"/>
              <a:t>      -  </a:t>
            </a:r>
            <a:r>
              <a:rPr lang="ru-RU" sz="1800" dirty="0" err="1">
                <a:hlinkClick r:id="rId8" tooltip="Судоку"/>
              </a:rPr>
              <a:t>Судоку</a:t>
            </a:r>
            <a:r>
              <a:rPr lang="ru-RU" sz="1800" dirty="0"/>
              <a:t>     </a:t>
            </a:r>
            <a:r>
              <a:rPr lang="ru-RU" sz="1800" dirty="0" smtClean="0"/>
              <a:t> -  </a:t>
            </a:r>
            <a:r>
              <a:rPr lang="ru-RU" sz="1800" dirty="0" smtClean="0">
                <a:solidFill>
                  <a:srgbClr val="0070C0"/>
                </a:solidFill>
              </a:rPr>
              <a:t>Ребусы      -  </a:t>
            </a:r>
            <a:r>
              <a:rPr lang="ru-RU" sz="1800" dirty="0" err="1" smtClean="0">
                <a:solidFill>
                  <a:srgbClr val="0070C0"/>
                </a:solidFill>
              </a:rPr>
              <a:t>Кросворды</a:t>
            </a:r>
            <a:endParaRPr lang="ru-RU" sz="1800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Головоломки </a:t>
            </a:r>
            <a:r>
              <a:rPr lang="ru-RU" sz="1800" dirty="0">
                <a:solidFill>
                  <a:srgbClr val="FF0000"/>
                </a:solidFill>
              </a:rPr>
              <a:t>с предметами</a:t>
            </a:r>
            <a:r>
              <a:rPr lang="ru-RU" sz="2000" dirty="0"/>
              <a:t> </a:t>
            </a:r>
            <a:r>
              <a:rPr lang="ru-RU" sz="1600" dirty="0"/>
              <a:t>— логические задачи с обычными бытовыми предметами</a:t>
            </a:r>
          </a:p>
          <a:p>
            <a:pPr lvl="1"/>
            <a:r>
              <a:rPr lang="ru-RU" sz="1800" dirty="0"/>
              <a:t>Головоломки со </a:t>
            </a:r>
            <a:r>
              <a:rPr lang="ru-RU" sz="1800" dirty="0">
                <a:hlinkClick r:id="rId9" tooltip="Спичка"/>
              </a:rPr>
              <a:t>спичками</a:t>
            </a:r>
            <a:endParaRPr lang="ru-RU" sz="1400" dirty="0"/>
          </a:p>
          <a:p>
            <a:pPr lvl="1"/>
            <a:r>
              <a:rPr lang="ru-RU" sz="1800" dirty="0"/>
              <a:t>Головоломки с </a:t>
            </a:r>
            <a:r>
              <a:rPr lang="ru-RU" sz="1800" dirty="0">
                <a:hlinkClick r:id="rId10" tooltip="Монета"/>
              </a:rPr>
              <a:t>монетами</a:t>
            </a:r>
            <a:endParaRPr lang="ru-RU" sz="1400" dirty="0"/>
          </a:p>
          <a:p>
            <a:pPr lvl="1"/>
            <a:r>
              <a:rPr lang="ru-RU" sz="1800" dirty="0">
                <a:hlinkClick r:id="rId11" tooltip="Игральные карты"/>
              </a:rPr>
              <a:t>Карточные</a:t>
            </a:r>
            <a:r>
              <a:rPr lang="ru-RU" sz="1800" dirty="0"/>
              <a:t> головоломки</a:t>
            </a:r>
            <a:endParaRPr lang="ru-RU" sz="1400" dirty="0"/>
          </a:p>
          <a:p>
            <a:pPr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B050"/>
                </a:solidFill>
              </a:rPr>
              <a:t/>
            </a:r>
            <a:br>
              <a:rPr lang="ru-RU" sz="3100" b="1" dirty="0" smtClean="0">
                <a:solidFill>
                  <a:srgbClr val="00B050"/>
                </a:solidFill>
              </a:rPr>
            </a:br>
            <a:r>
              <a:rPr lang="ru-RU" sz="3100" b="1" dirty="0" smtClean="0">
                <a:solidFill>
                  <a:srgbClr val="00B050"/>
                </a:solidFill>
              </a:rPr>
              <a:t>Виды  настольных  игр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i="1" dirty="0" smtClean="0">
                <a:solidFill>
                  <a:srgbClr val="7030A0"/>
                </a:solidFill>
              </a:rPr>
              <a:t>«Учиться надо весело, чтоб хорошо учиться…»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Настольные игры развлекают, развивают. </a:t>
            </a:r>
            <a:endParaRPr lang="ru-RU" sz="3600" b="1" dirty="0"/>
          </a:p>
          <a:p>
            <a:pPr>
              <a:buNone/>
            </a:pPr>
            <a:r>
              <a:rPr lang="ru-RU" sz="2400" dirty="0" smtClean="0"/>
              <a:t>1</a:t>
            </a:r>
            <a:r>
              <a:rPr lang="ru-RU" sz="2400" dirty="0"/>
              <a:t>. </a:t>
            </a:r>
            <a:r>
              <a:rPr lang="ru-RU" sz="2400" u="sng" dirty="0">
                <a:hlinkClick r:id="rId2" tooltip="Экономические игры"/>
              </a:rPr>
              <a:t>Экономические игры</a:t>
            </a:r>
            <a:r>
              <a:rPr lang="ru-RU" sz="2400" dirty="0"/>
              <a:t>. </a:t>
            </a:r>
            <a:r>
              <a:rPr lang="ru-RU" sz="2400" dirty="0" smtClean="0"/>
              <a:t> 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2</a:t>
            </a:r>
            <a:r>
              <a:rPr lang="ru-RU" sz="2400" dirty="0"/>
              <a:t>. </a:t>
            </a:r>
            <a:r>
              <a:rPr lang="ru-RU" sz="2400" u="sng" dirty="0">
                <a:hlinkClick r:id="rId3" tooltip="Военные настольные игры"/>
              </a:rPr>
              <a:t>Военные </a:t>
            </a:r>
            <a:r>
              <a:rPr lang="ru-RU" sz="2400" u="sng" dirty="0" smtClean="0">
                <a:hlinkClick r:id="rId3" tooltip="Военные настольные игры"/>
              </a:rPr>
              <a:t>игры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3</a:t>
            </a:r>
            <a:r>
              <a:rPr lang="ru-RU" sz="2400" dirty="0"/>
              <a:t>. </a:t>
            </a:r>
            <a:r>
              <a:rPr lang="ru-RU" sz="2400" u="sng" dirty="0">
                <a:hlinkClick r:id="rId4" tooltip="Семейные настольные игры"/>
              </a:rPr>
              <a:t>Семейные </a:t>
            </a:r>
            <a:r>
              <a:rPr lang="ru-RU" sz="2400" u="sng" dirty="0" smtClean="0">
                <a:hlinkClick r:id="rId4" tooltip="Семейные настольные игры"/>
              </a:rPr>
              <a:t>игры</a:t>
            </a:r>
            <a:endParaRPr lang="ru-RU" sz="2400" u="sng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4.</a:t>
            </a:r>
            <a:r>
              <a:rPr lang="ru-RU" sz="2400" dirty="0"/>
              <a:t> </a:t>
            </a:r>
            <a:r>
              <a:rPr lang="ru-RU" sz="2400" u="sng" dirty="0">
                <a:hlinkClick r:id="rId5" tooltip="Настольные игры для вечеринок"/>
              </a:rPr>
              <a:t>Игры для вечеринок</a:t>
            </a:r>
            <a:r>
              <a:rPr lang="ru-RU" sz="2400" dirty="0"/>
              <a:t>.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5.</a:t>
            </a:r>
            <a:r>
              <a:rPr lang="ru-RU" sz="2400" u="sng" dirty="0" smtClean="0">
                <a:hlinkClick r:id="rId6" tooltip="Стратегические настольные игры"/>
              </a:rPr>
              <a:t>Стратегические </a:t>
            </a:r>
            <a:r>
              <a:rPr lang="ru-RU" sz="2400" u="sng" dirty="0">
                <a:hlinkClick r:id="rId6" tooltip="Стратегические настольные игры"/>
              </a:rPr>
              <a:t>игры</a:t>
            </a:r>
            <a:r>
              <a:rPr lang="ru-RU" sz="2400" dirty="0" smtClean="0"/>
              <a:t>..</a:t>
            </a:r>
            <a:endParaRPr lang="ru-RU" sz="1600" dirty="0"/>
          </a:p>
        </p:txBody>
      </p:sp>
      <p:pic>
        <p:nvPicPr>
          <p:cNvPr id="5" name="Picture 4" descr="Игры для компании и семьи в интернет-магазине развивающих игр, купить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1484784"/>
            <a:ext cx="2232248" cy="2160240"/>
          </a:xfrm>
          <a:prstGeom prst="rect">
            <a:avLst/>
          </a:prstGeom>
          <a:noFill/>
        </p:spPr>
      </p:pic>
      <p:pic>
        <p:nvPicPr>
          <p:cNvPr id="6" name="Picture 6" descr="http://www.megakot.ru/pictures/nastolnaya_igra_Activity_vsyo_vozmojno_00061279_larg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3717032"/>
            <a:ext cx="2520280" cy="2448272"/>
          </a:xfrm>
          <a:prstGeom prst="rect">
            <a:avLst/>
          </a:prstGeom>
          <a:noFill/>
        </p:spPr>
      </p:pic>
      <p:pic>
        <p:nvPicPr>
          <p:cNvPr id="7" name="Picture 8" descr="Настольная игра Гобблет (Gobblet) Мир Настольных Игр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79912" y="4005064"/>
            <a:ext cx="2232248" cy="2088232"/>
          </a:xfrm>
          <a:prstGeom prst="rect">
            <a:avLst/>
          </a:prstGeom>
          <a:noFill/>
        </p:spPr>
      </p:pic>
      <p:pic>
        <p:nvPicPr>
          <p:cNvPr id="8" name="Picture 10" descr="Настольная игра Joy Toy 6123 Монополия - похожие товары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88224" y="1484784"/>
            <a:ext cx="1872208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Как научиться играть в головоломки и   развивающие игры?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1.Купить или взять напрокат игру</a:t>
            </a:r>
            <a:endParaRPr lang="ru-RU" dirty="0"/>
          </a:p>
          <a:p>
            <a:r>
              <a:rPr lang="ru-RU" dirty="0"/>
              <a:t>2</a:t>
            </a:r>
            <a:r>
              <a:rPr lang="ru-RU" dirty="0" smtClean="0"/>
              <a:t>. Сначала  играют </a:t>
            </a:r>
            <a:r>
              <a:rPr lang="ru-RU" dirty="0" err="1" smtClean="0"/>
              <a:t>родители,дети</a:t>
            </a:r>
            <a:r>
              <a:rPr lang="ru-RU" dirty="0" smtClean="0"/>
              <a:t> наблюдают, интересуются, спрашивают, помогают</a:t>
            </a:r>
          </a:p>
          <a:p>
            <a:r>
              <a:rPr lang="ru-RU" dirty="0" smtClean="0"/>
              <a:t>3. Прочитать историю игры </a:t>
            </a:r>
          </a:p>
          <a:p>
            <a:r>
              <a:rPr lang="ru-RU" dirty="0"/>
              <a:t>4</a:t>
            </a:r>
            <a:r>
              <a:rPr lang="ru-RU" dirty="0" smtClean="0"/>
              <a:t>.Выучить правила или посмотреть в интернете видео обзор</a:t>
            </a:r>
          </a:p>
          <a:p>
            <a:r>
              <a:rPr lang="ru-RU" dirty="0"/>
              <a:t>5</a:t>
            </a:r>
            <a:r>
              <a:rPr lang="ru-RU" dirty="0" smtClean="0"/>
              <a:t>.Попробывать поиграть с родителями или друзьями.</a:t>
            </a:r>
          </a:p>
          <a:p>
            <a:r>
              <a:rPr lang="ru-RU" dirty="0"/>
              <a:t>6</a:t>
            </a:r>
            <a:r>
              <a:rPr lang="ru-RU" dirty="0" smtClean="0"/>
              <a:t>.Знания полученные в процессе игры применить на практике.</a:t>
            </a:r>
          </a:p>
          <a:p>
            <a:r>
              <a:rPr lang="ru-RU" dirty="0" smtClean="0"/>
              <a:t>7.Посетить игротеку  и проверить свои знания и умения</a:t>
            </a:r>
          </a:p>
          <a:p>
            <a:r>
              <a:rPr lang="ru-RU" dirty="0"/>
              <a:t>8</a:t>
            </a:r>
            <a:r>
              <a:rPr lang="ru-RU" dirty="0" smtClean="0"/>
              <a:t>. Купить новую игру и создать банк семейных игр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07504" y="274638"/>
            <a:ext cx="8122096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Логика – это не раздел математики – это свойство мышления </a:t>
            </a:r>
            <a:br>
              <a:rPr lang="ru-RU" dirty="0" smtClean="0"/>
            </a:br>
            <a:r>
              <a:rPr lang="ru-RU" sz="3100" dirty="0" smtClean="0"/>
              <a:t>Человек  должен быть логичен  в мыслях, в словах, в делах, поступках, и даже в желаниях.</a:t>
            </a:r>
            <a:br>
              <a:rPr lang="ru-RU" sz="3100" dirty="0" smtClean="0"/>
            </a:br>
            <a:r>
              <a:rPr lang="ru-RU" sz="3100" dirty="0" smtClean="0"/>
              <a:t>Играйте в интеллектуальные игры и </a:t>
            </a:r>
            <a:br>
              <a:rPr lang="ru-RU" sz="3100" dirty="0" smtClean="0"/>
            </a:br>
            <a:r>
              <a:rPr lang="ru-RU" sz="3100" dirty="0" smtClean="0">
                <a:solidFill>
                  <a:srgbClr val="FF0000"/>
                </a:solidFill>
              </a:rPr>
              <a:t>Вы научитесь: </a:t>
            </a:r>
            <a:r>
              <a:rPr lang="ru-RU" sz="3100" dirty="0" smtClean="0"/>
              <a:t>думать , размышлять,  понимать  задачи и логические примеры. </a:t>
            </a:r>
            <a:br>
              <a:rPr lang="ru-RU" sz="3100" dirty="0" smtClean="0"/>
            </a:br>
            <a:r>
              <a:rPr lang="ru-RU" sz="2700" dirty="0" smtClean="0">
                <a:solidFill>
                  <a:srgbClr val="FF0000"/>
                </a:solidFill>
              </a:rPr>
              <a:t>У Вас  воспитается : </a:t>
            </a:r>
            <a:r>
              <a:rPr lang="ru-RU" sz="3100" dirty="0" smtClean="0"/>
              <a:t>аккуратность. целеустремленность, трудолюбие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FF0000"/>
                </a:solidFill>
              </a:rPr>
              <a:t>У Вас разовьется </a:t>
            </a:r>
            <a:r>
              <a:rPr lang="ru-RU" sz="2700" dirty="0" smtClean="0"/>
              <a:t>: память , внимание, мышление, воображение     </a:t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                                  </a:t>
            </a:r>
            <a:r>
              <a:rPr lang="ru-RU" sz="2700" dirty="0" smtClean="0">
                <a:solidFill>
                  <a:srgbClr val="FF0000"/>
                </a:solidFill>
              </a:rPr>
              <a:t>Всем спасибо за внимание!      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194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ГБОУ СОШ1985 ДОУ «Сказка»  </vt:lpstr>
      <vt:lpstr>Задачи проекта 1.Что такое,  и для чего созданы интеллектуальные игры и головоломки? 2.Какие существуют виды интеллектуально -настольных  игр и головоломок? 3.Как научиться играть в головоломки  развивающие игры?   </vt:lpstr>
      <vt:lpstr>Слайд 3</vt:lpstr>
      <vt:lpstr> Виды головоломок </vt:lpstr>
      <vt:lpstr> Виды  настольных  игр «Учиться надо весело, чтоб хорошо учиться…» </vt:lpstr>
      <vt:lpstr>Как научиться играть в головоломки и   развивающие игры?</vt:lpstr>
      <vt:lpstr>             Логика – это не раздел математики – это свойство мышления  Человек  должен быть логичен  в мыслях, в словах, в делах, поступках, и даже в желаниях. Играйте в интеллектуальные игры и  Вы научитесь: думать , размышлять,  понимать  задачи и логические примеры.  У Вас  воспитается : аккуратность. целеустремленность, трудолюбие У Вас разовьется : память , внимание, мышление, воображение                                         Всем спасибо за внимание!    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Лицей №17 Володин Фёдор 2А  класс </dc:title>
  <dc:creator>папа</dc:creator>
  <cp:lastModifiedBy>папа</cp:lastModifiedBy>
  <cp:revision>19</cp:revision>
  <dcterms:created xsi:type="dcterms:W3CDTF">2014-12-07T15:50:42Z</dcterms:created>
  <dcterms:modified xsi:type="dcterms:W3CDTF">2015-03-21T10:24:38Z</dcterms:modified>
</cp:coreProperties>
</file>