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E697-568E-4B50-9438-EEB3E36422BE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CA7CE-4E96-4A20-B702-17A3DC04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21C834-B0F8-4BD1-BD21-8BB4EA0510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0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351D1B-5F79-4D5F-80D4-A116BE56A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82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951E38-ACA9-4746-A183-C9ABDCB13E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65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94D7E04-AEE9-44B3-82C3-39E32D5E7B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09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26A97-D804-411E-9C09-EBE744AD5627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40F264-CA81-491E-8794-7D6BDF56C0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608" y="0"/>
            <a:ext cx="5328592" cy="11034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МБОУ СОШ №9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9952" y="4653136"/>
            <a:ext cx="4784576" cy="1473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Работу выполнили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учащиеся 9 класса Б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Руководитель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Виноградова С.И.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789" y="1196752"/>
            <a:ext cx="881042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за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доровый образ жизни»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4" y="3356992"/>
            <a:ext cx="4248472" cy="30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955">
        <p14:reveal/>
      </p:transition>
    </mc:Choice>
    <mc:Fallback>
      <p:transition spd="slow" advTm="6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38600" cy="3816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>
                <a:latin typeface="Georgia" pitchFamily="18" charset="0"/>
              </a:rPr>
              <a:t>	В табачном дыме со держится более 400 компонентов, 40 из них имеют канцерогенные свойства, способные вызывать раковые заболевания.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36004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Табачный дым</a:t>
            </a:r>
          </a:p>
        </p:txBody>
      </p:sp>
      <p:pic>
        <p:nvPicPr>
          <p:cNvPr id="9221" name="Picture 5" descr="j0178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60575"/>
            <a:ext cx="4200525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AG0043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1800225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03637"/>
      </p:ext>
    </p:extLst>
  </p:cSld>
  <p:clrMapOvr>
    <a:masterClrMapping/>
  </p:clrMapOvr>
  <p:transition advTm="11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18649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852738"/>
            <a:ext cx="3348037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981075"/>
            <a:ext cx="8893175" cy="14398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>
                <a:latin typeface="Georgia" pitchFamily="18" charset="0"/>
              </a:rPr>
              <a:t>	Пассивным курением называют состояние, когда некурящие вынуждены дышать табачным дымом от курящих.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06717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Вред окружающим</a:t>
            </a:r>
          </a:p>
        </p:txBody>
      </p:sp>
      <p:pic>
        <p:nvPicPr>
          <p:cNvPr id="12293" name="Picture 5" descr="SWScan00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5616575" cy="424497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24075" y="6165850"/>
            <a:ext cx="396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Georgia" pitchFamily="18" charset="0"/>
              </a:rPr>
              <a:t>Рисунки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706180620"/>
      </p:ext>
    </p:extLst>
  </p:cSld>
  <p:clrMapOvr>
    <a:masterClrMapping/>
  </p:clrMapOvr>
  <p:transition advTm="11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animBg="1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20536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20938"/>
            <a:ext cx="3240087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81500" y="1773238"/>
            <a:ext cx="4762500" cy="43211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Категорически запрещается курить в школе.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Запрещено курение в лечебно-профилактических учреждениях.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Запрещено курение во всех видах транспорта, в столовых, в ряде ресторанов,  кафе и в других общественных местах .                         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4102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Борьба с табакокурением</a:t>
            </a:r>
          </a:p>
        </p:txBody>
      </p:sp>
    </p:spTree>
    <p:extLst>
      <p:ext uri="{BB962C8B-B14F-4D97-AF65-F5344CB8AC3E}">
        <p14:creationId xmlns:p14="http://schemas.microsoft.com/office/powerpoint/2010/main" val="328678931"/>
      </p:ext>
    </p:extLst>
  </p:cSld>
  <p:clrMapOvr>
    <a:masterClrMapping/>
  </p:clrMapOvr>
  <p:transition advTm="1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6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73238"/>
            <a:ext cx="4572000" cy="2620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/>
              <a:t>	</a:t>
            </a:r>
            <a:r>
              <a:rPr lang="ru-RU" altLang="ru-RU" sz="2800">
                <a:latin typeface="Georgia" pitchFamily="18" charset="0"/>
              </a:rPr>
              <a:t>В Российской Федерации </a:t>
            </a:r>
          </a:p>
          <a:p>
            <a:pPr algn="ctr">
              <a:buFontTx/>
              <a:buNone/>
            </a:pPr>
            <a:r>
              <a:rPr lang="ru-RU" altLang="ru-RU" sz="2800">
                <a:latin typeface="Georgia" pitchFamily="18" charset="0"/>
              </a:rPr>
              <a:t>действует </a:t>
            </a:r>
          </a:p>
          <a:p>
            <a:pPr algn="ctr">
              <a:buFontTx/>
              <a:buNone/>
            </a:pPr>
            <a:r>
              <a:rPr lang="ru-RU" altLang="ru-RU" sz="2800">
                <a:latin typeface="Georgia" pitchFamily="18" charset="0"/>
              </a:rPr>
              <a:t>«Закон об ограничении курения табака».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34559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Закон</a:t>
            </a:r>
          </a:p>
        </p:txBody>
      </p:sp>
      <p:pic>
        <p:nvPicPr>
          <p:cNvPr id="16388" name="Picture 4" descr="j03369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090737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j03369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23399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66998"/>
      </p:ext>
    </p:extLst>
  </p:cSld>
  <p:clrMapOvr>
    <a:masterClrMapping/>
  </p:clrMapOvr>
  <p:transition advTm="9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16113"/>
            <a:ext cx="8820150" cy="16557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>
                <a:latin typeface="Georgia" pitchFamily="18" charset="0"/>
              </a:rPr>
              <a:t>	Если бы каждый  курильщик осознал в полной мере последствия курения, то продолжали бы курить только сумасшедшие. 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2736850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Осознай!</a:t>
            </a:r>
          </a:p>
        </p:txBody>
      </p:sp>
      <p:pic>
        <p:nvPicPr>
          <p:cNvPr id="18436" name="Picture 4" descr="Рисунок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244792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25431"/>
      </p:ext>
    </p:extLst>
  </p:cSld>
  <p:clrMapOvr>
    <a:masterClrMapping/>
  </p:clrMapOvr>
  <p:transition advTm="10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6100" y="1484313"/>
            <a:ext cx="4475163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Избавление от интоксикации организма.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Уменьшение риска развития рака.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Сохранение денег на другие расходы.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Спасение окружающих от заболеваний органов дыхания.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Шанс продлить жизнь на 10 – 20 лет.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Получить контроль над своей жизнью.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572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Что дает отказ от курения</a:t>
            </a:r>
          </a:p>
        </p:txBody>
      </p:sp>
      <p:pic>
        <p:nvPicPr>
          <p:cNvPr id="20484" name="Picture 4" descr="650f8635f4c333efac10937d29287c4b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879850" cy="3311525"/>
          </a:xfrm>
          <a:prstGeom prst="rect">
            <a:avLst/>
          </a:prstGeom>
          <a:noFill/>
          <a:ln w="9525">
            <a:solidFill>
              <a:srgbClr val="3E58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20561"/>
      </p:ext>
    </p:extLst>
  </p:cSld>
  <p:clrMapOvr>
    <a:masterClrMapping/>
  </p:clrMapOvr>
  <p:transition advTm="13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8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16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59113" y="425450"/>
            <a:ext cx="3543300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93B3A8"/>
                  </a:solidFill>
                  <a:round/>
                  <a:headEnd/>
                  <a:tailEnd/>
                </a:ln>
                <a:solidFill>
                  <a:srgbClr val="54786C"/>
                </a:solidFill>
                <a:latin typeface="Times New Roman"/>
                <a:cs typeface="Times New Roman"/>
              </a:rPr>
              <a:t>Алкоголизм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5677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b="1">
                <a:solidFill>
                  <a:srgbClr val="54786C"/>
                </a:solidFill>
                <a:latin typeface="Times New Roman" pitchFamily="18" charset="0"/>
              </a:rPr>
              <a:t>	</a:t>
            </a:r>
            <a:r>
              <a:rPr lang="ru-RU" altLang="ru-RU" sz="3200" b="1">
                <a:solidFill>
                  <a:srgbClr val="54786C"/>
                </a:solidFill>
                <a:latin typeface="Times New Roman" pitchFamily="18" charset="0"/>
              </a:rPr>
              <a:t>АЛКОГОЛИЗМ</a:t>
            </a:r>
            <a:r>
              <a:rPr lang="ru-RU" altLang="ru-RU" sz="3200">
                <a:solidFill>
                  <a:srgbClr val="54786C"/>
                </a:solidFill>
                <a:latin typeface="Times New Roman" pitchFamily="18" charset="0"/>
              </a:rPr>
              <a:t> — злоупотребление спиртными напитками; пагубно влияет на здоровье и трудоспособность человека, наносит серьезный ущерб благосостоянию общества.</a:t>
            </a:r>
          </a:p>
        </p:txBody>
      </p:sp>
      <p:pic>
        <p:nvPicPr>
          <p:cNvPr id="3076" name="Picture 4" descr="25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728376"/>
      </p:ext>
    </p:extLst>
  </p:cSld>
  <p:clrMapOvr>
    <a:masterClrMapping/>
  </p:clrMapOvr>
  <p:transition advTm="1166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7800" y="2270125"/>
            <a:ext cx="3132138" cy="22288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500">
                <a:latin typeface="Georgia" pitchFamily="18" charset="0"/>
              </a:rPr>
              <a:t>	Пьянство есть упражнение в безумстве.</a:t>
            </a:r>
          </a:p>
          <a:p>
            <a:pPr>
              <a:buFont typeface="Wingdings" pitchFamily="2" charset="2"/>
              <a:buNone/>
            </a:pPr>
            <a:r>
              <a:rPr lang="ru-RU" altLang="ru-RU" sz="2500">
                <a:latin typeface="Georgia" pitchFamily="18" charset="0"/>
              </a:rPr>
              <a:t>             </a:t>
            </a:r>
            <a:r>
              <a:rPr lang="ru-RU" altLang="ru-RU" sz="2200" i="1">
                <a:latin typeface="Georgia" pitchFamily="18" charset="0"/>
              </a:rPr>
              <a:t>Пифагор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9300" y="2160588"/>
            <a:ext cx="4059238" cy="2082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500">
                <a:latin typeface="Georgia" pitchFamily="18" charset="0"/>
              </a:rPr>
              <a:t>	Пьянство – это добровольное сумасшествие.</a:t>
            </a:r>
          </a:p>
          <a:p>
            <a:pPr>
              <a:buFont typeface="Wingdings" pitchFamily="2" charset="2"/>
              <a:buNone/>
            </a:pPr>
            <a:r>
              <a:rPr lang="ru-RU" altLang="ru-RU" sz="2500">
                <a:latin typeface="Georgia" pitchFamily="18" charset="0"/>
              </a:rPr>
              <a:t>                    </a:t>
            </a:r>
            <a:r>
              <a:rPr lang="ru-RU" altLang="ru-RU" sz="2200" i="1">
                <a:latin typeface="Georgia" pitchFamily="18" charset="0"/>
              </a:rPr>
              <a:t>Сенека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103688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Высказывания</a:t>
            </a:r>
          </a:p>
        </p:txBody>
      </p:sp>
      <p:pic>
        <p:nvPicPr>
          <p:cNvPr id="14341" name="Picture 5" descr="BD1366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8188">
            <a:off x="827088" y="3141663"/>
            <a:ext cx="201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D1366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0118">
            <a:off x="5651500" y="3141663"/>
            <a:ext cx="201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BD1366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8188">
            <a:off x="1258888" y="3357563"/>
            <a:ext cx="201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D1366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0118">
            <a:off x="6084888" y="3357563"/>
            <a:ext cx="201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BD1366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8188">
            <a:off x="2987675" y="3357563"/>
            <a:ext cx="201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BD1366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8188">
            <a:off x="3635375" y="3357563"/>
            <a:ext cx="201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45170"/>
      </p:ext>
    </p:extLst>
  </p:cSld>
  <p:clrMapOvr>
    <a:masterClrMapping/>
  </p:clrMapOvr>
  <p:transition advTm="10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 build="p"/>
      <p:bldP spid="143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4679950" cy="3240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latin typeface="Georgia" pitchFamily="18" charset="0"/>
              </a:rPr>
              <a:t>	Главное направление атаки алкоголя – мозг и нервная система. Они страдают первыми.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563813" y="314325"/>
            <a:ext cx="44783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Алкоголь и мозг </a:t>
            </a:r>
          </a:p>
        </p:txBody>
      </p:sp>
      <p:pic>
        <p:nvPicPr>
          <p:cNvPr id="7172" name="Picture 4" descr="bxp44831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441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82542"/>
      </p:ext>
    </p:extLst>
  </p:cSld>
  <p:clrMapOvr>
    <a:masterClrMapping/>
  </p:clrMapOvr>
  <p:transition advTm="11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06538" y="2311400"/>
            <a:ext cx="4672012" cy="340518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>
                <a:latin typeface="Georgia" pitchFamily="18" charset="0"/>
              </a:rPr>
              <a:t>Цирроз печени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>
                <a:latin typeface="Georgia" pitchFamily="18" charset="0"/>
              </a:rPr>
              <a:t>Болезнь желудка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>
                <a:latin typeface="Georgia" pitchFamily="18" charset="0"/>
              </a:rPr>
              <a:t>Авитаминоз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>
                <a:latin typeface="Georgia" pitchFamily="18" charset="0"/>
              </a:rPr>
              <a:t>Повышение давления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>
                <a:latin typeface="Georgia" pitchFamily="18" charset="0"/>
              </a:rPr>
              <a:t>Депрессии     </a:t>
            </a:r>
          </a:p>
        </p:txBody>
      </p:sp>
      <p:pic>
        <p:nvPicPr>
          <p:cNvPr id="8195" name="Picture 3" descr="j028672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0" y="2049463"/>
            <a:ext cx="2409825" cy="3078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8974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Алкоголь вызывает:</a:t>
            </a:r>
          </a:p>
        </p:txBody>
      </p:sp>
    </p:spTree>
    <p:extLst>
      <p:ext uri="{BB962C8B-B14F-4D97-AF65-F5344CB8AC3E}">
        <p14:creationId xmlns:p14="http://schemas.microsoft.com/office/powerpoint/2010/main" val="1172308429"/>
      </p:ext>
    </p:extLst>
  </p:cSld>
  <p:clrMapOvr>
    <a:masterClrMapping/>
  </p:clrMapOvr>
  <p:transition advTm="10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229600" cy="1143000"/>
          </a:xfrm>
        </p:spPr>
        <p:txBody>
          <a:bodyPr/>
          <a:lstStyle/>
          <a:p>
            <a:r>
              <a:rPr lang="ru-RU" altLang="ru-RU" i="1">
                <a:solidFill>
                  <a:srgbClr val="0066FF"/>
                </a:solidFill>
              </a:rPr>
              <a:t>О вреде курения</a:t>
            </a:r>
          </a:p>
        </p:txBody>
      </p:sp>
      <p:pic>
        <p:nvPicPr>
          <p:cNvPr id="22535" name="Picture 7" descr="Копия SWScan00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1212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j0178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37063"/>
            <a:ext cx="194468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715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2232025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650f8635f4c333efac10937d29287c4b_f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808288" cy="1666875"/>
          </a:xfrm>
          <a:prstGeom prst="rect">
            <a:avLst/>
          </a:prstGeom>
          <a:noFill/>
          <a:ln w="9525">
            <a:solidFill>
              <a:srgbClr val="3E58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115868_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2017713" cy="1400175"/>
          </a:xfrm>
          <a:prstGeom prst="rect">
            <a:avLst/>
          </a:prstGeom>
          <a:noFill/>
          <a:ln w="9525">
            <a:solidFill>
              <a:srgbClr val="3E58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5"/>
    </mc:Choice>
    <mc:Fallback>
      <p:transition spd="slow" advTm="8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Алкоголь - похититель рассудка</a:t>
            </a:r>
          </a:p>
        </p:txBody>
      </p:sp>
      <p:pic>
        <p:nvPicPr>
          <p:cNvPr id="20483" name="Picture 3" descr="0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7272338" cy="513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07332"/>
      </p:ext>
    </p:extLst>
  </p:cSld>
  <p:clrMapOvr>
    <a:masterClrMapping/>
  </p:clrMapOvr>
  <p:transition advTm="11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5446712" cy="238283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3300">
                <a:latin typeface="Georgia" pitchFamily="18" charset="0"/>
              </a:rPr>
              <a:t>Нет алкоголю!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altLang="ru-RU" sz="3300">
              <a:latin typeface="Georg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3300">
                <a:latin typeface="Georgia" pitchFamily="18" charset="0"/>
              </a:rPr>
              <a:t>Мы выбираем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3300">
                <a:latin typeface="Georgia" pitchFamily="18" charset="0"/>
              </a:rPr>
              <a:t>	здоровый образ жизни!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altLang="ru-RU" sz="3300">
              <a:latin typeface="Georgia" pitchFamily="18" charset="0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1670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Наш выбор!</a:t>
            </a:r>
          </a:p>
        </p:txBody>
      </p:sp>
      <p:pic>
        <p:nvPicPr>
          <p:cNvPr id="15364" name="Picture 4" descr="Копия j02237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2592388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j03367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0224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0477"/>
      </p:ext>
    </p:extLst>
  </p:cSld>
  <p:clrMapOvr>
    <a:masterClrMapping/>
  </p:clrMapOvr>
  <p:transition advTm="10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4906963" cy="355758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Наша жизнь – это борьба Добра и Зла.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Зло – это не только война.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Зло – это наркотики и люди, делающие на них бизнес.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44291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Наркотики – это зло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7084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276155"/>
      </p:ext>
    </p:extLst>
  </p:cSld>
  <p:clrMapOvr>
    <a:masterClrMapping/>
  </p:clrMapOvr>
  <p:transition advTm="9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2281238"/>
            <a:ext cx="3925888" cy="366077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Приступы паники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Депрессии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Приступы страха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Психозы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Ухудшение памяти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Повреждение мозга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689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Зависимость вызывает: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16338"/>
            <a:ext cx="1514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22320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6"/>
          <a:stretch>
            <a:fillRect/>
          </a:stretch>
        </p:blipFill>
        <p:spPr bwMode="auto">
          <a:xfrm>
            <a:off x="4643438" y="1816100"/>
            <a:ext cx="39243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92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45184"/>
      </p:ext>
    </p:extLst>
  </p:cSld>
  <p:clrMapOvr>
    <a:masterClrMapping/>
  </p:clrMapOvr>
  <p:transition advTm="11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420938"/>
            <a:ext cx="4762500" cy="316865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Наркотики смертельно опасны беременным.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Среди больных СПИДОМ до 90% наркоманов.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600">
                <a:latin typeface="Georgia" pitchFamily="18" charset="0"/>
              </a:rPr>
              <a:t>При этом всем известно, что СПИД не лечится.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altLang="ru-RU" sz="2600">
              <a:latin typeface="Georgia" pitchFamily="18" charset="0"/>
            </a:endParaRPr>
          </a:p>
        </p:txBody>
      </p:sp>
      <p:pic>
        <p:nvPicPr>
          <p:cNvPr id="15363" name="Picture 3" descr="SWScan001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025" y="2049463"/>
            <a:ext cx="2992438" cy="3803650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5149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Наркомания - это смерть!</a:t>
            </a:r>
          </a:p>
        </p:txBody>
      </p:sp>
    </p:spTree>
    <p:extLst>
      <p:ext uri="{BB962C8B-B14F-4D97-AF65-F5344CB8AC3E}">
        <p14:creationId xmlns:p14="http://schemas.microsoft.com/office/powerpoint/2010/main" val="622134721"/>
      </p:ext>
    </p:extLst>
  </p:cSld>
  <p:clrMapOvr>
    <a:masterClrMapping/>
  </p:clrMapOvr>
  <p:transition advTm="11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2878138"/>
            <a:ext cx="4270375" cy="1122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>
                <a:latin typeface="Georgia" pitchFamily="18" charset="0"/>
              </a:rPr>
              <a:t>Наркотики и закон несовместимы</a:t>
            </a:r>
          </a:p>
        </p:txBody>
      </p:sp>
      <p:pic>
        <p:nvPicPr>
          <p:cNvPr id="21507" name="Picture 3" descr="SWScan002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76475"/>
            <a:ext cx="3740150" cy="3313113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6960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Уголовная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598624944"/>
      </p:ext>
    </p:extLst>
  </p:cSld>
  <p:clrMapOvr>
    <a:masterClrMapping/>
  </p:clrMapOvr>
  <p:transition advTm="9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734050"/>
            <a:ext cx="7777162" cy="8921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>
                <a:latin typeface="Georgia" pitchFamily="18" charset="0"/>
              </a:rPr>
              <a:t>Наркоман не живет более 10 лет.</a:t>
            </a:r>
          </a:p>
        </p:txBody>
      </p:sp>
      <p:pic>
        <p:nvPicPr>
          <p:cNvPr id="33796" name="Picture 4" descr="j03088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5976938" cy="39354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388778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Жизнь наркомана</a:t>
            </a:r>
          </a:p>
        </p:txBody>
      </p:sp>
    </p:spTree>
    <p:extLst>
      <p:ext uri="{BB962C8B-B14F-4D97-AF65-F5344CB8AC3E}">
        <p14:creationId xmlns:p14="http://schemas.microsoft.com/office/powerpoint/2010/main" val="148205542"/>
      </p:ext>
    </p:extLst>
  </p:cSld>
  <p:clrMapOvr>
    <a:masterClrMapping/>
  </p:clrMapOvr>
  <p:transition advTm="11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48244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200"/>
              <a:t>	</a:t>
            </a:r>
            <a:r>
              <a:rPr lang="ru-RU" altLang="ru-RU" sz="2600">
                <a:latin typeface="Georgia" pitchFamily="18" charset="0"/>
              </a:rPr>
              <a:t>Детей, рожденных от матери-наркоманки, ждет страшное будущее, если оно у них вообще есть. Ребенок рождается на свет наркоманом и начинает страдать от «ломки». Ведь мать «делилась» с ним наркотиком еще до его рождения! </a:t>
            </a:r>
          </a:p>
        </p:txBody>
      </p:sp>
      <p:pic>
        <p:nvPicPr>
          <p:cNvPr id="34819" name="Picture 3" descr="SWScan003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638" y="2049463"/>
            <a:ext cx="3665537" cy="3810000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4105275" cy="893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Расплата </a:t>
            </a:r>
          </a:p>
        </p:txBody>
      </p:sp>
    </p:spTree>
    <p:extLst>
      <p:ext uri="{BB962C8B-B14F-4D97-AF65-F5344CB8AC3E}">
        <p14:creationId xmlns:p14="http://schemas.microsoft.com/office/powerpoint/2010/main" val="3271960936"/>
      </p:ext>
    </p:extLst>
  </p:cSld>
  <p:clrMapOvr>
    <a:masterClrMapping/>
  </p:clrMapOvr>
  <p:transition advTm="13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5040313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Нет наркотикам!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832475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89165"/>
      </p:ext>
    </p:extLst>
  </p:cSld>
  <p:clrMapOvr>
    <a:masterClrMapping/>
  </p:clrMapOvr>
  <p:transition advTm="10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2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2"/>
    </mc:Choice>
    <mc:Fallback>
      <p:transition spd="slow" advTm="1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пия SWScan001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2424112" cy="547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0200" y="170021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51275" y="2781300"/>
            <a:ext cx="4752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latin typeface="Georgia" pitchFamily="18" charset="0"/>
              </a:rPr>
              <a:t>Табак приносит вред телу, </a:t>
            </a:r>
          </a:p>
          <a:p>
            <a:r>
              <a:rPr lang="ru-RU" altLang="ru-RU" sz="2800">
                <a:latin typeface="Georgia" pitchFamily="18" charset="0"/>
              </a:rPr>
              <a:t>разрушает разум,</a:t>
            </a:r>
          </a:p>
          <a:p>
            <a:r>
              <a:rPr lang="ru-RU" altLang="ru-RU" sz="2800">
                <a:latin typeface="Georgia" pitchFamily="18" charset="0"/>
              </a:rPr>
              <a:t>отупляет целые нации.</a:t>
            </a:r>
          </a:p>
          <a:p>
            <a:r>
              <a:rPr lang="ru-RU" altLang="ru-RU" sz="2800" i="1">
                <a:latin typeface="Georgia" pitchFamily="18" charset="0"/>
              </a:rPr>
              <a:t>                            Бальзак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295275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Табак - враг</a:t>
            </a:r>
          </a:p>
        </p:txBody>
      </p:sp>
    </p:spTree>
    <p:extLst>
      <p:ext uri="{BB962C8B-B14F-4D97-AF65-F5344CB8AC3E}">
        <p14:creationId xmlns:p14="http://schemas.microsoft.com/office/powerpoint/2010/main" val="1373940467"/>
      </p:ext>
    </p:extLst>
  </p:cSld>
  <p:clrMapOvr>
    <a:masterClrMapping/>
  </p:clrMapOvr>
  <p:transition advTm="9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43841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http://www.myshared.ru/theme/prezentatsiya-vrednyie-privyichki/</a:t>
            </a:r>
          </a:p>
          <a:p>
            <a:r>
              <a:rPr lang="en-US" sz="2400" b="1" dirty="0"/>
              <a:t>http://5psy.ru/prezentacii/prezentaciya-zdorove-i-vrednie-privichki.html</a:t>
            </a:r>
          </a:p>
          <a:p>
            <a:r>
              <a:rPr lang="en-US" sz="2400" b="1" dirty="0"/>
              <a:t>http://prezentacii.com/obschestvoznanie/1152-prezentaciya-o-vrede-kureniya.html</a:t>
            </a:r>
          </a:p>
          <a:p>
            <a:r>
              <a:rPr lang="en-US" sz="2400" b="1" dirty="0"/>
              <a:t>http://www.profobrazovanie.org/t2241-topic</a:t>
            </a:r>
          </a:p>
          <a:p>
            <a:r>
              <a:rPr lang="en-US" sz="2400" b="1" dirty="0"/>
              <a:t>http://vashechudo.ru/malchishkam/o-vrede-alkogolizma-poleznaja-informacija-dlja-shkolnikov-i-podrostkov.html</a:t>
            </a:r>
          </a:p>
          <a:p>
            <a:r>
              <a:rPr lang="en-US" sz="2400" b="1" dirty="0"/>
              <a:t>http://vashechudo.ru/malchishkam/o-vrede-narkotikov-poleznye-sovety-dlja-shkolnikov-i-podrostkov.html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506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32"/>
    </mc:Choice>
    <mc:Fallback>
      <p:transition spd="slow" advTm="140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Сигарета – как она есть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2954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/>
              <a:t>Каждую секунду на земле выкуривается </a:t>
            </a:r>
            <a:r>
              <a:rPr lang="ru-RU" altLang="ru-RU" sz="2800" b="1">
                <a:solidFill>
                  <a:srgbClr val="CC3300"/>
                </a:solidFill>
              </a:rPr>
              <a:t>более 300 000 сигарет</a:t>
            </a:r>
            <a:r>
              <a:rPr lang="ru-RU" altLang="ru-RU" sz="2800" b="1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Около </a:t>
            </a:r>
            <a:r>
              <a:rPr lang="ru-RU" altLang="ru-RU" sz="2800" b="1">
                <a:solidFill>
                  <a:srgbClr val="CC3300"/>
                </a:solidFill>
              </a:rPr>
              <a:t>40 веществ</a:t>
            </a:r>
            <a:r>
              <a:rPr lang="ru-RU" altLang="ru-RU" sz="2800" b="1"/>
              <a:t>, содержащихся в табачном дыме, </a:t>
            </a:r>
            <a:r>
              <a:rPr lang="ru-RU" altLang="ru-RU" sz="2800" b="1">
                <a:solidFill>
                  <a:srgbClr val="CC3300"/>
                </a:solidFill>
              </a:rPr>
              <a:t>вызывают рак.</a:t>
            </a:r>
            <a:endParaRPr lang="ru-RU" altLang="ru-RU" sz="2800" b="1"/>
          </a:p>
          <a:p>
            <a:pPr>
              <a:lnSpc>
                <a:spcPct val="90000"/>
              </a:lnSpc>
            </a:pPr>
            <a:r>
              <a:rPr lang="ru-RU" altLang="ru-RU" sz="2800" b="1"/>
              <a:t>Пассивные курильщики в два раза чаще заболевают раком, чем те, кого не </a:t>
            </a:r>
            <a:r>
              <a:rPr lang="ru-RU" altLang="ru-RU" sz="2800" b="1">
                <a:solidFill>
                  <a:srgbClr val="CC3300"/>
                </a:solidFill>
              </a:rPr>
              <a:t>«обкуривают»</a:t>
            </a:r>
            <a:r>
              <a:rPr lang="ru-RU" altLang="ru-RU" sz="2800" b="1"/>
              <a:t>.</a:t>
            </a:r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344863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0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0"/>
    </mc:Choice>
    <mc:Fallback>
      <p:transition spd="slow" advTm="107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Сигарета – как она есть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648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При выкуривании 20 граммов табака образуется </a:t>
            </a:r>
            <a:r>
              <a:rPr lang="ru-RU" altLang="ru-RU" sz="1800" b="1">
                <a:solidFill>
                  <a:srgbClr val="CC3300"/>
                </a:solidFill>
              </a:rPr>
              <a:t>1 грамм табачного дёгтя</a:t>
            </a:r>
            <a:r>
              <a:rPr lang="ru-RU" altLang="ru-RU" sz="1800" b="1"/>
              <a:t>. Табачный дёготь на зубах курильщика откладывается и они чернеют, издают специфический неприятный запах, который ощущается при разговоре с курильщиком.</a:t>
            </a:r>
          </a:p>
          <a:p>
            <a:pPr>
              <a:lnSpc>
                <a:spcPct val="80000"/>
              </a:lnSpc>
            </a:pPr>
            <a:endParaRPr lang="ru-RU" altLang="ru-RU" sz="1800" b="1"/>
          </a:p>
          <a:p>
            <a:pPr>
              <a:lnSpc>
                <a:spcPct val="80000"/>
              </a:lnSpc>
            </a:pPr>
            <a:r>
              <a:rPr lang="ru-RU" altLang="ru-RU" sz="1800" b="1"/>
              <a:t>У курильщика обогащение крови происходит не столько кислородом, сколько </a:t>
            </a:r>
            <a:r>
              <a:rPr lang="ru-RU" altLang="ru-RU" sz="1800" b="1">
                <a:solidFill>
                  <a:srgbClr val="CC3300"/>
                </a:solidFill>
              </a:rPr>
              <a:t>угарным газом</a:t>
            </a:r>
            <a:r>
              <a:rPr lang="ru-RU" altLang="ru-RU" sz="1800" b="1"/>
              <a:t>. Вот почему у человека, выкурившего подряд несколько сигарет или находящегося в накуренном помещении, развивается кислородное голодание, появляется головная боль, головокружение, тошнота, бледность.</a:t>
            </a:r>
          </a:p>
        </p:txBody>
      </p:sp>
      <p:pic>
        <p:nvPicPr>
          <p:cNvPr id="26628" name="Picture 4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b="-523"/>
          <a:stretch>
            <a:fillRect/>
          </a:stretch>
        </p:blipFill>
        <p:spPr bwMode="auto">
          <a:xfrm>
            <a:off x="304800" y="1752600"/>
            <a:ext cx="3563938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27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2"/>
    </mc:Choice>
    <mc:Fallback>
      <p:transition spd="slow" advTm="116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Сигарета – как она есть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295400"/>
            <a:ext cx="441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/>
              <a:t>От действия </a:t>
            </a:r>
            <a:r>
              <a:rPr lang="ru-RU" altLang="ru-RU" sz="2400" b="1">
                <a:solidFill>
                  <a:srgbClr val="CC3300"/>
                </a:solidFill>
              </a:rPr>
              <a:t>никотина </a:t>
            </a:r>
            <a:r>
              <a:rPr lang="ru-RU" altLang="ru-RU" sz="2400" b="1"/>
              <a:t>понижается острота зрения, ухудшается светоощущение, обоняние, ощущение вкуса.</a:t>
            </a:r>
          </a:p>
          <a:p>
            <a:pPr>
              <a:lnSpc>
                <a:spcPct val="80000"/>
              </a:lnSpc>
            </a:pPr>
            <a:endParaRPr lang="ru-RU" altLang="ru-RU" sz="2400" b="1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b="1"/>
              <a:t>Температура тлеющего табака – </a:t>
            </a:r>
            <a:r>
              <a:rPr lang="ru-RU" altLang="ru-RU" sz="2400" b="1">
                <a:solidFill>
                  <a:srgbClr val="CC3300"/>
                </a:solidFill>
              </a:rPr>
              <a:t>300 градусов</a:t>
            </a:r>
            <a:r>
              <a:rPr lang="ru-RU" altLang="ru-RU" sz="2400" b="1"/>
              <a:t>, а во время затяжки – до тысячи. Перепады температуры вдыхаемого дыма и атмосферного воздуха действуют на организм разрушающе.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CC3300"/>
                </a:solidFill>
              </a:rPr>
              <a:t>……..</a:t>
            </a:r>
            <a:endParaRPr lang="ru-RU" altLang="ru-RU" sz="2400" b="1"/>
          </a:p>
          <a:p>
            <a:pPr>
              <a:lnSpc>
                <a:spcPct val="80000"/>
              </a:lnSpc>
            </a:pPr>
            <a:endParaRPr lang="ru-RU" altLang="ru-RU" sz="1600" b="1">
              <a:solidFill>
                <a:srgbClr val="CC3300"/>
              </a:solidFill>
            </a:endParaRPr>
          </a:p>
        </p:txBody>
      </p:sp>
      <p:pic>
        <p:nvPicPr>
          <p:cNvPr id="27652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6541" b="1251"/>
          <a:stretch>
            <a:fillRect/>
          </a:stretch>
        </p:blipFill>
        <p:spPr bwMode="auto">
          <a:xfrm>
            <a:off x="304800" y="1752600"/>
            <a:ext cx="3581400" cy="3886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9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4"/>
    </mc:Choice>
    <mc:Fallback>
      <p:transition spd="slow" advTm="123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!image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20764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1196975"/>
            <a:ext cx="4752975" cy="25209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	</a:t>
            </a:r>
            <a:r>
              <a:rPr lang="ru-RU" altLang="ru-RU" sz="2800">
                <a:latin typeface="Georgia" pitchFamily="18" charset="0"/>
              </a:rPr>
              <a:t>40 миллионов россиян, из 150 миллионов ныне живущих, будут убиты табаком, с потерей в среднем 20 лет жизни.</a:t>
            </a:r>
          </a:p>
        </p:txBody>
      </p:sp>
      <p:pic>
        <p:nvPicPr>
          <p:cNvPr id="6148" name="Picture 4" descr="!image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3336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18477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Расчеты показывают</a:t>
            </a:r>
          </a:p>
        </p:txBody>
      </p:sp>
      <p:pic>
        <p:nvPicPr>
          <p:cNvPr id="6151" name="Picture 7" descr="11586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3817937" cy="2649537"/>
          </a:xfrm>
          <a:prstGeom prst="rect">
            <a:avLst/>
          </a:prstGeom>
          <a:noFill/>
          <a:ln w="9525">
            <a:solidFill>
              <a:srgbClr val="3E584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70838"/>
      </p:ext>
    </p:extLst>
  </p:cSld>
  <p:clrMapOvr>
    <a:masterClrMapping/>
  </p:clrMapOvr>
  <p:transition advTm="11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4038600" cy="452596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Раздражение слизистых оболочек  легких                      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Нарушение зубной эмали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Нарушение усвоения кислорода    организмом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Потеря аппетита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Хронические гастриты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ru-RU" sz="2400">
                <a:latin typeface="Georgia" pitchFamily="18" charset="0"/>
              </a:rPr>
              <a:t>Язвы желудка</a:t>
            </a:r>
          </a:p>
        </p:txBody>
      </p:sp>
      <p:pic>
        <p:nvPicPr>
          <p:cNvPr id="7171" name="Picture 3" descr="j02544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0337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277177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8405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Разрушительные воздействия табака:</a:t>
            </a:r>
          </a:p>
        </p:txBody>
      </p:sp>
    </p:spTree>
    <p:extLst>
      <p:ext uri="{BB962C8B-B14F-4D97-AF65-F5344CB8AC3E}">
        <p14:creationId xmlns:p14="http://schemas.microsoft.com/office/powerpoint/2010/main" val="1081125543"/>
      </p:ext>
    </p:extLst>
  </p:cSld>
  <p:clrMapOvr>
    <a:masterClrMapping/>
  </p:clrMapOvr>
  <p:transition advTm="13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8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48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989138"/>
            <a:ext cx="3678238" cy="35274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/>
              <a:t>	</a:t>
            </a:r>
            <a:r>
              <a:rPr lang="ru-RU" altLang="ru-RU" sz="2800">
                <a:latin typeface="Georgia" pitchFamily="18" charset="0"/>
              </a:rPr>
              <a:t>Курение нарушает приток жидкости к коже, она становится сухой, на ней появляются морщины.  </a:t>
            </a:r>
          </a:p>
        </p:txBody>
      </p:sp>
      <p:pic>
        <p:nvPicPr>
          <p:cNvPr id="8195" name="Picture 3" descr="AG0031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52253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02827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76475"/>
            <a:ext cx="31686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5876925"/>
            <a:ext cx="547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accent2"/>
                </a:solidFill>
                <a:latin typeface="Georgia" pitchFamily="18" charset="0"/>
              </a:rPr>
              <a:t>Это важно знать девушкам!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848475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Табак - враг привлекательности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01827677"/>
      </p:ext>
    </p:extLst>
  </p:cSld>
  <p:clrMapOvr>
    <a:masterClrMapping/>
  </p:clrMapOvr>
  <p:transition advTm="120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7" grpId="0"/>
      <p:bldP spid="81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476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МБОУ СОШ №9</vt:lpstr>
      <vt:lpstr>О вреде курения</vt:lpstr>
      <vt:lpstr>Презентация PowerPoint</vt:lpstr>
      <vt:lpstr>Сигарета – как она есть</vt:lpstr>
      <vt:lpstr>Сигарета – как она есть</vt:lpstr>
      <vt:lpstr>Сигарета – как она есть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№9</dc:title>
  <dc:creator>Димон</dc:creator>
  <cp:lastModifiedBy>Димон</cp:lastModifiedBy>
  <cp:revision>10</cp:revision>
  <dcterms:created xsi:type="dcterms:W3CDTF">2014-04-23T18:08:00Z</dcterms:created>
  <dcterms:modified xsi:type="dcterms:W3CDTF">2014-04-23T22:17:06Z</dcterms:modified>
</cp:coreProperties>
</file>