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81" r:id="rId20"/>
    <p:sldId id="278" r:id="rId21"/>
    <p:sldId id="282" r:id="rId22"/>
    <p:sldId id="283" r:id="rId23"/>
    <p:sldId id="284" r:id="rId2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71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32"/>
  <c:chart>
    <c:plotArea>
      <c:layout/>
      <c:barChart>
        <c:barDir val="col"/>
        <c:grouping val="stacked"/>
        <c:ser>
          <c:idx val="0"/>
          <c:order val="0"/>
          <c:tx>
            <c:strRef>
              <c:f>Лист1!$B$1</c:f>
              <c:strCache>
                <c:ptCount val="1"/>
                <c:pt idx="0">
                  <c:v>Ряд 1</c:v>
                </c:pt>
              </c:strCache>
            </c:strRef>
          </c:tx>
          <c:cat>
            <c:strRef>
              <c:f>Лист1!$A$2:$A$5</c:f>
              <c:strCache>
                <c:ptCount val="3"/>
                <c:pt idx="0">
                  <c:v>самост.№1</c:v>
                </c:pt>
                <c:pt idx="1">
                  <c:v>самост.№2</c:v>
                </c:pt>
                <c:pt idx="2">
                  <c:v>самост.№3</c:v>
                </c:pt>
              </c:strCache>
            </c:strRef>
          </c:cat>
          <c:val>
            <c:numRef>
              <c:f>Лист1!$B$2:$B$5</c:f>
              <c:numCache>
                <c:formatCode>General</c:formatCode>
                <c:ptCount val="4"/>
                <c:pt idx="0">
                  <c:v>0</c:v>
                </c:pt>
                <c:pt idx="1">
                  <c:v>0</c:v>
                </c:pt>
                <c:pt idx="2">
                  <c:v>0</c:v>
                </c:pt>
                <c:pt idx="3">
                  <c:v>0</c:v>
                </c:pt>
              </c:numCache>
            </c:numRef>
          </c:val>
        </c:ser>
        <c:ser>
          <c:idx val="1"/>
          <c:order val="1"/>
          <c:tx>
            <c:strRef>
              <c:f>Лист1!$C$1</c:f>
              <c:strCache>
                <c:ptCount val="1"/>
                <c:pt idx="0">
                  <c:v>Ряд 2</c:v>
                </c:pt>
              </c:strCache>
            </c:strRef>
          </c:tx>
          <c:cat>
            <c:strRef>
              <c:f>Лист1!$A$2:$A$5</c:f>
              <c:strCache>
                <c:ptCount val="3"/>
                <c:pt idx="0">
                  <c:v>самост.№1</c:v>
                </c:pt>
                <c:pt idx="1">
                  <c:v>самост.№2</c:v>
                </c:pt>
                <c:pt idx="2">
                  <c:v>самост.№3</c:v>
                </c:pt>
              </c:strCache>
            </c:strRef>
          </c:cat>
          <c:val>
            <c:numRef>
              <c:f>Лист1!$C$2:$C$5</c:f>
              <c:numCache>
                <c:formatCode>General</c:formatCode>
                <c:ptCount val="4"/>
                <c:pt idx="0">
                  <c:v>83</c:v>
                </c:pt>
                <c:pt idx="1">
                  <c:v>87</c:v>
                </c:pt>
                <c:pt idx="2">
                  <c:v>95</c:v>
                </c:pt>
                <c:pt idx="3">
                  <c:v>0</c:v>
                </c:pt>
              </c:numCache>
            </c:numRef>
          </c:val>
        </c:ser>
        <c:ser>
          <c:idx val="2"/>
          <c:order val="2"/>
          <c:tx>
            <c:strRef>
              <c:f>Лист1!$D$1</c:f>
              <c:strCache>
                <c:ptCount val="1"/>
                <c:pt idx="0">
                  <c:v>Ряд 3</c:v>
                </c:pt>
              </c:strCache>
            </c:strRef>
          </c:tx>
          <c:cat>
            <c:strRef>
              <c:f>Лист1!$A$2:$A$5</c:f>
              <c:strCache>
                <c:ptCount val="3"/>
                <c:pt idx="0">
                  <c:v>самост.№1</c:v>
                </c:pt>
                <c:pt idx="1">
                  <c:v>самост.№2</c:v>
                </c:pt>
                <c:pt idx="2">
                  <c:v>самост.№3</c:v>
                </c:pt>
              </c:strCache>
            </c:strRef>
          </c:cat>
          <c:val>
            <c:numRef>
              <c:f>Лист1!$D$2:$D$5</c:f>
              <c:numCache>
                <c:formatCode>General</c:formatCode>
                <c:ptCount val="4"/>
                <c:pt idx="0">
                  <c:v>17</c:v>
                </c:pt>
                <c:pt idx="1">
                  <c:v>13</c:v>
                </c:pt>
                <c:pt idx="2">
                  <c:v>5</c:v>
                </c:pt>
                <c:pt idx="3">
                  <c:v>0</c:v>
                </c:pt>
              </c:numCache>
            </c:numRef>
          </c:val>
        </c:ser>
        <c:overlap val="100"/>
        <c:axId val="64893696"/>
        <c:axId val="64895232"/>
      </c:barChart>
      <c:catAx>
        <c:axId val="64893696"/>
        <c:scaling>
          <c:orientation val="minMax"/>
        </c:scaling>
        <c:axPos val="b"/>
        <c:tickLblPos val="nextTo"/>
        <c:crossAx val="64895232"/>
        <c:crosses val="autoZero"/>
        <c:auto val="1"/>
        <c:lblAlgn val="ctr"/>
        <c:lblOffset val="100"/>
      </c:catAx>
      <c:valAx>
        <c:axId val="64895232"/>
        <c:scaling>
          <c:orientation val="minMax"/>
        </c:scaling>
        <c:axPos val="l"/>
        <c:majorGridlines/>
        <c:numFmt formatCode="General" sourceLinked="1"/>
        <c:tickLblPos val="nextTo"/>
        <c:crossAx val="64893696"/>
        <c:crosses val="autoZero"/>
        <c:crossBetween val="between"/>
      </c:valAx>
    </c:plotArea>
    <c:plotVisOnly val="1"/>
  </c:chart>
  <c:txPr>
    <a:bodyPr/>
    <a:lstStyle/>
    <a:p>
      <a:pPr>
        <a:defRPr sz="1800"/>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20" name="Нижний колонтитул 19"/>
          <p:cNvSpPr>
            <a:spLocks noGrp="1"/>
          </p:cNvSpPr>
          <p:nvPr>
            <p:ph type="ftr" sz="quarter" idx="11"/>
          </p:nvPr>
        </p:nvSpPr>
        <p:spPr/>
        <p:txBody>
          <a:bodyPr/>
          <a:lstStyle>
            <a:extLst/>
          </a:lstStyle>
          <a:p>
            <a:endParaRPr lang="en-US"/>
          </a:p>
        </p:txBody>
      </p:sp>
      <p:sp>
        <p:nvSpPr>
          <p:cNvPr id="10" name="Номер слайда 9"/>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1/9/2012</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AF463A-BC7C-46EE-9F1E-7F377CCA4891}" type="datetimeFigureOut">
              <a:rPr lang="en-US" smtClean="0"/>
              <a:pPr/>
              <a:t>1/9/2012</a:t>
            </a:fld>
            <a:endParaRPr lang="en-US"/>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483448D-3A78-4528-A469-B745A65DA480}" type="slidenum">
              <a:rPr lang="en-US" smtClean="0"/>
              <a:pPr/>
              <a:t>‹#›</a:t>
            </a:fld>
            <a:endParaRPr lang="en-US"/>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600" y="359898"/>
            <a:ext cx="7467600" cy="4212102"/>
          </a:xfrm>
        </p:spPr>
        <p:txBody>
          <a:bodyPr>
            <a:normAutofit/>
          </a:bodyPr>
          <a:lstStyle/>
          <a:p>
            <a:r>
              <a:rPr lang="ru-RU" dirty="0" smtClean="0"/>
              <a:t> </a:t>
            </a:r>
            <a:r>
              <a:rPr lang="ru-RU" b="1" dirty="0" smtClean="0"/>
              <a:t>Механизм формирования УУД средствами учебного предмета «Математика»</a:t>
            </a:r>
            <a:r>
              <a:rPr lang="en-US" b="1" dirty="0" smtClean="0"/>
              <a:t/>
            </a:r>
            <a:br>
              <a:rPr lang="en-US" b="1" dirty="0" smtClean="0"/>
            </a:br>
            <a:r>
              <a:rPr lang="ru-RU" b="1" dirty="0" smtClean="0"/>
              <a:t>в УМК «Перспективная начальная школа».</a:t>
            </a:r>
            <a:endParaRPr lang="ru-RU" dirty="0"/>
          </a:p>
        </p:txBody>
      </p:sp>
      <p:sp>
        <p:nvSpPr>
          <p:cNvPr id="3" name="TextBox 2"/>
          <p:cNvSpPr txBox="1"/>
          <p:nvPr/>
        </p:nvSpPr>
        <p:spPr>
          <a:xfrm>
            <a:off x="2133600" y="5181600"/>
            <a:ext cx="6096000" cy="646331"/>
          </a:xfrm>
          <a:prstGeom prst="rect">
            <a:avLst/>
          </a:prstGeom>
          <a:noFill/>
        </p:spPr>
        <p:txBody>
          <a:bodyPr wrap="square" rtlCol="0">
            <a:spAutoFit/>
          </a:bodyPr>
          <a:lstStyle/>
          <a:p>
            <a:r>
              <a:rPr lang="ru-RU" dirty="0" smtClean="0"/>
              <a:t>г.Балаково Саратовской области СОШ №21 </a:t>
            </a:r>
          </a:p>
          <a:p>
            <a:r>
              <a:rPr lang="ru-RU" dirty="0" smtClean="0"/>
              <a:t>Злобина Ольга Анатольевна</a:t>
            </a:r>
            <a:endParaRPr lang="ru-RU" dirty="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320"/>
            <a:ext cx="8019288" cy="5440680"/>
          </a:xfrm>
        </p:spPr>
        <p:txBody>
          <a:bodyPr>
            <a:noAutofit/>
          </a:bodyPr>
          <a:lstStyle/>
          <a:p>
            <a:r>
              <a:rPr lang="ru-RU" sz="2800" b="1" dirty="0" smtClean="0">
                <a:effectLst/>
              </a:rPr>
              <a:t>б) выполнять задания на основе рисунков и схем, выполненных самостоятельно.</a:t>
            </a:r>
            <a:br>
              <a:rPr lang="ru-RU" sz="2800" b="1" dirty="0" smtClean="0">
                <a:effectLst/>
              </a:rPr>
            </a:br>
            <a:r>
              <a:rPr lang="ru-RU" sz="2800" b="1" dirty="0" smtClean="0">
                <a:effectLst/>
              </a:rPr>
              <a:t>в) выполнять задания на основе использования свойств арифметических действий.</a:t>
            </a:r>
            <a:br>
              <a:rPr lang="ru-RU" sz="2800" b="1" dirty="0" smtClean="0">
                <a:effectLst/>
              </a:rPr>
            </a:br>
            <a:r>
              <a:rPr lang="ru-RU" sz="2800" b="1" dirty="0" smtClean="0">
                <a:effectLst/>
              </a:rPr>
              <a:t>«Составь и запиши в тетрадь разности, в которых уменьшаемое одно из чисел: 3,5,8,10, а вычитаемое – число, предшествующее уменьшаемому. Чему равно значение каждой разности?»</a:t>
            </a:r>
            <a:br>
              <a:rPr lang="ru-RU" sz="2800" b="1" dirty="0" smtClean="0">
                <a:effectLst/>
              </a:rPr>
            </a:br>
            <a:endParaRPr lang="ru-RU" sz="2800" b="1" dirty="0">
              <a:effectLst/>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274320"/>
            <a:ext cx="7790688" cy="4983480"/>
          </a:xfrm>
        </p:spPr>
        <p:txBody>
          <a:bodyPr/>
          <a:lstStyle/>
          <a:p>
            <a:pPr lvl="0">
              <a:buFont typeface="Wingdings" pitchFamily="2" charset="2"/>
              <a:buChar char="Ø"/>
            </a:pPr>
            <a:r>
              <a:rPr lang="ru-RU" dirty="0" smtClean="0"/>
              <a:t>проводить сравнение, </a:t>
            </a:r>
            <a:r>
              <a:rPr lang="ru-RU" dirty="0" err="1" smtClean="0"/>
              <a:t>сериацию</a:t>
            </a:r>
            <a:r>
              <a:rPr lang="ru-RU" dirty="0" smtClean="0"/>
              <a:t>, классификацию, выбирая наиболее эффективный способ решения или верное решение.</a:t>
            </a:r>
            <a:br>
              <a:rPr lang="ru-RU" dirty="0" smtClean="0"/>
            </a:br>
            <a:endParaRPr lang="ru-RU" dirty="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ven\Pictures\MP Navigator EX\2010_12_13\IMG.jpg"/>
          <p:cNvPicPr>
            <a:picLocks noChangeAspect="1" noChangeArrowheads="1"/>
          </p:cNvPicPr>
          <p:nvPr/>
        </p:nvPicPr>
        <p:blipFill>
          <a:blip r:embed="rId2" cstate="print"/>
          <a:srcRect/>
          <a:stretch>
            <a:fillRect/>
          </a:stretch>
        </p:blipFill>
        <p:spPr bwMode="auto">
          <a:xfrm>
            <a:off x="1981200" y="-501587"/>
            <a:ext cx="5205161" cy="7359587"/>
          </a:xfrm>
          <a:prstGeom prst="rect">
            <a:avLst/>
          </a:prstGeom>
          <a:noFill/>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74320"/>
            <a:ext cx="7866888" cy="2926080"/>
          </a:xfrm>
        </p:spPr>
        <p:txBody>
          <a:bodyPr/>
          <a:lstStyle/>
          <a:p>
            <a:pPr lvl="0">
              <a:buFont typeface="Wingdings" pitchFamily="2" charset="2"/>
              <a:buChar char="Ø"/>
            </a:pPr>
            <a:r>
              <a:rPr lang="ru-RU" dirty="0" smtClean="0"/>
              <a:t>строить объяснение в   устной форме по предложенному плану.</a:t>
            </a:r>
            <a:br>
              <a:rPr lang="ru-RU" dirty="0" smtClean="0"/>
            </a:br>
            <a:endParaRPr lang="ru-RU" dirty="0"/>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Raven\Pictures\MP Navigator EX\2010_12_09\IMG_0005.jpg"/>
          <p:cNvPicPr/>
          <p:nvPr/>
        </p:nvPicPr>
        <p:blipFill>
          <a:blip r:embed="rId2" cstate="print"/>
          <a:srcRect/>
          <a:stretch>
            <a:fillRect/>
          </a:stretch>
        </p:blipFill>
        <p:spPr bwMode="auto">
          <a:xfrm>
            <a:off x="2133600" y="-838200"/>
            <a:ext cx="5198110" cy="79248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274320"/>
            <a:ext cx="7943088" cy="3154680"/>
          </a:xfrm>
        </p:spPr>
        <p:txBody>
          <a:bodyPr/>
          <a:lstStyle/>
          <a:p>
            <a:pPr lvl="0">
              <a:buFont typeface="Wingdings" pitchFamily="2" charset="2"/>
              <a:buChar char="Ø"/>
            </a:pPr>
            <a:r>
              <a:rPr lang="ru-RU" dirty="0" smtClean="0"/>
              <a:t>использовать (строить) таблицы, проверять по таблице.</a:t>
            </a:r>
            <a:br>
              <a:rPr lang="ru-RU" dirty="0" smtClean="0"/>
            </a:br>
            <a:endParaRPr lang="ru-RU"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Raven\Pictures\MP Navigator EX\2010_12_09\IMG_0006.jpg"/>
          <p:cNvPicPr/>
          <p:nvPr/>
        </p:nvPicPr>
        <p:blipFill>
          <a:blip r:embed="rId2" cstate="print"/>
          <a:srcRect/>
          <a:stretch>
            <a:fillRect/>
          </a:stretch>
        </p:blipFill>
        <p:spPr bwMode="auto">
          <a:xfrm>
            <a:off x="2209800" y="-228600"/>
            <a:ext cx="5198110" cy="75438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359898"/>
            <a:ext cx="7772400" cy="3678702"/>
          </a:xfrm>
        </p:spPr>
        <p:txBody>
          <a:bodyPr>
            <a:noAutofit/>
          </a:bodyPr>
          <a:lstStyle/>
          <a:p>
            <a:pPr lvl="0">
              <a:buFont typeface="Wingdings" pitchFamily="2" charset="2"/>
              <a:buChar char="Ø"/>
            </a:pPr>
            <a:r>
              <a:rPr lang="ru-RU" sz="2800" b="1" dirty="0" smtClean="0">
                <a:effectLst/>
              </a:rPr>
              <a:t>выполнять действия по заданному алгоритму.</a:t>
            </a:r>
            <a:br>
              <a:rPr lang="ru-RU" sz="2800" b="1" dirty="0" smtClean="0">
                <a:effectLst/>
              </a:rPr>
            </a:br>
            <a:r>
              <a:rPr lang="ru-RU" sz="2800" b="1" dirty="0" smtClean="0">
                <a:effectLst/>
              </a:rPr>
              <a:t>«Миша предложил измерить ширину ворот шагами. Маша предложила измерить её с помощью палки. Какой способ более точный? Почему? Может ли длина шага меняться? А длина палки?»</a:t>
            </a:r>
            <a:br>
              <a:rPr lang="ru-RU" sz="2800" b="1" dirty="0" smtClean="0">
                <a:effectLst/>
              </a:rPr>
            </a:br>
            <a:endParaRPr lang="ru-RU" sz="2800" b="1" dirty="0">
              <a:effectLst/>
            </a:endParaRPr>
          </a:p>
        </p:txBody>
      </p:sp>
      <p:sp>
        <p:nvSpPr>
          <p:cNvPr id="3" name="Подзаголовок 2"/>
          <p:cNvSpPr>
            <a:spLocks noGrp="1"/>
          </p:cNvSpPr>
          <p:nvPr>
            <p:ph type="subTitle" idx="1"/>
          </p:nvPr>
        </p:nvSpPr>
        <p:spPr>
          <a:xfrm>
            <a:off x="1066800" y="4191000"/>
            <a:ext cx="7772400" cy="2286000"/>
          </a:xfrm>
        </p:spPr>
        <p:txBody>
          <a:bodyPr/>
          <a:lstStyle/>
          <a:p>
            <a:pPr lvl="0">
              <a:buFont typeface="Wingdings" pitchFamily="2" charset="2"/>
              <a:buChar char="Ø"/>
            </a:pPr>
            <a:r>
              <a:rPr lang="ru-RU" b="1" dirty="0" smtClean="0"/>
              <a:t>строить логическую цепь рассуждений.</a:t>
            </a:r>
          </a:p>
          <a:p>
            <a:r>
              <a:rPr lang="ru-RU" b="1" dirty="0" smtClean="0"/>
              <a:t>«Придумай рассказ по математической записи к рисунку. 8-2=6»</a:t>
            </a:r>
          </a:p>
          <a:p>
            <a:endParaRPr lang="ru-R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783102"/>
          </a:xfrm>
        </p:spPr>
        <p:txBody>
          <a:bodyPr/>
          <a:lstStyle/>
          <a:p>
            <a:r>
              <a:rPr lang="ru-RU" b="1" i="1" dirty="0" smtClean="0">
                <a:effectLst/>
              </a:rPr>
              <a:t>Коммуникативные УУД.</a:t>
            </a:r>
            <a:endParaRPr lang="ru-RU" b="1" dirty="0">
              <a:effectLst/>
            </a:endParaRPr>
          </a:p>
        </p:txBody>
      </p:sp>
      <p:sp>
        <p:nvSpPr>
          <p:cNvPr id="3" name="Подзаголовок 2"/>
          <p:cNvSpPr>
            <a:spLocks noGrp="1"/>
          </p:cNvSpPr>
          <p:nvPr>
            <p:ph type="subTitle" idx="1"/>
          </p:nvPr>
        </p:nvSpPr>
        <p:spPr>
          <a:xfrm>
            <a:off x="990600" y="1371600"/>
            <a:ext cx="7848600" cy="4724400"/>
          </a:xfrm>
        </p:spPr>
        <p:txBody>
          <a:bodyPr/>
          <a:lstStyle/>
          <a:p>
            <a:r>
              <a:rPr lang="ru-RU" dirty="0" smtClean="0"/>
              <a:t>Ученик научится или получит возможность научиться взаимодействовать (сотрудничать) с соседом по парте, в группе посредством заданий типа «Запиши ответ задачи, которую ты придумал и решил. Предложи соседу по парте придумать задачу, при решении которой получился бы этот же ответ. Сверьте решение своих задач».</a:t>
            </a:r>
          </a:p>
          <a:p>
            <a:endParaRPr lang="ru-RU" dirty="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74320"/>
            <a:ext cx="7866888" cy="5212080"/>
          </a:xfrm>
        </p:spPr>
        <p:txBody>
          <a:bodyPr>
            <a:normAutofit/>
          </a:bodyPr>
          <a:lstStyle/>
          <a:p>
            <a:r>
              <a:rPr lang="ru-RU" sz="3600" dirty="0" smtClean="0"/>
              <a:t>Система заданий направлена на то, чтобы суть предмета постигалась через естественную связь математики с окружающим миром.</a:t>
            </a:r>
            <a:br>
              <a:rPr lang="ru-RU" sz="3600" dirty="0" smtClean="0"/>
            </a:br>
            <a:endParaRPr lang="ru-RU" sz="3600"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274320"/>
            <a:ext cx="7943088" cy="5669280"/>
          </a:xfrm>
        </p:spPr>
        <p:txBody>
          <a:bodyPr>
            <a:normAutofit fontScale="90000"/>
          </a:bodyPr>
          <a:lstStyle/>
          <a:p>
            <a:r>
              <a:rPr lang="ru-RU" sz="4000" dirty="0" smtClean="0"/>
              <a:t>В соответствии с требованиями, предъявленными ФГОС НШ, учебный материал курса  математики УМК «Перспективная начальная школа» нацелен на создание условий для формирования личностных и универсальных (</a:t>
            </a:r>
            <a:r>
              <a:rPr lang="ru-RU" sz="4000" dirty="0" err="1" smtClean="0"/>
              <a:t>метапредметных</a:t>
            </a:r>
            <a:r>
              <a:rPr lang="ru-RU" sz="4000" dirty="0" smtClean="0"/>
              <a:t>) учебных действий.</a:t>
            </a:r>
            <a:r>
              <a:rPr lang="ru-RU" dirty="0" smtClean="0"/>
              <a:t/>
            </a:r>
            <a:br>
              <a:rPr lang="ru-RU" dirty="0" smtClean="0"/>
            </a:br>
            <a:endParaRPr lang="ru-RU" dirty="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1164102"/>
          </a:xfrm>
        </p:spPr>
        <p:txBody>
          <a:bodyPr>
            <a:normAutofit/>
          </a:bodyPr>
          <a:lstStyle/>
          <a:p>
            <a:r>
              <a:rPr lang="ru-RU" sz="3200" dirty="0" smtClean="0"/>
              <a:t>Отличительной чертой настоящего курса является:</a:t>
            </a:r>
            <a:endParaRPr lang="ru-RU" sz="3200" dirty="0"/>
          </a:p>
        </p:txBody>
      </p:sp>
      <p:sp>
        <p:nvSpPr>
          <p:cNvPr id="3" name="Подзаголовок 2"/>
          <p:cNvSpPr>
            <a:spLocks noGrp="1"/>
          </p:cNvSpPr>
          <p:nvPr>
            <p:ph type="subTitle" idx="1"/>
          </p:nvPr>
        </p:nvSpPr>
        <p:spPr>
          <a:xfrm>
            <a:off x="990600" y="1850064"/>
            <a:ext cx="7848600" cy="3788736"/>
          </a:xfrm>
        </p:spPr>
        <p:txBody>
          <a:bodyPr>
            <a:normAutofit/>
          </a:bodyPr>
          <a:lstStyle/>
          <a:p>
            <a:pPr>
              <a:buFont typeface="Wingdings" pitchFamily="2" charset="2"/>
              <a:buChar char="Ø"/>
            </a:pPr>
            <a:r>
              <a:rPr lang="ru-RU" sz="3200" dirty="0" smtClean="0"/>
              <a:t>значительное увеличение геометрического материала и изучение величин</a:t>
            </a:r>
          </a:p>
          <a:p>
            <a:pPr>
              <a:buFont typeface="Wingdings" pitchFamily="2" charset="2"/>
              <a:buChar char="Ø"/>
            </a:pPr>
            <a:endParaRPr lang="ru-RU" sz="3200" dirty="0" smtClean="0"/>
          </a:p>
          <a:p>
            <a:pPr>
              <a:buFont typeface="Wingdings" pitchFamily="2" charset="2"/>
              <a:buChar char="Ø"/>
            </a:pPr>
            <a:endParaRPr lang="ru-RU" sz="3200" dirty="0" smtClean="0"/>
          </a:p>
          <a:p>
            <a:pPr>
              <a:buFont typeface="Wingdings" pitchFamily="2" charset="2"/>
              <a:buChar char="Ø"/>
            </a:pPr>
            <a:endParaRPr lang="ru-RU" sz="3200" dirty="0"/>
          </a:p>
        </p:txBody>
      </p:sp>
      <p:sp>
        <p:nvSpPr>
          <p:cNvPr id="4" name="Прямоугольник 3"/>
          <p:cNvSpPr/>
          <p:nvPr/>
        </p:nvSpPr>
        <p:spPr>
          <a:xfrm>
            <a:off x="914400" y="3244334"/>
            <a:ext cx="7620000" cy="584775"/>
          </a:xfrm>
          <a:prstGeom prst="rect">
            <a:avLst/>
          </a:prstGeom>
        </p:spPr>
        <p:txBody>
          <a:bodyPr wrap="square">
            <a:spAutoFit/>
          </a:bodyPr>
          <a:lstStyle/>
          <a:p>
            <a:pPr>
              <a:buFont typeface="Wingdings" pitchFamily="2" charset="2"/>
              <a:buChar char="Ø"/>
            </a:pPr>
            <a:r>
              <a:rPr lang="ru-RU" sz="3200" dirty="0" smtClean="0"/>
              <a:t>арифметического материала</a:t>
            </a:r>
            <a:endParaRPr lang="ru-RU" sz="3200" dirty="0"/>
          </a:p>
        </p:txBody>
      </p:sp>
      <p:sp>
        <p:nvSpPr>
          <p:cNvPr id="5" name="TextBox 4"/>
          <p:cNvSpPr txBox="1"/>
          <p:nvPr/>
        </p:nvSpPr>
        <p:spPr>
          <a:xfrm>
            <a:off x="914400" y="3886200"/>
            <a:ext cx="7543800" cy="1077218"/>
          </a:xfrm>
          <a:prstGeom prst="rect">
            <a:avLst/>
          </a:prstGeom>
          <a:noFill/>
        </p:spPr>
        <p:txBody>
          <a:bodyPr wrap="square" rtlCol="0">
            <a:spAutoFit/>
          </a:bodyPr>
          <a:lstStyle/>
          <a:p>
            <a:pPr>
              <a:buFont typeface="Wingdings" pitchFamily="2" charset="2"/>
              <a:buChar char="Ø"/>
            </a:pPr>
            <a:r>
              <a:rPr lang="ru-RU" sz="3200" dirty="0" smtClean="0"/>
              <a:t>особое внимание уделяется способам и технике устных вычислений.</a:t>
            </a:r>
            <a:endParaRPr lang="ru-RU" sz="3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33400"/>
            <a:ext cx="3450560" cy="584775"/>
          </a:xfrm>
          <a:prstGeom prst="rect">
            <a:avLst/>
          </a:prstGeom>
          <a:noFill/>
        </p:spPr>
        <p:txBody>
          <a:bodyPr wrap="none" rtlCol="0">
            <a:spAutoFit/>
          </a:bodyPr>
          <a:lstStyle/>
          <a:p>
            <a:pPr>
              <a:buFont typeface="Wingdings" pitchFamily="2" charset="2"/>
              <a:buChar char="ü"/>
            </a:pPr>
            <a:r>
              <a:rPr lang="ru-RU" sz="3200" dirty="0" smtClean="0"/>
              <a:t>арифметической</a:t>
            </a:r>
            <a:endParaRPr lang="ru-RU" sz="3200" dirty="0"/>
          </a:p>
        </p:txBody>
      </p:sp>
      <p:sp>
        <p:nvSpPr>
          <p:cNvPr id="3" name="TextBox 2"/>
          <p:cNvSpPr txBox="1"/>
          <p:nvPr/>
        </p:nvSpPr>
        <p:spPr>
          <a:xfrm>
            <a:off x="1066800" y="1143000"/>
            <a:ext cx="3667862" cy="584775"/>
          </a:xfrm>
          <a:prstGeom prst="rect">
            <a:avLst/>
          </a:prstGeom>
          <a:noFill/>
        </p:spPr>
        <p:txBody>
          <a:bodyPr wrap="square" rtlCol="0">
            <a:spAutoFit/>
          </a:bodyPr>
          <a:lstStyle/>
          <a:p>
            <a:pPr>
              <a:buFont typeface="Wingdings" pitchFamily="2" charset="2"/>
              <a:buChar char="ü"/>
            </a:pPr>
            <a:r>
              <a:rPr lang="ru-RU" sz="3200" dirty="0" smtClean="0"/>
              <a:t>геометрической</a:t>
            </a:r>
            <a:endParaRPr lang="ru-RU" sz="3200" dirty="0"/>
          </a:p>
        </p:txBody>
      </p:sp>
      <p:sp>
        <p:nvSpPr>
          <p:cNvPr id="4" name="TextBox 3"/>
          <p:cNvSpPr txBox="1"/>
          <p:nvPr/>
        </p:nvSpPr>
        <p:spPr>
          <a:xfrm>
            <a:off x="1066800" y="1828800"/>
            <a:ext cx="2596352" cy="584775"/>
          </a:xfrm>
          <a:prstGeom prst="rect">
            <a:avLst/>
          </a:prstGeom>
          <a:noFill/>
        </p:spPr>
        <p:txBody>
          <a:bodyPr wrap="none" rtlCol="0">
            <a:spAutoFit/>
          </a:bodyPr>
          <a:lstStyle/>
          <a:p>
            <a:pPr>
              <a:buFont typeface="Wingdings" pitchFamily="2" charset="2"/>
              <a:buChar char="ü"/>
            </a:pPr>
            <a:r>
              <a:rPr lang="ru-RU" sz="3200" dirty="0" err="1" smtClean="0"/>
              <a:t>величинной</a:t>
            </a:r>
            <a:endParaRPr lang="ru-RU" sz="3200" dirty="0"/>
          </a:p>
        </p:txBody>
      </p:sp>
      <p:sp>
        <p:nvSpPr>
          <p:cNvPr id="5" name="TextBox 4"/>
          <p:cNvSpPr txBox="1"/>
          <p:nvPr/>
        </p:nvSpPr>
        <p:spPr>
          <a:xfrm>
            <a:off x="996833" y="2362200"/>
            <a:ext cx="8283421" cy="584775"/>
          </a:xfrm>
          <a:prstGeom prst="rect">
            <a:avLst/>
          </a:prstGeom>
          <a:noFill/>
        </p:spPr>
        <p:txBody>
          <a:bodyPr wrap="none" rtlCol="0">
            <a:spAutoFit/>
          </a:bodyPr>
          <a:lstStyle/>
          <a:p>
            <a:pPr>
              <a:buFont typeface="Wingdings" pitchFamily="2" charset="2"/>
              <a:buChar char="ü"/>
            </a:pPr>
            <a:r>
              <a:rPr lang="ru-RU" sz="3200" dirty="0" smtClean="0"/>
              <a:t>алгоритмической (обучение решению задач)</a:t>
            </a:r>
            <a:endParaRPr lang="ru-RU" sz="3200" dirty="0"/>
          </a:p>
        </p:txBody>
      </p:sp>
      <p:sp>
        <p:nvSpPr>
          <p:cNvPr id="6" name="TextBox 5"/>
          <p:cNvSpPr txBox="1"/>
          <p:nvPr/>
        </p:nvSpPr>
        <p:spPr>
          <a:xfrm>
            <a:off x="1143000" y="3048000"/>
            <a:ext cx="7076168" cy="584775"/>
          </a:xfrm>
          <a:prstGeom prst="rect">
            <a:avLst/>
          </a:prstGeom>
          <a:noFill/>
        </p:spPr>
        <p:txBody>
          <a:bodyPr wrap="none" rtlCol="0">
            <a:spAutoFit/>
          </a:bodyPr>
          <a:lstStyle/>
          <a:p>
            <a:pPr>
              <a:buFont typeface="Wingdings" pitchFamily="2" charset="2"/>
              <a:buChar char="ü"/>
            </a:pPr>
            <a:r>
              <a:rPr lang="ru-RU" sz="3200" dirty="0" smtClean="0"/>
              <a:t>информационной (работа с данными)</a:t>
            </a:r>
            <a:endParaRPr lang="ru-RU" sz="32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274320"/>
            <a:ext cx="7943088" cy="640080"/>
          </a:xfrm>
        </p:spPr>
        <p:txBody>
          <a:bodyPr>
            <a:normAutofit/>
          </a:bodyPr>
          <a:lstStyle/>
          <a:p>
            <a:r>
              <a:rPr lang="ru-RU" sz="3200" dirty="0" smtClean="0">
                <a:effectLst/>
              </a:rPr>
              <a:t>Срезы знаний: 83%, 87%, 95%</a:t>
            </a:r>
            <a:endParaRPr lang="ru-RU" sz="3200" dirty="0">
              <a:effectLst/>
            </a:endParaRPr>
          </a:p>
        </p:txBody>
      </p:sp>
      <p:graphicFrame>
        <p:nvGraphicFramePr>
          <p:cNvPr id="4" name="Диаграмма 3"/>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Литература:</a:t>
            </a:r>
            <a:endParaRPr lang="ru-RU" dirty="0"/>
          </a:p>
        </p:txBody>
      </p:sp>
      <p:sp>
        <p:nvSpPr>
          <p:cNvPr id="3" name="Подзаголовок 2"/>
          <p:cNvSpPr>
            <a:spLocks noGrp="1"/>
          </p:cNvSpPr>
          <p:nvPr>
            <p:ph type="subTitle" idx="1"/>
          </p:nvPr>
        </p:nvSpPr>
        <p:spPr/>
        <p:txBody>
          <a:bodyPr>
            <a:normAutofit fontScale="92500" lnSpcReduction="20000"/>
          </a:bodyPr>
          <a:lstStyle/>
          <a:p>
            <a:r>
              <a:rPr lang="ru-RU" dirty="0" smtClean="0"/>
              <a:t>1.Проектирование основной образовательной программы образовательного учреждения</a:t>
            </a:r>
          </a:p>
          <a:p>
            <a:r>
              <a:rPr lang="ru-RU" dirty="0" err="1" smtClean="0"/>
              <a:t>Академкнига</a:t>
            </a:r>
            <a:r>
              <a:rPr lang="ru-RU" dirty="0" smtClean="0"/>
              <a:t>/учебник</a:t>
            </a:r>
          </a:p>
          <a:p>
            <a:r>
              <a:rPr lang="ru-RU" dirty="0" smtClean="0"/>
              <a:t>2.Математика 1 </a:t>
            </a:r>
            <a:r>
              <a:rPr lang="ru-RU" dirty="0" err="1" smtClean="0"/>
              <a:t>класс.Чекин</a:t>
            </a:r>
            <a:r>
              <a:rPr lang="ru-RU" dirty="0" smtClean="0"/>
              <a:t> А.Л. Москва </a:t>
            </a:r>
            <a:r>
              <a:rPr lang="ru-RU" smtClean="0"/>
              <a:t>Академкнига</a:t>
            </a:r>
            <a:r>
              <a:rPr lang="ru-RU" dirty="0" smtClean="0"/>
              <a:t>/учебник</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i="1" dirty="0" smtClean="0"/>
              <a:t>Личностные УУД.</a:t>
            </a:r>
            <a:endParaRPr lang="ru-RU" b="1" dirty="0"/>
          </a:p>
        </p:txBody>
      </p:sp>
      <p:sp>
        <p:nvSpPr>
          <p:cNvPr id="3" name="Подзаголовок 2"/>
          <p:cNvSpPr>
            <a:spLocks noGrp="1"/>
          </p:cNvSpPr>
          <p:nvPr>
            <p:ph type="subTitle" idx="1"/>
          </p:nvPr>
        </p:nvSpPr>
        <p:spPr>
          <a:xfrm>
            <a:off x="914400" y="1850064"/>
            <a:ext cx="7924800" cy="4245936"/>
          </a:xfrm>
        </p:spPr>
        <p:txBody>
          <a:bodyPr>
            <a:noAutofit/>
          </a:bodyPr>
          <a:lstStyle/>
          <a:p>
            <a:r>
              <a:rPr lang="ru-RU" sz="3200" b="1" dirty="0" smtClean="0"/>
              <a:t>Ученик научится (или получит возможность научиться) проявлять познавательную инициативу в оказании помощи соученикам посредством системы заданий, ориентирующей младшего школьника на оказание помощи героям учебника (Маше и Мише) или своему соседу по парте. </a:t>
            </a:r>
            <a:br>
              <a:rPr lang="ru-RU" sz="3200" b="1" dirty="0" smtClean="0"/>
            </a:br>
            <a:endParaRPr lang="ru-RU" sz="2800" b="1"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1011702"/>
          </a:xfrm>
        </p:spPr>
        <p:txBody>
          <a:bodyPr/>
          <a:lstStyle/>
          <a:p>
            <a:r>
              <a:rPr lang="ru-RU" b="1" i="1" dirty="0" smtClean="0"/>
              <a:t>Регулятивные УУД.</a:t>
            </a:r>
            <a:endParaRPr lang="ru-RU" b="1" dirty="0"/>
          </a:p>
        </p:txBody>
      </p:sp>
      <p:sp>
        <p:nvSpPr>
          <p:cNvPr id="3" name="Подзаголовок 2"/>
          <p:cNvSpPr>
            <a:spLocks noGrp="1"/>
          </p:cNvSpPr>
          <p:nvPr>
            <p:ph type="subTitle" idx="1"/>
          </p:nvPr>
        </p:nvSpPr>
        <p:spPr>
          <a:xfrm>
            <a:off x="914400" y="1850064"/>
            <a:ext cx="7924800" cy="4474536"/>
          </a:xfrm>
        </p:spPr>
        <p:txBody>
          <a:bodyPr>
            <a:normAutofit/>
          </a:bodyPr>
          <a:lstStyle/>
          <a:p>
            <a:r>
              <a:rPr lang="ru-RU" b="1" dirty="0" smtClean="0"/>
              <a:t>Система заданий, ориентирующая младшего школьника на проверку правильности выполнения задания по правилу, алгоритму, с помощью таблицы, инструментов, рисунков и т.д., позволит ученику научиться или получить возможность научиться контролировать свою деятельность по ходу или результатам выполнения задания. Задания типа «Проверь своё решение по «Таблице сложения» или «Какое правило поможет тебе выполнить это задание?»</a:t>
            </a:r>
          </a:p>
          <a:p>
            <a:endParaRPr lang="ru-RU"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Raven\Pictures\MP Navigator EX\2010_12_09\IMG.jpg"/>
          <p:cNvPicPr/>
          <p:nvPr/>
        </p:nvPicPr>
        <p:blipFill>
          <a:blip r:embed="rId2" cstate="print"/>
          <a:srcRect/>
          <a:stretch>
            <a:fillRect/>
          </a:stretch>
        </p:blipFill>
        <p:spPr bwMode="auto">
          <a:xfrm>
            <a:off x="1905000" y="-381000"/>
            <a:ext cx="5267325" cy="7010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1011702"/>
          </a:xfrm>
        </p:spPr>
        <p:txBody>
          <a:bodyPr/>
          <a:lstStyle/>
          <a:p>
            <a:r>
              <a:rPr lang="ru-RU" b="1" i="1" dirty="0" smtClean="0"/>
              <a:t>Познавательные УУД.</a:t>
            </a:r>
            <a:endParaRPr lang="ru-RU" b="1" dirty="0"/>
          </a:p>
        </p:txBody>
      </p:sp>
      <p:sp>
        <p:nvSpPr>
          <p:cNvPr id="3" name="Подзаголовок 2"/>
          <p:cNvSpPr>
            <a:spLocks noGrp="1"/>
          </p:cNvSpPr>
          <p:nvPr>
            <p:ph type="subTitle" idx="1"/>
          </p:nvPr>
        </p:nvSpPr>
        <p:spPr>
          <a:xfrm>
            <a:off x="914400" y="1752600"/>
            <a:ext cx="7924800" cy="4343400"/>
          </a:xfrm>
        </p:spPr>
        <p:txBody>
          <a:bodyPr>
            <a:normAutofit/>
          </a:bodyPr>
          <a:lstStyle/>
          <a:p>
            <a:r>
              <a:rPr lang="ru-RU" sz="3200" b="1" dirty="0" smtClean="0"/>
              <a:t>Ученик научиться или получит возможность научиться:</a:t>
            </a:r>
          </a:p>
          <a:p>
            <a:pPr lvl="0">
              <a:buFont typeface="Wingdings" pitchFamily="2" charset="2"/>
              <a:buChar char="Ø"/>
            </a:pPr>
            <a:r>
              <a:rPr lang="ru-RU" sz="3200" b="1" dirty="0" smtClean="0"/>
              <a:t>подводить под понятие (формулировать правило) на основе выделения существенных признаков.</a:t>
            </a:r>
          </a:p>
          <a:p>
            <a:endParaRPr lang="ru-RU" sz="3200" b="1"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Raven\Pictures\MP Navigator EX\2010_12_09\IMG_0002.jpg"/>
          <p:cNvPicPr/>
          <p:nvPr/>
        </p:nvPicPr>
        <p:blipFill>
          <a:blip r:embed="rId2" cstate="print"/>
          <a:srcRect/>
          <a:stretch>
            <a:fillRect/>
          </a:stretch>
        </p:blipFill>
        <p:spPr bwMode="auto">
          <a:xfrm>
            <a:off x="2438400" y="0"/>
            <a:ext cx="4593172" cy="67056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320"/>
            <a:ext cx="8019288" cy="5059680"/>
          </a:xfrm>
        </p:spPr>
        <p:txBody>
          <a:bodyPr>
            <a:normAutofit fontScale="90000"/>
          </a:bodyPr>
          <a:lstStyle/>
          <a:p>
            <a:pPr lvl="0">
              <a:buFont typeface="Wingdings" pitchFamily="2" charset="2"/>
              <a:buChar char="Ø"/>
            </a:pPr>
            <a:r>
              <a:rPr lang="ru-RU" b="1" dirty="0" smtClean="0"/>
              <a:t>владеть общими приёмами решения задач, выполнения заданий и вычислений:</a:t>
            </a:r>
            <a:br>
              <a:rPr lang="ru-RU" b="1" dirty="0" smtClean="0"/>
            </a:br>
            <a:r>
              <a:rPr lang="ru-RU" b="1" dirty="0" smtClean="0"/>
              <a:t>а) выполнять задания с использованием материальных объектов (счётных палочек, указателей и др.), рисунков, схем.</a:t>
            </a:r>
            <a:br>
              <a:rPr lang="ru-RU" b="1" dirty="0" smtClean="0"/>
            </a:br>
            <a:endParaRPr lang="ru-RU" b="1"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Raven\Pictures\MP Navigator EX\2010_12_09\IMG_0003.jpg"/>
          <p:cNvPicPr/>
          <p:nvPr/>
        </p:nvPicPr>
        <p:blipFill>
          <a:blip r:embed="rId2" cstate="print"/>
          <a:srcRect/>
          <a:stretch>
            <a:fillRect/>
          </a:stretch>
        </p:blipFill>
        <p:spPr bwMode="auto">
          <a:xfrm>
            <a:off x="1905000" y="-228600"/>
            <a:ext cx="4971652" cy="73152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119</TotalTime>
  <Words>402</Words>
  <Application>Microsoft Office PowerPoint</Application>
  <PresentationFormat>Экран (4:3)</PresentationFormat>
  <Paragraphs>37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Солнцестояние</vt:lpstr>
      <vt:lpstr> Механизм формирования УУД средствами учебного предмета «Математика» в УМК «Перспективная начальная школа».</vt:lpstr>
      <vt:lpstr>В соответствии с требованиями, предъявленными ФГОС НШ, учебный материал курса  математики УМК «Перспективная начальная школа» нацелен на создание условий для формирования личностных и универсальных (метапредметных) учебных действий. </vt:lpstr>
      <vt:lpstr>Личностные УУД.</vt:lpstr>
      <vt:lpstr>Регулятивные УУД.</vt:lpstr>
      <vt:lpstr>Слайд 5</vt:lpstr>
      <vt:lpstr>Познавательные УУД.</vt:lpstr>
      <vt:lpstr>Слайд 7</vt:lpstr>
      <vt:lpstr>владеть общими приёмами решения задач, выполнения заданий и вычислений: а) выполнять задания с использованием материальных объектов (счётных палочек, указателей и др.), рисунков, схем. </vt:lpstr>
      <vt:lpstr>Слайд 9</vt:lpstr>
      <vt:lpstr>б) выполнять задания на основе рисунков и схем, выполненных самостоятельно. в) выполнять задания на основе использования свойств арифметических действий. «Составь и запиши в тетрадь разности, в которых уменьшаемое одно из чисел: 3,5,8,10, а вычитаемое – число, предшествующее уменьшаемому. Чему равно значение каждой разности?» </vt:lpstr>
      <vt:lpstr>проводить сравнение, сериацию, классификацию, выбирая наиболее эффективный способ решения или верное решение. </vt:lpstr>
      <vt:lpstr>Слайд 12</vt:lpstr>
      <vt:lpstr>строить объяснение в   устной форме по предложенному плану. </vt:lpstr>
      <vt:lpstr>Слайд 14</vt:lpstr>
      <vt:lpstr>использовать (строить) таблицы, проверять по таблице. </vt:lpstr>
      <vt:lpstr>Слайд 16</vt:lpstr>
      <vt:lpstr>выполнять действия по заданному алгоритму. «Миша предложил измерить ширину ворот шагами. Маша предложила измерить её с помощью палки. Какой способ более точный? Почему? Может ли длина шага меняться? А длина палки?» </vt:lpstr>
      <vt:lpstr>Коммуникативные УУД.</vt:lpstr>
      <vt:lpstr>Система заданий направлена на то, чтобы суть предмета постигалась через естественную связь математики с окружающим миром. </vt:lpstr>
      <vt:lpstr>Отличительной чертой настоящего курса является:</vt:lpstr>
      <vt:lpstr>Слайд 21</vt:lpstr>
      <vt:lpstr>Срезы знаний: 83%, 87%, 95%</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Механизм формирования УУД средствами учебного предмета «Математика» в УМК «Перспективная начальная школа».</dc:title>
  <dc:creator>Raven</dc:creator>
  <cp:lastModifiedBy>Raven</cp:lastModifiedBy>
  <cp:revision>14</cp:revision>
  <dcterms:created xsi:type="dcterms:W3CDTF">2010-12-13T17:42:14Z</dcterms:created>
  <dcterms:modified xsi:type="dcterms:W3CDTF">2012-01-09T19:24:23Z</dcterms:modified>
</cp:coreProperties>
</file>