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2" r:id="rId4"/>
    <p:sldId id="265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hotoshop\GoldenAutumn\GoldenAutumnW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Photoshop\GoldenAutumn\GoldenAut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>
            <a:lvl1pPr>
              <a:defRPr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hotoshop\GoldenAutumn\GoldenAutumnM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644008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078409" y="1700808"/>
            <a:ext cx="7886079" cy="4897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Photoshop\GoldenAutumn\0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716016" cy="1143000"/>
          </a:xfrm>
        </p:spPr>
        <p:txBody>
          <a:bodyPr>
            <a:normAutofit/>
          </a:bodyPr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5616" y="1484784"/>
            <a:ext cx="7416800" cy="496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Photoshop\GoldenAutumn\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2844" y="71414"/>
            <a:ext cx="8858312" cy="6643710"/>
          </a:xfrm>
          <a:prstGeom prst="roundRect">
            <a:avLst>
              <a:gd name="adj" fmla="val 7416"/>
            </a:avLst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43174" y="285728"/>
            <a:ext cx="3714776" cy="928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Типы конфликтов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1928802"/>
            <a:ext cx="2214578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Внутриличностный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14546" y="3214686"/>
            <a:ext cx="2214578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Межличностный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3438" y="3214686"/>
            <a:ext cx="2214578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Между личностью и группой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43702" y="2071678"/>
            <a:ext cx="2214578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Межгрупповой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4" idx="2"/>
            <a:endCxn id="7" idx="0"/>
          </p:cNvCxnSpPr>
          <p:nvPr/>
        </p:nvCxnSpPr>
        <p:spPr>
          <a:xfrm rot="5400000">
            <a:off x="2661034" y="89274"/>
            <a:ext cx="714380" cy="2964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  <a:endCxn id="8" idx="0"/>
          </p:cNvCxnSpPr>
          <p:nvPr/>
        </p:nvCxnSpPr>
        <p:spPr>
          <a:xfrm rot="5400000">
            <a:off x="2911067" y="1625191"/>
            <a:ext cx="2000264" cy="11787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  <a:endCxn id="9" idx="0"/>
          </p:cNvCxnSpPr>
          <p:nvPr/>
        </p:nvCxnSpPr>
        <p:spPr>
          <a:xfrm rot="16200000" flipH="1">
            <a:off x="4125512" y="1589471"/>
            <a:ext cx="2000264" cy="1250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2"/>
            <a:endCxn id="10" idx="0"/>
          </p:cNvCxnSpPr>
          <p:nvPr/>
        </p:nvCxnSpPr>
        <p:spPr>
          <a:xfrm rot="16200000" flipH="1">
            <a:off x="5697148" y="17835"/>
            <a:ext cx="857256" cy="3250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6703" y="4000504"/>
            <a:ext cx="2202421" cy="146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842" y="2714620"/>
            <a:ext cx="1608828" cy="164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921" y="3929066"/>
            <a:ext cx="197721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786058"/>
            <a:ext cx="1928805" cy="13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2844" y="71414"/>
            <a:ext cx="8858312" cy="6643710"/>
          </a:xfrm>
          <a:prstGeom prst="roundRect">
            <a:avLst>
              <a:gd name="adj" fmla="val 7416"/>
            </a:avLst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072494" cy="364333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3600" b="1" dirty="0" smtClean="0"/>
              <a:t>Стратегии поведения в конфликте:</a:t>
            </a:r>
          </a:p>
          <a:p>
            <a:pPr marL="514350" indent="-514350">
              <a:buNone/>
            </a:pPr>
            <a:endParaRPr lang="ru-RU" sz="1400" b="1" dirty="0" smtClean="0"/>
          </a:p>
          <a:p>
            <a:pPr marL="514350" indent="-514350">
              <a:buBlip>
                <a:blip r:embed="rId2"/>
              </a:buBlip>
            </a:pPr>
            <a:r>
              <a:rPr lang="ru-RU" sz="2200" b="1" dirty="0" smtClean="0"/>
              <a:t>Соперничество</a:t>
            </a:r>
            <a:r>
              <a:rPr lang="ru-RU" sz="2200" dirty="0" smtClean="0"/>
              <a:t> — активное противостояние другой стороне.</a:t>
            </a:r>
          </a:p>
          <a:p>
            <a:pPr marL="514350" indent="-514350">
              <a:buBlip>
                <a:blip r:embed="rId2"/>
              </a:buBlip>
            </a:pPr>
            <a:r>
              <a:rPr lang="ru-RU" sz="2200" b="1" dirty="0" smtClean="0"/>
              <a:t>Избегание</a:t>
            </a:r>
            <a:r>
              <a:rPr lang="ru-RU" sz="2200" dirty="0" smtClean="0"/>
              <a:t> — уход от конфликтной ситуации.</a:t>
            </a:r>
          </a:p>
          <a:p>
            <a:pPr marL="514350" indent="-514350">
              <a:buBlip>
                <a:blip r:embed="rId2"/>
              </a:buBlip>
            </a:pPr>
            <a:r>
              <a:rPr lang="ru-RU" sz="2200" b="1" dirty="0" smtClean="0"/>
              <a:t>Приспособление</a:t>
            </a:r>
            <a:r>
              <a:rPr lang="ru-RU" sz="2200" dirty="0" smtClean="0"/>
              <a:t> — одна сторона во всём соглашается с другой, но имеет своё мнение, которое боится высказывать.</a:t>
            </a:r>
          </a:p>
          <a:p>
            <a:pPr marL="514350" indent="-514350">
              <a:buBlip>
                <a:blip r:embed="rId2"/>
              </a:buBlip>
            </a:pPr>
            <a:r>
              <a:rPr lang="ru-RU" sz="2200" b="1" dirty="0" smtClean="0"/>
              <a:t>Компромисс</a:t>
            </a:r>
            <a:r>
              <a:rPr lang="ru-RU" sz="2200" dirty="0" smtClean="0"/>
              <a:t> — приемлемое для обеих сторон решение.</a:t>
            </a:r>
          </a:p>
          <a:p>
            <a:pPr marL="514350" indent="-514350">
              <a:buBlip>
                <a:blip r:embed="rId2"/>
              </a:buBlip>
            </a:pPr>
            <a:r>
              <a:rPr lang="ru-RU" sz="2200" b="1" dirty="0" smtClean="0"/>
              <a:t>Сотрудничество</a:t>
            </a:r>
            <a:r>
              <a:rPr lang="ru-RU" sz="2200" dirty="0" smtClean="0"/>
              <a:t> — поиск взаимовыгодного решения.</a:t>
            </a:r>
          </a:p>
          <a:p>
            <a:pPr marL="514350" indent="-514350">
              <a:buNone/>
            </a:pPr>
            <a:endParaRPr lang="ru-RU" sz="2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430475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877"/>
            <a:ext cx="4286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2844" y="71414"/>
            <a:ext cx="8858312" cy="6643710"/>
          </a:xfrm>
          <a:prstGeom prst="roundRect">
            <a:avLst>
              <a:gd name="adj" fmla="val 7416"/>
            </a:avLst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28794" y="1500174"/>
            <a:ext cx="5214974" cy="4572032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2857496"/>
            <a:ext cx="3714776" cy="3214710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00B050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71472" y="-24"/>
            <a:ext cx="8072494" cy="785818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sz="3600" b="1" dirty="0" smtClean="0"/>
              <a:t>Стратегии поведения в конфликте: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28794" y="4357694"/>
            <a:ext cx="2071702" cy="1714512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-714413" y="3429000"/>
            <a:ext cx="528561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928794" y="6072206"/>
            <a:ext cx="642942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572530" y="2928934"/>
            <a:ext cx="2856726" cy="79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4000497" y="4357694"/>
            <a:ext cx="3062310" cy="952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3857620" y="4214818"/>
            <a:ext cx="285752" cy="285752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3857620" y="1357298"/>
            <a:ext cx="285752" cy="285752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7000892" y="4214818"/>
            <a:ext cx="285752" cy="285752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5500694" y="2714620"/>
            <a:ext cx="285752" cy="285752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7000892" y="1357298"/>
            <a:ext cx="285752" cy="285752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одержимое 2"/>
          <p:cNvSpPr txBox="1">
            <a:spLocks/>
          </p:cNvSpPr>
          <p:nvPr/>
        </p:nvSpPr>
        <p:spPr bwMode="auto">
          <a:xfrm>
            <a:off x="571472" y="785794"/>
            <a:ext cx="292895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R="0" lvl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Степень         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внимания к     чужим         интересам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 bwMode="auto">
          <a:xfrm>
            <a:off x="7358082" y="5572140"/>
            <a:ext cx="157157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R="0" lvl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Степень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внимания к своим интересам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 bwMode="auto">
          <a:xfrm>
            <a:off x="928662" y="4143380"/>
            <a:ext cx="92866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Низкая</a:t>
            </a: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 bwMode="auto">
          <a:xfrm>
            <a:off x="928662" y="2643182"/>
            <a:ext cx="92866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Средняя</a:t>
            </a: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 bwMode="auto">
          <a:xfrm>
            <a:off x="3428992" y="6072206"/>
            <a:ext cx="92866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Низкая</a:t>
            </a:r>
          </a:p>
        </p:txBody>
      </p:sp>
      <p:sp>
        <p:nvSpPr>
          <p:cNvPr id="32" name="Содержимое 2"/>
          <p:cNvSpPr txBox="1">
            <a:spLocks/>
          </p:cNvSpPr>
          <p:nvPr/>
        </p:nvSpPr>
        <p:spPr bwMode="auto">
          <a:xfrm>
            <a:off x="5214942" y="6072206"/>
            <a:ext cx="92866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Средняя</a:t>
            </a:r>
          </a:p>
        </p:txBody>
      </p:sp>
      <p:sp>
        <p:nvSpPr>
          <p:cNvPr id="33" name="Содержимое 2"/>
          <p:cNvSpPr txBox="1">
            <a:spLocks/>
          </p:cNvSpPr>
          <p:nvPr/>
        </p:nvSpPr>
        <p:spPr bwMode="auto">
          <a:xfrm>
            <a:off x="928662" y="1357298"/>
            <a:ext cx="92866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Высокая</a:t>
            </a: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 bwMode="auto">
          <a:xfrm>
            <a:off x="6643702" y="6072206"/>
            <a:ext cx="92866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Высокая</a:t>
            </a: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 bwMode="auto">
          <a:xfrm>
            <a:off x="2857488" y="4429132"/>
            <a:ext cx="107153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R="0" lvl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Избегание</a:t>
            </a:r>
          </a:p>
        </p:txBody>
      </p:sp>
      <p:sp>
        <p:nvSpPr>
          <p:cNvPr id="36" name="Содержимое 2"/>
          <p:cNvSpPr txBox="1">
            <a:spLocks/>
          </p:cNvSpPr>
          <p:nvPr/>
        </p:nvSpPr>
        <p:spPr bwMode="auto">
          <a:xfrm>
            <a:off x="4214810" y="2928934"/>
            <a:ext cx="13572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500" b="1" dirty="0" smtClean="0">
                <a:latin typeface="+mn-lt"/>
              </a:rPr>
              <a:t>Компромисс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 bwMode="auto">
          <a:xfrm>
            <a:off x="5500694" y="1571612"/>
            <a:ext cx="157160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Сотрудничество</a:t>
            </a:r>
          </a:p>
        </p:txBody>
      </p:sp>
      <p:sp>
        <p:nvSpPr>
          <p:cNvPr id="38" name="Содержимое 2"/>
          <p:cNvSpPr txBox="1">
            <a:spLocks/>
          </p:cNvSpPr>
          <p:nvPr/>
        </p:nvSpPr>
        <p:spPr bwMode="auto">
          <a:xfrm>
            <a:off x="5572132" y="4429132"/>
            <a:ext cx="157160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Соперничество</a:t>
            </a: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2285984" y="1571612"/>
            <a:ext cx="164304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R="0" lvl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Приспособление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5400000">
            <a:off x="3928661" y="6072603"/>
            <a:ext cx="14367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5571735" y="6072603"/>
            <a:ext cx="14367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7071933" y="6072603"/>
            <a:ext cx="14367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0800000" flipV="1">
            <a:off x="1857356" y="4357694"/>
            <a:ext cx="214314" cy="79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 flipV="1">
            <a:off x="1857356" y="2857496"/>
            <a:ext cx="214314" cy="79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0800000" flipV="1">
            <a:off x="1857356" y="1500174"/>
            <a:ext cx="142876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71414"/>
            <a:ext cx="8858312" cy="6643710"/>
          </a:xfrm>
          <a:prstGeom prst="roundRect">
            <a:avLst>
              <a:gd name="adj" fmla="val 7416"/>
            </a:avLst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4643470" cy="450059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Blip>
                <a:blip r:embed="rId2"/>
              </a:buBlip>
            </a:pPr>
            <a:r>
              <a:rPr lang="ru-RU" sz="2800" dirty="0" smtClean="0"/>
              <a:t>Прочитать § 4 и устно ответить на вопросы после него. </a:t>
            </a:r>
            <a:endParaRPr lang="en-US" sz="2800" dirty="0" smtClean="0"/>
          </a:p>
          <a:p>
            <a:pPr marL="514350" indent="-514350">
              <a:buBlip>
                <a:blip r:embed="rId2"/>
              </a:buBlip>
            </a:pPr>
            <a:endParaRPr lang="en-US" sz="2800" dirty="0" smtClean="0"/>
          </a:p>
          <a:p>
            <a:pPr marL="514350" indent="-514350">
              <a:buBlip>
                <a:blip r:embed="rId2"/>
              </a:buBlip>
            </a:pPr>
            <a:r>
              <a:rPr lang="ru-RU" sz="2800" dirty="0" smtClean="0"/>
              <a:t>Подготовка к </a:t>
            </a:r>
            <a:r>
              <a:rPr lang="ru-RU" sz="2800" dirty="0" err="1" smtClean="0"/>
              <a:t>к</a:t>
            </a:r>
            <a:r>
              <a:rPr lang="ru-RU" sz="2800" dirty="0" smtClean="0"/>
              <a:t>/</a:t>
            </a:r>
            <a:r>
              <a:rPr lang="ru-RU" sz="2800" dirty="0" err="1" smtClean="0"/>
              <a:t>р</a:t>
            </a:r>
            <a:r>
              <a:rPr lang="ru-RU" sz="2800" dirty="0" smtClean="0"/>
              <a:t> по параграфам 1-4.</a:t>
            </a:r>
          </a:p>
          <a:p>
            <a:pPr marL="514350" indent="-514350">
              <a:buBlip>
                <a:blip r:embed="rId2"/>
              </a:buBlip>
            </a:pPr>
            <a:endParaRPr lang="ru-RU" sz="2800" dirty="0" smtClean="0"/>
          </a:p>
          <a:p>
            <a:pPr marL="514350" indent="-514350">
              <a:buBlip>
                <a:blip r:embed="rId2"/>
              </a:buBlip>
            </a:pPr>
            <a:r>
              <a:rPr lang="ru-RU" sz="2800" dirty="0" smtClean="0"/>
              <a:t>В тетради описать конфликтую ситуацию (вспомнить или придумать). </a:t>
            </a:r>
          </a:p>
          <a:p>
            <a:pPr marL="514350" indent="-514350">
              <a:buNone/>
            </a:pPr>
            <a:r>
              <a:rPr lang="ru-RU" sz="2800" dirty="0" smtClean="0"/>
              <a:t>	</a:t>
            </a:r>
            <a:r>
              <a:rPr lang="ru-RU" sz="2200" dirty="0" smtClean="0"/>
              <a:t>Описать причину и тип конфликта, стадии его развития, модели поведения участников в конфликтной ситуации (1-2 стр.)</a:t>
            </a:r>
            <a:endParaRPr lang="en-US" sz="2200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857364"/>
            <a:ext cx="3066694" cy="30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enni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Osenniy</Template>
  <TotalTime>460</TotalTime>
  <Words>117</Words>
  <Application>Microsoft Office PowerPoint</Application>
  <PresentationFormat>Экран (4:3)</PresentationFormat>
  <Paragraphs>33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Osenniy</vt:lpstr>
      <vt:lpstr>Слайд 1</vt:lpstr>
      <vt:lpstr>Слайд 2</vt:lpstr>
      <vt:lpstr>Слайд 3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для презентаций PowerPoint</dc:subject>
  <dc:creator>Chiffa</dc:creator>
  <dc:description>Презентации по культуре и искусству, шаблоны PowerPoint http://freeppt.ru/</dc:description>
  <cp:lastModifiedBy>Chiffa</cp:lastModifiedBy>
  <cp:revision>66</cp:revision>
  <dcterms:created xsi:type="dcterms:W3CDTF">2014-08-23T18:13:05Z</dcterms:created>
  <dcterms:modified xsi:type="dcterms:W3CDTF">2015-02-01T15:49:03Z</dcterms:modified>
</cp:coreProperties>
</file>