
<file path=[Content_Types].xml><?xml version="1.0" encoding="utf-8"?>
<Types xmlns="http://schemas.openxmlformats.org/package/2006/content-types"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gif" ContentType="image/gif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7" r:id="rId3"/>
    <p:sldId id="268" r:id="rId4"/>
    <p:sldId id="269" r:id="rId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Photoshop\GoldenAutumn\04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556792"/>
            <a:ext cx="7772400" cy="1470025"/>
          </a:xfrm>
        </p:spPr>
        <p:txBody>
          <a:bodyPr>
            <a:normAutofit/>
          </a:bodyPr>
          <a:lstStyle>
            <a:lvl1pPr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501008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Photoshop\GoldenAutumn\03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Photoshop\GoldenAutumn\GoldenAutumnW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E:\Photoshop\GoldenAutumn\GoldenAutR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1143000"/>
          </a:xfrm>
        </p:spPr>
        <p:txBody>
          <a:bodyPr/>
          <a:lstStyle>
            <a:lvl1pPr>
              <a:defRPr b="1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:\Photoshop\GoldenAutumn\GoldenAutumnM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499992" y="332656"/>
            <a:ext cx="4644008" cy="1143000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0"/>
          </p:nvPr>
        </p:nvSpPr>
        <p:spPr>
          <a:xfrm>
            <a:off x="1078409" y="1700808"/>
            <a:ext cx="7886079" cy="48974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E:\Photoshop\GoldenAutumn\04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0"/>
            <a:ext cx="4716016" cy="1143000"/>
          </a:xfrm>
        </p:spPr>
        <p:txBody>
          <a:bodyPr>
            <a:normAutofit/>
          </a:bodyPr>
          <a:lstStyle>
            <a:lvl1pPr>
              <a:defRPr sz="43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0"/>
          </p:nvPr>
        </p:nvSpPr>
        <p:spPr>
          <a:xfrm>
            <a:off x="1115616" y="1484784"/>
            <a:ext cx="7416800" cy="49688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E:\Photoshop\GoldenAutumn\0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Photoshop\GoldenAutumn\GoldenAut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Заголовок 1"/>
          <p:cNvSpPr>
            <a:spLocks noGrp="1"/>
          </p:cNvSpPr>
          <p:nvPr>
            <p:ph type="title"/>
          </p:nvPr>
        </p:nvSpPr>
        <p:spPr>
          <a:xfrm>
            <a:off x="2428860" y="1857364"/>
            <a:ext cx="6357982" cy="2000264"/>
          </a:xfrm>
        </p:spPr>
        <p:txBody>
          <a:bodyPr/>
          <a:lstStyle/>
          <a:p>
            <a:r>
              <a:rPr lang="ru-RU" sz="5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§ 4. Конфликты и их разрешение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2844" y="142876"/>
            <a:ext cx="8858312" cy="6643710"/>
          </a:xfrm>
          <a:prstGeom prst="roundRect">
            <a:avLst>
              <a:gd name="adj" fmla="val 7416"/>
            </a:avLst>
          </a:prstGeom>
          <a:solidFill>
            <a:schemeClr val="accent6">
              <a:lumMod val="20000"/>
              <a:lumOff val="80000"/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одержимое 2"/>
          <p:cNvSpPr>
            <a:spLocks noGrp="1"/>
          </p:cNvSpPr>
          <p:nvPr>
            <p:ph idx="1"/>
          </p:nvPr>
        </p:nvSpPr>
        <p:spPr>
          <a:xfrm>
            <a:off x="500034" y="214290"/>
            <a:ext cx="8072494" cy="2071702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ru-RU" sz="2400" b="1" dirty="0" smtClean="0"/>
              <a:t>Конфликт – </a:t>
            </a:r>
            <a:r>
              <a:rPr lang="ru-RU" sz="2400" dirty="0" smtClean="0"/>
              <a:t>столкновение интересов людей, которое приводит к противодействиям и негативным эмоциям.</a:t>
            </a:r>
          </a:p>
          <a:p>
            <a:pPr marL="514350" indent="-514350">
              <a:buNone/>
            </a:pPr>
            <a:endParaRPr lang="ru-RU" sz="2400" dirty="0" smtClean="0"/>
          </a:p>
          <a:p>
            <a:pPr marL="514350" indent="-514350">
              <a:buNone/>
            </a:pPr>
            <a:endParaRPr lang="ru-RU" sz="2400" dirty="0" smtClean="0"/>
          </a:p>
          <a:p>
            <a:pPr marL="514350" indent="-514350" algn="ctr">
              <a:buNone/>
            </a:pPr>
            <a:r>
              <a:rPr lang="ru-RU" sz="2400" b="1" dirty="0" smtClean="0"/>
              <a:t>Стадии развития конфликта</a:t>
            </a:r>
          </a:p>
        </p:txBody>
      </p:sp>
      <p:cxnSp>
        <p:nvCxnSpPr>
          <p:cNvPr id="16" name="Соединительная линия уступом 15"/>
          <p:cNvCxnSpPr/>
          <p:nvPr/>
        </p:nvCxnSpPr>
        <p:spPr>
          <a:xfrm flipV="1">
            <a:off x="1142976" y="4786322"/>
            <a:ext cx="2571768" cy="857256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Соединительная линия уступом 28"/>
          <p:cNvCxnSpPr/>
          <p:nvPr/>
        </p:nvCxnSpPr>
        <p:spPr>
          <a:xfrm flipV="1">
            <a:off x="2714612" y="3929066"/>
            <a:ext cx="2214578" cy="857256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Соединительная линия уступом 29"/>
          <p:cNvCxnSpPr/>
          <p:nvPr/>
        </p:nvCxnSpPr>
        <p:spPr>
          <a:xfrm flipV="1">
            <a:off x="4071934" y="3071810"/>
            <a:ext cx="2214578" cy="857256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Соединительная линия уступом 30"/>
          <p:cNvCxnSpPr/>
          <p:nvPr/>
        </p:nvCxnSpPr>
        <p:spPr>
          <a:xfrm flipV="1">
            <a:off x="5286380" y="2214554"/>
            <a:ext cx="2286016" cy="857256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>
            <a:off x="642910" y="6143644"/>
            <a:ext cx="1000132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>
            <a:off x="5357023" y="4428338"/>
            <a:ext cx="4429156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1142976" y="6643710"/>
            <a:ext cx="642942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1" name="Содержимое 2"/>
          <p:cNvSpPr txBox="1">
            <a:spLocks/>
          </p:cNvSpPr>
          <p:nvPr/>
        </p:nvSpPr>
        <p:spPr bwMode="auto">
          <a:xfrm>
            <a:off x="1143008" y="5715016"/>
            <a:ext cx="171448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2400" dirty="0" smtClean="0">
                <a:latin typeface="+mn-lt"/>
              </a:rPr>
              <a:t>Возникновение конфликтной ситуации</a:t>
            </a:r>
            <a:endParaRPr kumimoji="0" lang="ru-RU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2" name="Содержимое 2"/>
          <p:cNvSpPr txBox="1">
            <a:spLocks/>
          </p:cNvSpPr>
          <p:nvPr/>
        </p:nvSpPr>
        <p:spPr bwMode="auto">
          <a:xfrm>
            <a:off x="2500298" y="4857760"/>
            <a:ext cx="128588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7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Осознание</a:t>
            </a:r>
            <a:r>
              <a:rPr kumimoji="0" lang="ru-RU" sz="17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конфликта</a:t>
            </a:r>
            <a:endParaRPr kumimoji="0" lang="ru-RU" sz="17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3" name="Содержимое 2"/>
          <p:cNvSpPr txBox="1">
            <a:spLocks/>
          </p:cNvSpPr>
          <p:nvPr/>
        </p:nvSpPr>
        <p:spPr bwMode="auto">
          <a:xfrm>
            <a:off x="3857620" y="4000504"/>
            <a:ext cx="157163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7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Проявление конфликтного поведения </a:t>
            </a:r>
          </a:p>
        </p:txBody>
      </p:sp>
      <p:sp>
        <p:nvSpPr>
          <p:cNvPr id="44" name="Содержимое 2"/>
          <p:cNvSpPr txBox="1">
            <a:spLocks/>
          </p:cNvSpPr>
          <p:nvPr/>
        </p:nvSpPr>
        <p:spPr bwMode="auto">
          <a:xfrm>
            <a:off x="5214942" y="3143248"/>
            <a:ext cx="128588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7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Углубление</a:t>
            </a:r>
            <a:r>
              <a:rPr kumimoji="0" lang="ru-RU" sz="17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конфликта</a:t>
            </a:r>
            <a:endParaRPr kumimoji="0" lang="ru-RU" sz="17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" name="Содержимое 2"/>
          <p:cNvSpPr txBox="1">
            <a:spLocks/>
          </p:cNvSpPr>
          <p:nvPr/>
        </p:nvSpPr>
        <p:spPr bwMode="auto">
          <a:xfrm>
            <a:off x="6357950" y="2357430"/>
            <a:ext cx="128588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7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Разрешение</a:t>
            </a:r>
            <a:r>
              <a:rPr kumimoji="0" lang="ru-RU" sz="17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конфликта</a:t>
            </a:r>
            <a:endParaRPr kumimoji="0" lang="ru-RU" sz="17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4857760"/>
            <a:ext cx="3000396" cy="1683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" name="Содержимое 2"/>
          <p:cNvSpPr txBox="1">
            <a:spLocks/>
          </p:cNvSpPr>
          <p:nvPr/>
        </p:nvSpPr>
        <p:spPr bwMode="auto">
          <a:xfrm rot="18998046">
            <a:off x="3184504" y="4454161"/>
            <a:ext cx="45752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3200" i="0" u="none" strike="noStrike" kern="1200" cap="none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" pitchFamily="18" charset="0"/>
              </a:rPr>
              <a:t>К</a:t>
            </a:r>
            <a:r>
              <a:rPr kumimoji="0" lang="ru-RU" sz="3200" i="0" u="none" strike="noStrike" kern="1200" cap="none" spc="40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" pitchFamily="18" charset="0"/>
              </a:rPr>
              <a:t> О Н Ф Л И К Т</a:t>
            </a:r>
            <a:endParaRPr kumimoji="0" lang="ru-RU" sz="3200" i="0" u="none" strike="noStrike" kern="1200" cap="none" spc="40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41" grpId="0"/>
      <p:bldP spid="42" grpId="0"/>
      <p:bldP spid="43" grpId="0"/>
      <p:bldP spid="44" grpId="0"/>
      <p:bldP spid="45" grpId="0"/>
      <p:bldP spid="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2844" y="71438"/>
            <a:ext cx="8858312" cy="6643710"/>
          </a:xfrm>
          <a:prstGeom prst="roundRect">
            <a:avLst>
              <a:gd name="adj" fmla="val 7416"/>
            </a:avLst>
          </a:prstGeom>
          <a:solidFill>
            <a:schemeClr val="accent6">
              <a:lumMod val="20000"/>
              <a:lumOff val="80000"/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500034" y="214290"/>
            <a:ext cx="8072494" cy="5214974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sz="3600" b="1" dirty="0" smtClean="0"/>
              <a:t>Причины конфликта:</a:t>
            </a:r>
          </a:p>
          <a:p>
            <a:pPr marL="1084263" indent="-514350">
              <a:buBlip>
                <a:blip r:embed="rId2"/>
              </a:buBlip>
            </a:pPr>
            <a:r>
              <a:rPr lang="ru-RU" sz="2800" dirty="0" smtClean="0"/>
              <a:t>распределение ресурсов;</a:t>
            </a:r>
          </a:p>
          <a:p>
            <a:pPr marL="1084263" indent="-514350">
              <a:buBlip>
                <a:blip r:embed="rId2"/>
              </a:buBlip>
            </a:pPr>
            <a:r>
              <a:rPr lang="ru-RU" sz="2800" dirty="0" smtClean="0"/>
              <a:t>различия в целях;</a:t>
            </a:r>
          </a:p>
          <a:p>
            <a:pPr marL="1084263" indent="-514350">
              <a:buBlip>
                <a:blip r:embed="rId2"/>
              </a:buBlip>
            </a:pPr>
            <a:r>
              <a:rPr lang="ru-RU" sz="2800" dirty="0" smtClean="0"/>
              <a:t>эмоциональные барьеры;</a:t>
            </a:r>
          </a:p>
          <a:p>
            <a:pPr marL="1084263" indent="-514350">
              <a:buBlip>
                <a:blip r:embed="rId2"/>
              </a:buBlip>
            </a:pPr>
            <a:r>
              <a:rPr lang="ru-RU" sz="2800" dirty="0" smtClean="0"/>
              <a:t>смысловые барьеры;</a:t>
            </a:r>
          </a:p>
          <a:p>
            <a:pPr marL="1084263" indent="-514350">
              <a:buBlip>
                <a:blip r:embed="rId2"/>
              </a:buBlip>
            </a:pPr>
            <a:r>
              <a:rPr lang="ru-RU" sz="2800" dirty="0" smtClean="0"/>
              <a:t>моральные барьеры;</a:t>
            </a:r>
          </a:p>
          <a:p>
            <a:pPr marL="1084263" indent="-514350">
              <a:buBlip>
                <a:blip r:embed="rId2"/>
              </a:buBlip>
            </a:pPr>
            <a:r>
              <a:rPr lang="ru-RU" sz="2800" dirty="0" smtClean="0"/>
              <a:t>конфликт поколений;</a:t>
            </a:r>
          </a:p>
          <a:p>
            <a:pPr marL="1084263" indent="-514350">
              <a:buBlip>
                <a:blip r:embed="rId2"/>
              </a:buBlip>
            </a:pPr>
            <a:r>
              <a:rPr lang="ru-RU" sz="2800" dirty="0" smtClean="0"/>
              <a:t>агрессия;</a:t>
            </a:r>
          </a:p>
          <a:p>
            <a:pPr marL="1084263" indent="-514350">
              <a:buBlip>
                <a:blip r:embed="rId2"/>
              </a:buBlip>
            </a:pPr>
            <a:r>
              <a:rPr lang="ru-RU" sz="2800" dirty="0" smtClean="0"/>
              <a:t>особенности личности.</a:t>
            </a:r>
          </a:p>
          <a:p>
            <a:pPr marL="514350" indent="-514350">
              <a:buNone/>
            </a:pPr>
            <a:endParaRPr lang="ru-RU" sz="2400" dirty="0" smtClean="0"/>
          </a:p>
          <a:p>
            <a:pPr marL="514350" indent="-514350">
              <a:buNone/>
            </a:pPr>
            <a:endParaRPr lang="ru-RU" sz="2400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642918"/>
            <a:ext cx="2857520" cy="193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3143248"/>
            <a:ext cx="2857520" cy="168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5143512"/>
            <a:ext cx="2000232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57290" y="5072074"/>
            <a:ext cx="1585467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2844" y="71438"/>
            <a:ext cx="8858312" cy="6643710"/>
          </a:xfrm>
          <a:prstGeom prst="roundRect">
            <a:avLst>
              <a:gd name="adj" fmla="val 7416"/>
            </a:avLst>
          </a:prstGeom>
          <a:solidFill>
            <a:schemeClr val="accent6">
              <a:lumMod val="20000"/>
              <a:lumOff val="80000"/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500034" y="214290"/>
            <a:ext cx="8072494" cy="5214974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sz="3600" b="1" dirty="0" smtClean="0"/>
              <a:t>Конфликты могут быть:</a:t>
            </a:r>
          </a:p>
          <a:p>
            <a:pPr marL="1084263" indent="-514350">
              <a:buBlip>
                <a:blip r:embed="rId2"/>
              </a:buBlip>
            </a:pPr>
            <a:r>
              <a:rPr lang="ru-RU" sz="2800" dirty="0" smtClean="0"/>
              <a:t>Конструктивными – в ходе конфликта люди приходят к общему решению и это помогает им исправить ситуацию;</a:t>
            </a:r>
          </a:p>
          <a:p>
            <a:pPr marL="1084263" indent="-514350">
              <a:buBlip>
                <a:blip r:embed="rId2"/>
              </a:buBlip>
            </a:pPr>
            <a:r>
              <a:rPr lang="ru-RU" sz="2800" dirty="0" smtClean="0"/>
              <a:t>Деструктивными – у конфликта негативные последствия.</a:t>
            </a:r>
          </a:p>
          <a:p>
            <a:pPr marL="514350" indent="-514350">
              <a:buNone/>
            </a:pPr>
            <a:endParaRPr lang="ru-RU" sz="2400" dirty="0" smtClean="0"/>
          </a:p>
          <a:p>
            <a:pPr marL="514350" indent="-514350">
              <a:buNone/>
            </a:pPr>
            <a:endParaRPr lang="ru-RU" sz="2400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3429000"/>
            <a:ext cx="3876040" cy="2838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senniy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Osenniy</Template>
  <TotalTime>460</TotalTime>
  <Words>99</Words>
  <Application>Microsoft Office PowerPoint</Application>
  <PresentationFormat>Экран (4:3)</PresentationFormat>
  <Paragraphs>23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Osenniy</vt:lpstr>
      <vt:lpstr>§ 4. Конфликты и их разрешение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>Шаблон для презентаций PowerPoint</dc:subject>
  <dc:creator>Chiffa</dc:creator>
  <dc:description>Презентации по культуре и искусству, шаблоны PowerPoint http://freeppt.ru/</dc:description>
  <cp:lastModifiedBy>Chiffa</cp:lastModifiedBy>
  <cp:revision>70</cp:revision>
  <dcterms:created xsi:type="dcterms:W3CDTF">2014-08-23T18:13:05Z</dcterms:created>
  <dcterms:modified xsi:type="dcterms:W3CDTF">2015-02-01T15:48:41Z</dcterms:modified>
</cp:coreProperties>
</file>