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9" r:id="rId3"/>
    <p:sldId id="280" r:id="rId4"/>
    <p:sldId id="257" r:id="rId5"/>
    <p:sldId id="260" r:id="rId6"/>
    <p:sldId id="261" r:id="rId7"/>
    <p:sldId id="265" r:id="rId8"/>
    <p:sldId id="274" r:id="rId9"/>
    <p:sldId id="262" r:id="rId10"/>
    <p:sldId id="266" r:id="rId11"/>
    <p:sldId id="267" r:id="rId12"/>
    <p:sldId id="268" r:id="rId13"/>
    <p:sldId id="269" r:id="rId14"/>
    <p:sldId id="270" r:id="rId15"/>
    <p:sldId id="271" r:id="rId16"/>
    <p:sldId id="264" r:id="rId17"/>
    <p:sldId id="263" r:id="rId18"/>
    <p:sldId id="272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66CC"/>
    <a:srgbClr val="1F7EE7"/>
    <a:srgbClr val="7DD330"/>
    <a:srgbClr val="0C7CD2"/>
    <a:srgbClr val="AE1517"/>
    <a:srgbClr val="CC0000"/>
    <a:srgbClr val="758C3A"/>
    <a:srgbClr val="C42C3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>
      <p:cViewPr>
        <p:scale>
          <a:sx n="69" d="100"/>
          <a:sy n="69" d="100"/>
        </p:scale>
        <p:origin x="-3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A6C72A-F9FA-42BC-89F6-77F7C819F2B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C40159-A490-43A2-910F-4AEE72F2A224}">
      <dgm:prSet phldrT="[Текст]"/>
      <dgm:spPr>
        <a:solidFill>
          <a:srgbClr val="FFC000">
            <a:alpha val="90000"/>
          </a:srgb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b="1" i="1" dirty="0" smtClean="0">
              <a:solidFill>
                <a:srgbClr val="FF0000"/>
              </a:solidFill>
            </a:rPr>
            <a:t>Создаются экономические продукты</a:t>
          </a:r>
        </a:p>
        <a:p>
          <a:r>
            <a:rPr lang="ru-RU" b="1" dirty="0" smtClean="0"/>
            <a:t>–  изделие, товар, услуга, удовлетворяющая ту или иную потребность человека.</a:t>
          </a:r>
          <a:endParaRPr lang="ru-RU" b="1" i="1" dirty="0">
            <a:solidFill>
              <a:srgbClr val="FF0000"/>
            </a:solidFill>
          </a:endParaRPr>
        </a:p>
      </dgm:t>
    </dgm:pt>
    <dgm:pt modelId="{2198CDFD-35A8-47BB-B988-13CAFCB4183E}" type="parTrans" cxnId="{32FF7B10-1994-462F-A1FB-1EE6EB2BFAD2}">
      <dgm:prSet/>
      <dgm:spPr/>
      <dgm:t>
        <a:bodyPr/>
        <a:lstStyle/>
        <a:p>
          <a:endParaRPr lang="ru-RU"/>
        </a:p>
      </dgm:t>
    </dgm:pt>
    <dgm:pt modelId="{C713257B-8F45-436E-8E73-F48C07412FEA}" type="sibTrans" cxnId="{32FF7B10-1994-462F-A1FB-1EE6EB2BFAD2}">
      <dgm:prSet/>
      <dgm:spPr/>
      <dgm:t>
        <a:bodyPr/>
        <a:lstStyle/>
        <a:p>
          <a:endParaRPr lang="ru-RU"/>
        </a:p>
      </dgm:t>
    </dgm:pt>
    <dgm:pt modelId="{AD2FF00F-58B5-4F49-8AAC-38A386998542}">
      <dgm:prSet phldrT="[Текст]"/>
      <dgm:spPr>
        <a:solidFill>
          <a:srgbClr val="00FF00">
            <a:alpha val="90000"/>
          </a:srgb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b="1" i="1" dirty="0" smtClean="0">
              <a:solidFill>
                <a:schemeClr val="bg1"/>
              </a:solidFill>
            </a:rPr>
            <a:t>Натуральное</a:t>
          </a:r>
        </a:p>
        <a:p>
          <a:r>
            <a:rPr lang="ru-RU" b="1" i="1" dirty="0" smtClean="0">
              <a:solidFill>
                <a:schemeClr val="bg1"/>
              </a:solidFill>
            </a:rPr>
            <a:t>хозяйство</a:t>
          </a:r>
          <a:endParaRPr lang="ru-RU" b="1" i="1" dirty="0">
            <a:solidFill>
              <a:schemeClr val="bg1"/>
            </a:solidFill>
          </a:endParaRPr>
        </a:p>
      </dgm:t>
    </dgm:pt>
    <dgm:pt modelId="{B452CE64-3FCE-47A1-B81F-00A2FB8E9F25}" type="parTrans" cxnId="{ED7818CD-CD9F-4DAF-A159-2D649E639ED9}">
      <dgm:prSet/>
      <dgm:spPr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3E175943-D742-4C73-900F-FA7F0AB3F56F}" type="sibTrans" cxnId="{ED7818CD-CD9F-4DAF-A159-2D649E639ED9}">
      <dgm:prSet/>
      <dgm:spPr/>
      <dgm:t>
        <a:bodyPr/>
        <a:lstStyle/>
        <a:p>
          <a:endParaRPr lang="ru-RU"/>
        </a:p>
      </dgm:t>
    </dgm:pt>
    <dgm:pt modelId="{B57F0258-EA65-4FE5-9548-109CA27D3132}">
      <dgm:prSet phldrT="[Текст]"/>
      <dgm:spPr>
        <a:solidFill>
          <a:srgbClr val="00FF00">
            <a:alpha val="90000"/>
          </a:srgb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b="1" i="1" dirty="0" smtClean="0">
              <a:solidFill>
                <a:schemeClr val="bg1"/>
              </a:solidFill>
            </a:rPr>
            <a:t>Товарное</a:t>
          </a:r>
        </a:p>
        <a:p>
          <a:r>
            <a:rPr lang="ru-RU" b="1" i="1" dirty="0" smtClean="0">
              <a:solidFill>
                <a:schemeClr val="bg1"/>
              </a:solidFill>
            </a:rPr>
            <a:t>хозяйство</a:t>
          </a:r>
          <a:endParaRPr lang="ru-RU" b="1" i="1" dirty="0">
            <a:solidFill>
              <a:schemeClr val="bg1"/>
            </a:solidFill>
          </a:endParaRPr>
        </a:p>
      </dgm:t>
    </dgm:pt>
    <dgm:pt modelId="{8E443A02-28E0-4C92-983C-A6C79443B26D}" type="parTrans" cxnId="{15BE91CE-517F-434A-A20A-B6570B750403}">
      <dgm:prSet/>
      <dgm:spPr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B86F6ED4-5962-4A49-B460-00E6941B6F4A}" type="sibTrans" cxnId="{15BE91CE-517F-434A-A20A-B6570B750403}">
      <dgm:prSet/>
      <dgm:spPr/>
      <dgm:t>
        <a:bodyPr/>
        <a:lstStyle/>
        <a:p>
          <a:endParaRPr lang="ru-RU"/>
        </a:p>
      </dgm:t>
    </dgm:pt>
    <dgm:pt modelId="{57178CE9-A72E-4080-946F-08057840E21B}" type="pres">
      <dgm:prSet presAssocID="{7FA6C72A-F9FA-42BC-89F6-77F7C819F2B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CE51935-1CE3-4C31-944B-EDF2F255D467}" type="pres">
      <dgm:prSet presAssocID="{71C40159-A490-43A2-910F-4AEE72F2A224}" presName="hierRoot1" presStyleCnt="0"/>
      <dgm:spPr/>
    </dgm:pt>
    <dgm:pt modelId="{08860D8E-74A4-4416-983A-A4C70B68DEA1}" type="pres">
      <dgm:prSet presAssocID="{71C40159-A490-43A2-910F-4AEE72F2A224}" presName="composite" presStyleCnt="0"/>
      <dgm:spPr/>
    </dgm:pt>
    <dgm:pt modelId="{E0EEEEDC-8DD4-4EC2-8325-EDA767B6B262}" type="pres">
      <dgm:prSet presAssocID="{71C40159-A490-43A2-910F-4AEE72F2A224}" presName="background" presStyleLbl="node0" presStyleIdx="0" presStyleCnt="1"/>
      <dgm:spPr/>
    </dgm:pt>
    <dgm:pt modelId="{0F4C19ED-4E8A-4DB6-A89F-4F824F346165}" type="pres">
      <dgm:prSet presAssocID="{71C40159-A490-43A2-910F-4AEE72F2A22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2284AE-F3C5-4256-8A04-22BEC9A1419B}" type="pres">
      <dgm:prSet presAssocID="{71C40159-A490-43A2-910F-4AEE72F2A224}" presName="hierChild2" presStyleCnt="0"/>
      <dgm:spPr/>
    </dgm:pt>
    <dgm:pt modelId="{2990AF17-1C41-49CC-A2B8-652F3364D40A}" type="pres">
      <dgm:prSet presAssocID="{B452CE64-3FCE-47A1-B81F-00A2FB8E9F25}" presName="Name10" presStyleLbl="parChTrans1D2" presStyleIdx="0" presStyleCnt="2"/>
      <dgm:spPr/>
      <dgm:t>
        <a:bodyPr/>
        <a:lstStyle/>
        <a:p>
          <a:endParaRPr lang="ru-RU"/>
        </a:p>
      </dgm:t>
    </dgm:pt>
    <dgm:pt modelId="{1784094A-E4B8-41E2-A77A-F53EEBC998F8}" type="pres">
      <dgm:prSet presAssocID="{AD2FF00F-58B5-4F49-8AAC-38A386998542}" presName="hierRoot2" presStyleCnt="0"/>
      <dgm:spPr/>
    </dgm:pt>
    <dgm:pt modelId="{C9B28BC7-D2F4-4212-BB0D-F8036B0927E2}" type="pres">
      <dgm:prSet presAssocID="{AD2FF00F-58B5-4F49-8AAC-38A386998542}" presName="composite2" presStyleCnt="0"/>
      <dgm:spPr/>
    </dgm:pt>
    <dgm:pt modelId="{AA00B7FC-2ED4-4EE5-A843-6A04894863AE}" type="pres">
      <dgm:prSet presAssocID="{AD2FF00F-58B5-4F49-8AAC-38A386998542}" presName="background2" presStyleLbl="node2" presStyleIdx="0" presStyleCnt="2"/>
      <dgm:spPr/>
    </dgm:pt>
    <dgm:pt modelId="{6F864969-5380-4D50-B5BD-1572182FB1E5}" type="pres">
      <dgm:prSet presAssocID="{AD2FF00F-58B5-4F49-8AAC-38A386998542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A3DBEE-BA68-4B24-92F3-46BC5F6B9822}" type="pres">
      <dgm:prSet presAssocID="{AD2FF00F-58B5-4F49-8AAC-38A386998542}" presName="hierChild3" presStyleCnt="0"/>
      <dgm:spPr/>
    </dgm:pt>
    <dgm:pt modelId="{EC241929-0FA5-492E-973F-8A3BDF0B440B}" type="pres">
      <dgm:prSet presAssocID="{8E443A02-28E0-4C92-983C-A6C79443B26D}" presName="Name10" presStyleLbl="parChTrans1D2" presStyleIdx="1" presStyleCnt="2"/>
      <dgm:spPr/>
      <dgm:t>
        <a:bodyPr/>
        <a:lstStyle/>
        <a:p>
          <a:endParaRPr lang="ru-RU"/>
        </a:p>
      </dgm:t>
    </dgm:pt>
    <dgm:pt modelId="{BCF0D4BD-753A-4DF5-90A7-C71152667540}" type="pres">
      <dgm:prSet presAssocID="{B57F0258-EA65-4FE5-9548-109CA27D3132}" presName="hierRoot2" presStyleCnt="0"/>
      <dgm:spPr/>
    </dgm:pt>
    <dgm:pt modelId="{5A994787-967E-4876-8347-B12458180F38}" type="pres">
      <dgm:prSet presAssocID="{B57F0258-EA65-4FE5-9548-109CA27D3132}" presName="composite2" presStyleCnt="0"/>
      <dgm:spPr/>
    </dgm:pt>
    <dgm:pt modelId="{88364C71-DC08-4DB4-8883-081FE6FC605D}" type="pres">
      <dgm:prSet presAssocID="{B57F0258-EA65-4FE5-9548-109CA27D3132}" presName="background2" presStyleLbl="node2" presStyleIdx="1" presStyleCnt="2"/>
      <dgm:spPr/>
    </dgm:pt>
    <dgm:pt modelId="{A51E95A2-4127-40CF-A699-362C0414ED51}" type="pres">
      <dgm:prSet presAssocID="{B57F0258-EA65-4FE5-9548-109CA27D313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1AB4DF-C03C-43DE-9F09-C30EA73178C8}" type="pres">
      <dgm:prSet presAssocID="{B57F0258-EA65-4FE5-9548-109CA27D3132}" presName="hierChild3" presStyleCnt="0"/>
      <dgm:spPr/>
    </dgm:pt>
  </dgm:ptLst>
  <dgm:cxnLst>
    <dgm:cxn modelId="{ED7818CD-CD9F-4DAF-A159-2D649E639ED9}" srcId="{71C40159-A490-43A2-910F-4AEE72F2A224}" destId="{AD2FF00F-58B5-4F49-8AAC-38A386998542}" srcOrd="0" destOrd="0" parTransId="{B452CE64-3FCE-47A1-B81F-00A2FB8E9F25}" sibTransId="{3E175943-D742-4C73-900F-FA7F0AB3F56F}"/>
    <dgm:cxn modelId="{8FDA950E-DBA2-4518-A606-2B05C262B7E5}" type="presOf" srcId="{71C40159-A490-43A2-910F-4AEE72F2A224}" destId="{0F4C19ED-4E8A-4DB6-A89F-4F824F346165}" srcOrd="0" destOrd="0" presId="urn:microsoft.com/office/officeart/2005/8/layout/hierarchy1"/>
    <dgm:cxn modelId="{32FF7B10-1994-462F-A1FB-1EE6EB2BFAD2}" srcId="{7FA6C72A-F9FA-42BC-89F6-77F7C819F2B3}" destId="{71C40159-A490-43A2-910F-4AEE72F2A224}" srcOrd="0" destOrd="0" parTransId="{2198CDFD-35A8-47BB-B988-13CAFCB4183E}" sibTransId="{C713257B-8F45-436E-8E73-F48C07412FEA}"/>
    <dgm:cxn modelId="{4567A212-D75B-4F2E-9998-C5BEB0056D27}" type="presOf" srcId="{AD2FF00F-58B5-4F49-8AAC-38A386998542}" destId="{6F864969-5380-4D50-B5BD-1572182FB1E5}" srcOrd="0" destOrd="0" presId="urn:microsoft.com/office/officeart/2005/8/layout/hierarchy1"/>
    <dgm:cxn modelId="{771AAF26-A59D-4531-BECA-F62A864C6A6B}" type="presOf" srcId="{8E443A02-28E0-4C92-983C-A6C79443B26D}" destId="{EC241929-0FA5-492E-973F-8A3BDF0B440B}" srcOrd="0" destOrd="0" presId="urn:microsoft.com/office/officeart/2005/8/layout/hierarchy1"/>
    <dgm:cxn modelId="{A787D63F-EDDF-4891-A659-8BDD59FE5B8E}" type="presOf" srcId="{7FA6C72A-F9FA-42BC-89F6-77F7C819F2B3}" destId="{57178CE9-A72E-4080-946F-08057840E21B}" srcOrd="0" destOrd="0" presId="urn:microsoft.com/office/officeart/2005/8/layout/hierarchy1"/>
    <dgm:cxn modelId="{C2535100-76B7-42D3-B2A5-BC89F1EAD19C}" type="presOf" srcId="{B452CE64-3FCE-47A1-B81F-00A2FB8E9F25}" destId="{2990AF17-1C41-49CC-A2B8-652F3364D40A}" srcOrd="0" destOrd="0" presId="urn:microsoft.com/office/officeart/2005/8/layout/hierarchy1"/>
    <dgm:cxn modelId="{15BE91CE-517F-434A-A20A-B6570B750403}" srcId="{71C40159-A490-43A2-910F-4AEE72F2A224}" destId="{B57F0258-EA65-4FE5-9548-109CA27D3132}" srcOrd="1" destOrd="0" parTransId="{8E443A02-28E0-4C92-983C-A6C79443B26D}" sibTransId="{B86F6ED4-5962-4A49-B460-00E6941B6F4A}"/>
    <dgm:cxn modelId="{A770C1F9-AE11-4C46-BAB2-33AAA3BA1D87}" type="presOf" srcId="{B57F0258-EA65-4FE5-9548-109CA27D3132}" destId="{A51E95A2-4127-40CF-A699-362C0414ED51}" srcOrd="0" destOrd="0" presId="urn:microsoft.com/office/officeart/2005/8/layout/hierarchy1"/>
    <dgm:cxn modelId="{5B559CCD-28AC-45A8-894D-1985B3588FCB}" type="presParOf" srcId="{57178CE9-A72E-4080-946F-08057840E21B}" destId="{4CE51935-1CE3-4C31-944B-EDF2F255D467}" srcOrd="0" destOrd="0" presId="urn:microsoft.com/office/officeart/2005/8/layout/hierarchy1"/>
    <dgm:cxn modelId="{88C8B38F-448E-4BC5-B4DC-3D4986111B16}" type="presParOf" srcId="{4CE51935-1CE3-4C31-944B-EDF2F255D467}" destId="{08860D8E-74A4-4416-983A-A4C70B68DEA1}" srcOrd="0" destOrd="0" presId="urn:microsoft.com/office/officeart/2005/8/layout/hierarchy1"/>
    <dgm:cxn modelId="{7CD26C71-7B49-434A-A27A-63169578EB35}" type="presParOf" srcId="{08860D8E-74A4-4416-983A-A4C70B68DEA1}" destId="{E0EEEEDC-8DD4-4EC2-8325-EDA767B6B262}" srcOrd="0" destOrd="0" presId="urn:microsoft.com/office/officeart/2005/8/layout/hierarchy1"/>
    <dgm:cxn modelId="{FB7CD977-AFC2-465D-B3F5-C62A20FBF4B5}" type="presParOf" srcId="{08860D8E-74A4-4416-983A-A4C70B68DEA1}" destId="{0F4C19ED-4E8A-4DB6-A89F-4F824F346165}" srcOrd="1" destOrd="0" presId="urn:microsoft.com/office/officeart/2005/8/layout/hierarchy1"/>
    <dgm:cxn modelId="{44EAE94A-CA16-4E9A-A3BC-AE1F32DA7DC6}" type="presParOf" srcId="{4CE51935-1CE3-4C31-944B-EDF2F255D467}" destId="{2A2284AE-F3C5-4256-8A04-22BEC9A1419B}" srcOrd="1" destOrd="0" presId="urn:microsoft.com/office/officeart/2005/8/layout/hierarchy1"/>
    <dgm:cxn modelId="{9E2F2F98-1E8D-41AC-9BCE-7AD062F2A641}" type="presParOf" srcId="{2A2284AE-F3C5-4256-8A04-22BEC9A1419B}" destId="{2990AF17-1C41-49CC-A2B8-652F3364D40A}" srcOrd="0" destOrd="0" presId="urn:microsoft.com/office/officeart/2005/8/layout/hierarchy1"/>
    <dgm:cxn modelId="{D6F06447-FA0C-4C87-B9FD-B7C489072EA9}" type="presParOf" srcId="{2A2284AE-F3C5-4256-8A04-22BEC9A1419B}" destId="{1784094A-E4B8-41E2-A77A-F53EEBC998F8}" srcOrd="1" destOrd="0" presId="urn:microsoft.com/office/officeart/2005/8/layout/hierarchy1"/>
    <dgm:cxn modelId="{56A08332-3CC5-4F40-BD94-89A215C3A2A1}" type="presParOf" srcId="{1784094A-E4B8-41E2-A77A-F53EEBC998F8}" destId="{C9B28BC7-D2F4-4212-BB0D-F8036B0927E2}" srcOrd="0" destOrd="0" presId="urn:microsoft.com/office/officeart/2005/8/layout/hierarchy1"/>
    <dgm:cxn modelId="{9C45F916-3B9F-4023-A40B-94E6408F9159}" type="presParOf" srcId="{C9B28BC7-D2F4-4212-BB0D-F8036B0927E2}" destId="{AA00B7FC-2ED4-4EE5-A843-6A04894863AE}" srcOrd="0" destOrd="0" presId="urn:microsoft.com/office/officeart/2005/8/layout/hierarchy1"/>
    <dgm:cxn modelId="{B42DD1FC-1562-4E01-890F-5C60FAB9DBA7}" type="presParOf" srcId="{C9B28BC7-D2F4-4212-BB0D-F8036B0927E2}" destId="{6F864969-5380-4D50-B5BD-1572182FB1E5}" srcOrd="1" destOrd="0" presId="urn:microsoft.com/office/officeart/2005/8/layout/hierarchy1"/>
    <dgm:cxn modelId="{8492F422-121D-4419-9459-B0510B6158A4}" type="presParOf" srcId="{1784094A-E4B8-41E2-A77A-F53EEBC998F8}" destId="{66A3DBEE-BA68-4B24-92F3-46BC5F6B9822}" srcOrd="1" destOrd="0" presId="urn:microsoft.com/office/officeart/2005/8/layout/hierarchy1"/>
    <dgm:cxn modelId="{42A27271-5ECE-4C1C-9E3D-52F79EDF84FB}" type="presParOf" srcId="{2A2284AE-F3C5-4256-8A04-22BEC9A1419B}" destId="{EC241929-0FA5-492E-973F-8A3BDF0B440B}" srcOrd="2" destOrd="0" presId="urn:microsoft.com/office/officeart/2005/8/layout/hierarchy1"/>
    <dgm:cxn modelId="{D9F3E808-6622-47C1-9FB8-DA7ADCAA2754}" type="presParOf" srcId="{2A2284AE-F3C5-4256-8A04-22BEC9A1419B}" destId="{BCF0D4BD-753A-4DF5-90A7-C71152667540}" srcOrd="3" destOrd="0" presId="urn:microsoft.com/office/officeart/2005/8/layout/hierarchy1"/>
    <dgm:cxn modelId="{3807CB23-A5E5-4062-B012-4F3223D43E77}" type="presParOf" srcId="{BCF0D4BD-753A-4DF5-90A7-C71152667540}" destId="{5A994787-967E-4876-8347-B12458180F38}" srcOrd="0" destOrd="0" presId="urn:microsoft.com/office/officeart/2005/8/layout/hierarchy1"/>
    <dgm:cxn modelId="{A7DF17D2-C571-40E1-BBF0-9F5260A93495}" type="presParOf" srcId="{5A994787-967E-4876-8347-B12458180F38}" destId="{88364C71-DC08-4DB4-8883-081FE6FC605D}" srcOrd="0" destOrd="0" presId="urn:microsoft.com/office/officeart/2005/8/layout/hierarchy1"/>
    <dgm:cxn modelId="{A529CB78-0975-4D58-AF02-53378523F767}" type="presParOf" srcId="{5A994787-967E-4876-8347-B12458180F38}" destId="{A51E95A2-4127-40CF-A699-362C0414ED51}" srcOrd="1" destOrd="0" presId="urn:microsoft.com/office/officeart/2005/8/layout/hierarchy1"/>
    <dgm:cxn modelId="{A917A51A-B9B6-4C7B-9DF9-3BDAC0D7C2FD}" type="presParOf" srcId="{BCF0D4BD-753A-4DF5-90A7-C71152667540}" destId="{1E1AB4DF-C03C-43DE-9F09-C30EA73178C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0FEB4B-D619-4AF3-AF45-81CFFAD34AC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C3E95AE-132D-4C01-BB59-720661E7214D}">
      <dgm:prSet phldrT="[Текст]"/>
      <dgm:spPr>
        <a:solidFill>
          <a:schemeClr val="accent6">
            <a:lumMod val="75000"/>
            <a:alpha val="9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ru-RU" b="1" i="1" dirty="0" smtClean="0">
              <a:solidFill>
                <a:srgbClr val="FFFF00"/>
              </a:solidFill>
              <a:latin typeface="Georgia" pitchFamily="18" charset="0"/>
            </a:rPr>
            <a:t>Основные участники</a:t>
          </a:r>
        </a:p>
        <a:p>
          <a:r>
            <a:rPr lang="ru-RU" b="1" i="1" dirty="0" smtClean="0">
              <a:solidFill>
                <a:srgbClr val="FFFF00"/>
              </a:solidFill>
              <a:latin typeface="Georgia" pitchFamily="18" charset="0"/>
            </a:rPr>
            <a:t>экономики.</a:t>
          </a:r>
          <a:endParaRPr lang="ru-RU" b="1" i="1" dirty="0">
            <a:solidFill>
              <a:srgbClr val="FFFF00"/>
            </a:solidFill>
            <a:latin typeface="Georgia" pitchFamily="18" charset="0"/>
          </a:endParaRPr>
        </a:p>
      </dgm:t>
    </dgm:pt>
    <dgm:pt modelId="{7F94519A-F4B8-4DB8-B20C-BCEB00898EEA}" type="parTrans" cxnId="{E0F3FB46-C857-45F9-B85D-91AF96B87AFA}">
      <dgm:prSet/>
      <dgm:spPr/>
      <dgm:t>
        <a:bodyPr/>
        <a:lstStyle/>
        <a:p>
          <a:endParaRPr lang="ru-RU"/>
        </a:p>
      </dgm:t>
    </dgm:pt>
    <dgm:pt modelId="{1F6FFAE7-6F55-4C20-93D1-7D52B0C88122}" type="sibTrans" cxnId="{E0F3FB46-C857-45F9-B85D-91AF96B87AFA}">
      <dgm:prSet/>
      <dgm:spPr/>
      <dgm:t>
        <a:bodyPr/>
        <a:lstStyle/>
        <a:p>
          <a:endParaRPr lang="ru-RU"/>
        </a:p>
      </dgm:t>
    </dgm:pt>
    <dgm:pt modelId="{C7CA79C1-3096-47A5-A3EC-0980ADBEAA19}">
      <dgm:prSet phldrT="[Текст]"/>
      <dgm:spPr>
        <a:solidFill>
          <a:schemeClr val="accent6">
            <a:lumMod val="75000"/>
            <a:alpha val="9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ru-RU" b="1" i="1" dirty="0" smtClean="0">
              <a:solidFill>
                <a:srgbClr val="FFFF00"/>
              </a:solidFill>
              <a:latin typeface="Georgia" pitchFamily="18" charset="0"/>
            </a:rPr>
            <a:t>Производители</a:t>
          </a:r>
          <a:r>
            <a:rPr lang="ru-RU" dirty="0" smtClean="0"/>
            <a:t> </a:t>
          </a:r>
          <a:endParaRPr lang="ru-RU" dirty="0"/>
        </a:p>
      </dgm:t>
    </dgm:pt>
    <dgm:pt modelId="{9AB1D8D4-832D-4233-9C6C-E9FF7ED4765C}" type="parTrans" cxnId="{68CD20A6-62E8-4C25-8799-2A803218B99D}">
      <dgm:prSet/>
      <dgm:spPr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96F71021-5DD1-4800-B9B5-E5D888558C22}" type="sibTrans" cxnId="{68CD20A6-62E8-4C25-8799-2A803218B99D}">
      <dgm:prSet/>
      <dgm:spPr/>
      <dgm:t>
        <a:bodyPr/>
        <a:lstStyle/>
        <a:p>
          <a:endParaRPr lang="ru-RU"/>
        </a:p>
      </dgm:t>
    </dgm:pt>
    <dgm:pt modelId="{35EAF32A-4867-4D05-8F43-3CAB2E02D0B4}">
      <dgm:prSet phldrT="[Текст]"/>
      <dgm:spPr>
        <a:solidFill>
          <a:schemeClr val="accent6">
            <a:lumMod val="75000"/>
            <a:alpha val="9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ru-RU" b="1" i="1" dirty="0" smtClean="0">
              <a:solidFill>
                <a:srgbClr val="FFFF00"/>
              </a:solidFill>
              <a:latin typeface="Georgia" pitchFamily="18" charset="0"/>
            </a:rPr>
            <a:t>Потребители</a:t>
          </a:r>
          <a:endParaRPr lang="ru-RU" b="1" i="1" dirty="0">
            <a:solidFill>
              <a:srgbClr val="FFFF00"/>
            </a:solidFill>
            <a:latin typeface="Georgia" pitchFamily="18" charset="0"/>
          </a:endParaRPr>
        </a:p>
      </dgm:t>
    </dgm:pt>
    <dgm:pt modelId="{57206E9D-B60C-4666-A7D2-FA8BE53249A4}" type="parTrans" cxnId="{EC9F7B95-EFD8-44DA-AF06-D8EEBDAE1154}">
      <dgm:prSet/>
      <dgm:spPr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2A97749A-3E95-47EE-8442-0D08981DBA23}" type="sibTrans" cxnId="{EC9F7B95-EFD8-44DA-AF06-D8EEBDAE1154}">
      <dgm:prSet/>
      <dgm:spPr/>
      <dgm:t>
        <a:bodyPr/>
        <a:lstStyle/>
        <a:p>
          <a:endParaRPr lang="ru-RU"/>
        </a:p>
      </dgm:t>
    </dgm:pt>
    <dgm:pt modelId="{C9C0DE9D-E0D9-417D-88A7-E6BF538B3FB2}" type="pres">
      <dgm:prSet presAssocID="{FD0FEB4B-D619-4AF3-AF45-81CFFAD34AC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4705773-EF35-40CF-AEC6-344F91C93EBE}" type="pres">
      <dgm:prSet presAssocID="{6C3E95AE-132D-4C01-BB59-720661E7214D}" presName="hierRoot1" presStyleCnt="0"/>
      <dgm:spPr/>
    </dgm:pt>
    <dgm:pt modelId="{0816FB9F-D7E1-4AF0-BE33-9ABD73B97FED}" type="pres">
      <dgm:prSet presAssocID="{6C3E95AE-132D-4C01-BB59-720661E7214D}" presName="composite" presStyleCnt="0"/>
      <dgm:spPr/>
    </dgm:pt>
    <dgm:pt modelId="{43E19829-A20B-4D27-8D38-226C0A339CD7}" type="pres">
      <dgm:prSet presAssocID="{6C3E95AE-132D-4C01-BB59-720661E7214D}" presName="background" presStyleLbl="node0" presStyleIdx="0" presStyleCnt="1"/>
      <dgm:spPr>
        <a:solidFill>
          <a:srgbClr val="FFFF00"/>
        </a:solidFill>
        <a:ln>
          <a:solidFill>
            <a:srgbClr val="FF0000"/>
          </a:solidFill>
        </a:ln>
      </dgm:spPr>
    </dgm:pt>
    <dgm:pt modelId="{C0B31387-D3EE-44BE-8269-25EE6BF17A96}" type="pres">
      <dgm:prSet presAssocID="{6C3E95AE-132D-4C01-BB59-720661E7214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385308-3912-40D0-B1A6-B88E674A8483}" type="pres">
      <dgm:prSet presAssocID="{6C3E95AE-132D-4C01-BB59-720661E7214D}" presName="hierChild2" presStyleCnt="0"/>
      <dgm:spPr/>
    </dgm:pt>
    <dgm:pt modelId="{3158F2E9-447E-4C77-9B94-112BE43044C5}" type="pres">
      <dgm:prSet presAssocID="{9AB1D8D4-832D-4233-9C6C-E9FF7ED4765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ADDCF706-4A83-405D-A53C-54292FBB5155}" type="pres">
      <dgm:prSet presAssocID="{C7CA79C1-3096-47A5-A3EC-0980ADBEAA19}" presName="hierRoot2" presStyleCnt="0"/>
      <dgm:spPr/>
    </dgm:pt>
    <dgm:pt modelId="{715678C4-79C6-41EF-B36E-6B3341C4CE4E}" type="pres">
      <dgm:prSet presAssocID="{C7CA79C1-3096-47A5-A3EC-0980ADBEAA19}" presName="composite2" presStyleCnt="0"/>
      <dgm:spPr/>
    </dgm:pt>
    <dgm:pt modelId="{CC303D65-7834-4250-BDA9-90DC0709C0EC}" type="pres">
      <dgm:prSet presAssocID="{C7CA79C1-3096-47A5-A3EC-0980ADBEAA19}" presName="background2" presStyleLbl="node2" presStyleIdx="0" presStyleCnt="2"/>
      <dgm:spPr>
        <a:solidFill>
          <a:srgbClr val="FFFF00"/>
        </a:solidFill>
        <a:ln>
          <a:solidFill>
            <a:srgbClr val="FF0000"/>
          </a:solidFill>
        </a:ln>
      </dgm:spPr>
    </dgm:pt>
    <dgm:pt modelId="{0ADA82E1-E6E2-4472-A05B-83B3B6693EEA}" type="pres">
      <dgm:prSet presAssocID="{C7CA79C1-3096-47A5-A3EC-0980ADBEAA19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3BF581-A224-4D5A-A605-53CF939A5714}" type="pres">
      <dgm:prSet presAssocID="{C7CA79C1-3096-47A5-A3EC-0980ADBEAA19}" presName="hierChild3" presStyleCnt="0"/>
      <dgm:spPr/>
    </dgm:pt>
    <dgm:pt modelId="{BD2BF095-8DAD-4B0F-ACE2-28EADB002677}" type="pres">
      <dgm:prSet presAssocID="{57206E9D-B60C-4666-A7D2-FA8BE53249A4}" presName="Name10" presStyleLbl="parChTrans1D2" presStyleIdx="1" presStyleCnt="2"/>
      <dgm:spPr/>
      <dgm:t>
        <a:bodyPr/>
        <a:lstStyle/>
        <a:p>
          <a:endParaRPr lang="ru-RU"/>
        </a:p>
      </dgm:t>
    </dgm:pt>
    <dgm:pt modelId="{04242820-9BE1-4288-81E4-C28B2F6D93E5}" type="pres">
      <dgm:prSet presAssocID="{35EAF32A-4867-4D05-8F43-3CAB2E02D0B4}" presName="hierRoot2" presStyleCnt="0"/>
      <dgm:spPr/>
    </dgm:pt>
    <dgm:pt modelId="{8C59095D-4C4F-4D2C-A108-E66C7A76E716}" type="pres">
      <dgm:prSet presAssocID="{35EAF32A-4867-4D05-8F43-3CAB2E02D0B4}" presName="composite2" presStyleCnt="0"/>
      <dgm:spPr/>
    </dgm:pt>
    <dgm:pt modelId="{73CDC510-A1E4-4D71-95CF-FB212BDAC005}" type="pres">
      <dgm:prSet presAssocID="{35EAF32A-4867-4D05-8F43-3CAB2E02D0B4}" presName="background2" presStyleLbl="node2" presStyleIdx="1" presStyleCnt="2"/>
      <dgm:spPr>
        <a:solidFill>
          <a:srgbClr val="FFFF00"/>
        </a:solidFill>
        <a:ln>
          <a:solidFill>
            <a:srgbClr val="FF0000"/>
          </a:solidFill>
        </a:ln>
      </dgm:spPr>
    </dgm:pt>
    <dgm:pt modelId="{466553E5-6F44-4635-9000-8FA907FCBB4A}" type="pres">
      <dgm:prSet presAssocID="{35EAF32A-4867-4D05-8F43-3CAB2E02D0B4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004A3D-5F6E-4841-8E1F-AC5CC36D5707}" type="pres">
      <dgm:prSet presAssocID="{35EAF32A-4867-4D05-8F43-3CAB2E02D0B4}" presName="hierChild3" presStyleCnt="0"/>
      <dgm:spPr/>
    </dgm:pt>
  </dgm:ptLst>
  <dgm:cxnLst>
    <dgm:cxn modelId="{E0F3FB46-C857-45F9-B85D-91AF96B87AFA}" srcId="{FD0FEB4B-D619-4AF3-AF45-81CFFAD34AC2}" destId="{6C3E95AE-132D-4C01-BB59-720661E7214D}" srcOrd="0" destOrd="0" parTransId="{7F94519A-F4B8-4DB8-B20C-BCEB00898EEA}" sibTransId="{1F6FFAE7-6F55-4C20-93D1-7D52B0C88122}"/>
    <dgm:cxn modelId="{5E365432-90F1-408A-A378-97B9C307C324}" type="presOf" srcId="{C7CA79C1-3096-47A5-A3EC-0980ADBEAA19}" destId="{0ADA82E1-E6E2-4472-A05B-83B3B6693EEA}" srcOrd="0" destOrd="0" presId="urn:microsoft.com/office/officeart/2005/8/layout/hierarchy1"/>
    <dgm:cxn modelId="{905F27EC-3A7C-4B75-BF77-2CF9B6648BF6}" type="presOf" srcId="{FD0FEB4B-D619-4AF3-AF45-81CFFAD34AC2}" destId="{C9C0DE9D-E0D9-417D-88A7-E6BF538B3FB2}" srcOrd="0" destOrd="0" presId="urn:microsoft.com/office/officeart/2005/8/layout/hierarchy1"/>
    <dgm:cxn modelId="{C571D8AB-2843-41E8-8837-1994B0D87D1C}" type="presOf" srcId="{9AB1D8D4-832D-4233-9C6C-E9FF7ED4765C}" destId="{3158F2E9-447E-4C77-9B94-112BE43044C5}" srcOrd="0" destOrd="0" presId="urn:microsoft.com/office/officeart/2005/8/layout/hierarchy1"/>
    <dgm:cxn modelId="{68CD20A6-62E8-4C25-8799-2A803218B99D}" srcId="{6C3E95AE-132D-4C01-BB59-720661E7214D}" destId="{C7CA79C1-3096-47A5-A3EC-0980ADBEAA19}" srcOrd="0" destOrd="0" parTransId="{9AB1D8D4-832D-4233-9C6C-E9FF7ED4765C}" sibTransId="{96F71021-5DD1-4800-B9B5-E5D888558C22}"/>
    <dgm:cxn modelId="{EC9F7B95-EFD8-44DA-AF06-D8EEBDAE1154}" srcId="{6C3E95AE-132D-4C01-BB59-720661E7214D}" destId="{35EAF32A-4867-4D05-8F43-3CAB2E02D0B4}" srcOrd="1" destOrd="0" parTransId="{57206E9D-B60C-4666-A7D2-FA8BE53249A4}" sibTransId="{2A97749A-3E95-47EE-8442-0D08981DBA23}"/>
    <dgm:cxn modelId="{AD8666E2-FF40-4B6C-912F-F32ABDEBFE5F}" type="presOf" srcId="{6C3E95AE-132D-4C01-BB59-720661E7214D}" destId="{C0B31387-D3EE-44BE-8269-25EE6BF17A96}" srcOrd="0" destOrd="0" presId="urn:microsoft.com/office/officeart/2005/8/layout/hierarchy1"/>
    <dgm:cxn modelId="{1A736022-A67D-45CE-B764-A8B0C9197281}" type="presOf" srcId="{57206E9D-B60C-4666-A7D2-FA8BE53249A4}" destId="{BD2BF095-8DAD-4B0F-ACE2-28EADB002677}" srcOrd="0" destOrd="0" presId="urn:microsoft.com/office/officeart/2005/8/layout/hierarchy1"/>
    <dgm:cxn modelId="{5638C19A-E15B-454D-BC2B-984BCC4D5E64}" type="presOf" srcId="{35EAF32A-4867-4D05-8F43-3CAB2E02D0B4}" destId="{466553E5-6F44-4635-9000-8FA907FCBB4A}" srcOrd="0" destOrd="0" presId="urn:microsoft.com/office/officeart/2005/8/layout/hierarchy1"/>
    <dgm:cxn modelId="{C799D423-F289-486E-9297-FABC4DC13053}" type="presParOf" srcId="{C9C0DE9D-E0D9-417D-88A7-E6BF538B3FB2}" destId="{A4705773-EF35-40CF-AEC6-344F91C93EBE}" srcOrd="0" destOrd="0" presId="urn:microsoft.com/office/officeart/2005/8/layout/hierarchy1"/>
    <dgm:cxn modelId="{1D8BEF49-2154-4B23-B1D8-58C897524D40}" type="presParOf" srcId="{A4705773-EF35-40CF-AEC6-344F91C93EBE}" destId="{0816FB9F-D7E1-4AF0-BE33-9ABD73B97FED}" srcOrd="0" destOrd="0" presId="urn:microsoft.com/office/officeart/2005/8/layout/hierarchy1"/>
    <dgm:cxn modelId="{DC7C3A5E-F21D-44A6-8A4C-BF9088DE2CF7}" type="presParOf" srcId="{0816FB9F-D7E1-4AF0-BE33-9ABD73B97FED}" destId="{43E19829-A20B-4D27-8D38-226C0A339CD7}" srcOrd="0" destOrd="0" presId="urn:microsoft.com/office/officeart/2005/8/layout/hierarchy1"/>
    <dgm:cxn modelId="{175A1E51-FCDE-4D21-9379-F95E9925232E}" type="presParOf" srcId="{0816FB9F-D7E1-4AF0-BE33-9ABD73B97FED}" destId="{C0B31387-D3EE-44BE-8269-25EE6BF17A96}" srcOrd="1" destOrd="0" presId="urn:microsoft.com/office/officeart/2005/8/layout/hierarchy1"/>
    <dgm:cxn modelId="{11D05828-C0D4-4713-8447-DBA2A656442D}" type="presParOf" srcId="{A4705773-EF35-40CF-AEC6-344F91C93EBE}" destId="{66385308-3912-40D0-B1A6-B88E674A8483}" srcOrd="1" destOrd="0" presId="urn:microsoft.com/office/officeart/2005/8/layout/hierarchy1"/>
    <dgm:cxn modelId="{60802345-D096-4CBF-9811-D71FC9D6F1F4}" type="presParOf" srcId="{66385308-3912-40D0-B1A6-B88E674A8483}" destId="{3158F2E9-447E-4C77-9B94-112BE43044C5}" srcOrd="0" destOrd="0" presId="urn:microsoft.com/office/officeart/2005/8/layout/hierarchy1"/>
    <dgm:cxn modelId="{3AF4FE93-D108-4B23-B6FE-8F1FEC914B84}" type="presParOf" srcId="{66385308-3912-40D0-B1A6-B88E674A8483}" destId="{ADDCF706-4A83-405D-A53C-54292FBB5155}" srcOrd="1" destOrd="0" presId="urn:microsoft.com/office/officeart/2005/8/layout/hierarchy1"/>
    <dgm:cxn modelId="{0E677518-43CF-42E0-9832-E2CFFA507818}" type="presParOf" srcId="{ADDCF706-4A83-405D-A53C-54292FBB5155}" destId="{715678C4-79C6-41EF-B36E-6B3341C4CE4E}" srcOrd="0" destOrd="0" presId="urn:microsoft.com/office/officeart/2005/8/layout/hierarchy1"/>
    <dgm:cxn modelId="{6BBE9DEF-08C8-4D33-87A4-80A545B02711}" type="presParOf" srcId="{715678C4-79C6-41EF-B36E-6B3341C4CE4E}" destId="{CC303D65-7834-4250-BDA9-90DC0709C0EC}" srcOrd="0" destOrd="0" presId="urn:microsoft.com/office/officeart/2005/8/layout/hierarchy1"/>
    <dgm:cxn modelId="{E25D8CFA-5237-4A4D-881B-CFE3B3D972BB}" type="presParOf" srcId="{715678C4-79C6-41EF-B36E-6B3341C4CE4E}" destId="{0ADA82E1-E6E2-4472-A05B-83B3B6693EEA}" srcOrd="1" destOrd="0" presId="urn:microsoft.com/office/officeart/2005/8/layout/hierarchy1"/>
    <dgm:cxn modelId="{259B2E92-BE70-4FC4-A81C-886C2FBE501B}" type="presParOf" srcId="{ADDCF706-4A83-405D-A53C-54292FBB5155}" destId="{D83BF581-A224-4D5A-A605-53CF939A5714}" srcOrd="1" destOrd="0" presId="urn:microsoft.com/office/officeart/2005/8/layout/hierarchy1"/>
    <dgm:cxn modelId="{3C0E0F3A-CBF8-46ED-9AF5-32FDE70A40E5}" type="presParOf" srcId="{66385308-3912-40D0-B1A6-B88E674A8483}" destId="{BD2BF095-8DAD-4B0F-ACE2-28EADB002677}" srcOrd="2" destOrd="0" presId="urn:microsoft.com/office/officeart/2005/8/layout/hierarchy1"/>
    <dgm:cxn modelId="{2ECA968A-A03B-4394-9405-289608557F5B}" type="presParOf" srcId="{66385308-3912-40D0-B1A6-B88E674A8483}" destId="{04242820-9BE1-4288-81E4-C28B2F6D93E5}" srcOrd="3" destOrd="0" presId="urn:microsoft.com/office/officeart/2005/8/layout/hierarchy1"/>
    <dgm:cxn modelId="{8CB40317-7E19-4B86-8FAA-56FE4CBCB779}" type="presParOf" srcId="{04242820-9BE1-4288-81E4-C28B2F6D93E5}" destId="{8C59095D-4C4F-4D2C-A108-E66C7A76E716}" srcOrd="0" destOrd="0" presId="urn:microsoft.com/office/officeart/2005/8/layout/hierarchy1"/>
    <dgm:cxn modelId="{A9C11324-27B8-4850-8B71-D49192896349}" type="presParOf" srcId="{8C59095D-4C4F-4D2C-A108-E66C7A76E716}" destId="{73CDC510-A1E4-4D71-95CF-FB212BDAC005}" srcOrd="0" destOrd="0" presId="urn:microsoft.com/office/officeart/2005/8/layout/hierarchy1"/>
    <dgm:cxn modelId="{C73C1FD8-4C70-493F-A948-35AA8ADB9ED2}" type="presParOf" srcId="{8C59095D-4C4F-4D2C-A108-E66C7A76E716}" destId="{466553E5-6F44-4635-9000-8FA907FCBB4A}" srcOrd="1" destOrd="0" presId="urn:microsoft.com/office/officeart/2005/8/layout/hierarchy1"/>
    <dgm:cxn modelId="{953AA5AB-3FF7-420F-8385-96E5383FE638}" type="presParOf" srcId="{04242820-9BE1-4288-81E4-C28B2F6D93E5}" destId="{72004A3D-5F6E-4841-8E1F-AC5CC36D570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5D1B66-BAC0-4AB0-8B9F-618B14871D33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5514EB1A-FB42-4D2A-94D3-789996E66821}">
      <dgm:prSet phldrT="[Текст]"/>
      <dgm:spPr>
        <a:solidFill>
          <a:srgbClr val="00FF0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b="1" i="1" dirty="0" smtClean="0">
              <a:solidFill>
                <a:srgbClr val="FF0000"/>
              </a:solidFill>
            </a:rPr>
            <a:t>Производитель</a:t>
          </a:r>
          <a:endParaRPr lang="ru-RU" b="1" i="1" dirty="0">
            <a:solidFill>
              <a:srgbClr val="FF0000"/>
            </a:solidFill>
          </a:endParaRPr>
        </a:p>
      </dgm:t>
    </dgm:pt>
    <dgm:pt modelId="{7661E68F-53B5-4F38-9D45-D894213E6EF3}" type="parTrans" cxnId="{F0D0CFDE-D319-4D07-A2BA-B3ADC83E3248}">
      <dgm:prSet/>
      <dgm:spPr/>
      <dgm:t>
        <a:bodyPr/>
        <a:lstStyle/>
        <a:p>
          <a:endParaRPr lang="ru-RU"/>
        </a:p>
      </dgm:t>
    </dgm:pt>
    <dgm:pt modelId="{0814A737-4AF1-481F-98B4-4797EF6FF05F}" type="sibTrans" cxnId="{F0D0CFDE-D319-4D07-A2BA-B3ADC83E3248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36ED3975-67DF-474B-9770-7D46258BB92B}">
      <dgm:prSet phldrT="[Текст]"/>
      <dgm:spPr>
        <a:solidFill>
          <a:srgbClr val="00FF00"/>
        </a:solidFill>
        <a:ln>
          <a:solidFill>
            <a:srgbClr val="FF0000"/>
          </a:solidFill>
        </a:ln>
      </dgm:spPr>
      <dgm:t>
        <a:bodyPr/>
        <a:lstStyle/>
        <a:p>
          <a:endParaRPr lang="ru-RU" b="1" i="1" dirty="0">
            <a:solidFill>
              <a:srgbClr val="FF0000"/>
            </a:solidFill>
            <a:latin typeface="Georgia" pitchFamily="18" charset="0"/>
          </a:endParaRPr>
        </a:p>
      </dgm:t>
    </dgm:pt>
    <dgm:pt modelId="{61E23328-056A-4731-BFCA-2B1A0E791AE5}" type="parTrans" cxnId="{C44C5144-B168-46E2-9250-E6806B90B91D}">
      <dgm:prSet/>
      <dgm:spPr/>
      <dgm:t>
        <a:bodyPr/>
        <a:lstStyle/>
        <a:p>
          <a:endParaRPr lang="ru-RU"/>
        </a:p>
      </dgm:t>
    </dgm:pt>
    <dgm:pt modelId="{B6C1979F-3283-4BE1-B436-273F011E3A8A}" type="sibTrans" cxnId="{C44C5144-B168-46E2-9250-E6806B90B91D}">
      <dgm:prSet/>
      <dgm:spPr/>
      <dgm:t>
        <a:bodyPr/>
        <a:lstStyle/>
        <a:p>
          <a:endParaRPr lang="ru-RU"/>
        </a:p>
      </dgm:t>
    </dgm:pt>
    <dgm:pt modelId="{DE9B2BB7-BEBB-4555-AA9F-BB55594D299F}" type="pres">
      <dgm:prSet presAssocID="{7D5D1B66-BAC0-4AB0-8B9F-618B14871D33}" presName="linearFlow" presStyleCnt="0">
        <dgm:presLayoutVars>
          <dgm:resizeHandles val="exact"/>
        </dgm:presLayoutVars>
      </dgm:prSet>
      <dgm:spPr/>
    </dgm:pt>
    <dgm:pt modelId="{053C682B-646E-47F8-B98E-E4EA87A9D7A7}" type="pres">
      <dgm:prSet presAssocID="{5514EB1A-FB42-4D2A-94D3-789996E6682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C69BD8-5CFA-488F-A08F-3E7C8587AFE3}" type="pres">
      <dgm:prSet presAssocID="{0814A737-4AF1-481F-98B4-4797EF6FF05F}" presName="sibTrans" presStyleLbl="sibTrans2D1" presStyleIdx="0" presStyleCnt="1"/>
      <dgm:spPr/>
      <dgm:t>
        <a:bodyPr/>
        <a:lstStyle/>
        <a:p>
          <a:endParaRPr lang="ru-RU"/>
        </a:p>
      </dgm:t>
    </dgm:pt>
    <dgm:pt modelId="{924FE964-FEAE-4DCB-BD32-49E250F933C3}" type="pres">
      <dgm:prSet presAssocID="{0814A737-4AF1-481F-98B4-4797EF6FF05F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3D38BA77-4DC7-4383-8B78-4AFDE6EABD63}" type="pres">
      <dgm:prSet presAssocID="{36ED3975-67DF-474B-9770-7D46258BB92B}" presName="node" presStyleLbl="node1" presStyleIdx="1" presStyleCnt="2" custLinFactNeighborX="-7273" custLinFactNeighborY="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19347B-9260-4042-9C75-D63F667CF36A}" type="presOf" srcId="{0814A737-4AF1-481F-98B4-4797EF6FF05F}" destId="{94C69BD8-5CFA-488F-A08F-3E7C8587AFE3}" srcOrd="0" destOrd="0" presId="urn:microsoft.com/office/officeart/2005/8/layout/process2"/>
    <dgm:cxn modelId="{C02A4BC5-33DF-4AC3-8E45-415BFD537443}" type="presOf" srcId="{7D5D1B66-BAC0-4AB0-8B9F-618B14871D33}" destId="{DE9B2BB7-BEBB-4555-AA9F-BB55594D299F}" srcOrd="0" destOrd="0" presId="urn:microsoft.com/office/officeart/2005/8/layout/process2"/>
    <dgm:cxn modelId="{C44C5144-B168-46E2-9250-E6806B90B91D}" srcId="{7D5D1B66-BAC0-4AB0-8B9F-618B14871D33}" destId="{36ED3975-67DF-474B-9770-7D46258BB92B}" srcOrd="1" destOrd="0" parTransId="{61E23328-056A-4731-BFCA-2B1A0E791AE5}" sibTransId="{B6C1979F-3283-4BE1-B436-273F011E3A8A}"/>
    <dgm:cxn modelId="{8B09750A-4CC0-4359-A712-3E9C9A433AD0}" type="presOf" srcId="{5514EB1A-FB42-4D2A-94D3-789996E66821}" destId="{053C682B-646E-47F8-B98E-E4EA87A9D7A7}" srcOrd="0" destOrd="0" presId="urn:microsoft.com/office/officeart/2005/8/layout/process2"/>
    <dgm:cxn modelId="{12590E17-7098-4C27-927F-0FFA1ED865A6}" type="presOf" srcId="{36ED3975-67DF-474B-9770-7D46258BB92B}" destId="{3D38BA77-4DC7-4383-8B78-4AFDE6EABD63}" srcOrd="0" destOrd="0" presId="urn:microsoft.com/office/officeart/2005/8/layout/process2"/>
    <dgm:cxn modelId="{F0D0CFDE-D319-4D07-A2BA-B3ADC83E3248}" srcId="{7D5D1B66-BAC0-4AB0-8B9F-618B14871D33}" destId="{5514EB1A-FB42-4D2A-94D3-789996E66821}" srcOrd="0" destOrd="0" parTransId="{7661E68F-53B5-4F38-9D45-D894213E6EF3}" sibTransId="{0814A737-4AF1-481F-98B4-4797EF6FF05F}"/>
    <dgm:cxn modelId="{DBCCBB54-1D8D-4699-9627-162D1932A444}" type="presOf" srcId="{0814A737-4AF1-481F-98B4-4797EF6FF05F}" destId="{924FE964-FEAE-4DCB-BD32-49E250F933C3}" srcOrd="1" destOrd="0" presId="urn:microsoft.com/office/officeart/2005/8/layout/process2"/>
    <dgm:cxn modelId="{37205B7E-6C01-4B12-836C-AD46CA3471D8}" type="presParOf" srcId="{DE9B2BB7-BEBB-4555-AA9F-BB55594D299F}" destId="{053C682B-646E-47F8-B98E-E4EA87A9D7A7}" srcOrd="0" destOrd="0" presId="urn:microsoft.com/office/officeart/2005/8/layout/process2"/>
    <dgm:cxn modelId="{47E2362C-B0BD-427D-94EA-2E06D197CC75}" type="presParOf" srcId="{DE9B2BB7-BEBB-4555-AA9F-BB55594D299F}" destId="{94C69BD8-5CFA-488F-A08F-3E7C8587AFE3}" srcOrd="1" destOrd="0" presId="urn:microsoft.com/office/officeart/2005/8/layout/process2"/>
    <dgm:cxn modelId="{D84EBAF8-7296-4A8E-BD05-56E536010E4B}" type="presParOf" srcId="{94C69BD8-5CFA-488F-A08F-3E7C8587AFE3}" destId="{924FE964-FEAE-4DCB-BD32-49E250F933C3}" srcOrd="0" destOrd="0" presId="urn:microsoft.com/office/officeart/2005/8/layout/process2"/>
    <dgm:cxn modelId="{2EF1D30C-5FAD-4C17-BF4A-1F44C43B2F46}" type="presParOf" srcId="{DE9B2BB7-BEBB-4555-AA9F-BB55594D299F}" destId="{3D38BA77-4DC7-4383-8B78-4AFDE6EABD63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D4B537-A234-439C-A406-F1A60FCCE19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D312CB2-B12F-419D-A978-BB79911AB122}">
      <dgm:prSet phldrT="[Текст]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r>
            <a:rPr lang="ru-RU" b="1" i="1" dirty="0" smtClean="0">
              <a:solidFill>
                <a:srgbClr val="FFC000"/>
              </a:solidFill>
            </a:rPr>
            <a:t>Потребитель</a:t>
          </a:r>
          <a:endParaRPr lang="ru-RU" b="1" i="1" dirty="0">
            <a:solidFill>
              <a:srgbClr val="FFC000"/>
            </a:solidFill>
          </a:endParaRPr>
        </a:p>
      </dgm:t>
    </dgm:pt>
    <dgm:pt modelId="{B3D3F2D4-59D8-4BAC-8148-1C24D146F9D6}" type="parTrans" cxnId="{BB30F6B2-F416-4686-8E1F-D49C8DC31696}">
      <dgm:prSet/>
      <dgm:spPr/>
      <dgm:t>
        <a:bodyPr/>
        <a:lstStyle/>
        <a:p>
          <a:endParaRPr lang="ru-RU"/>
        </a:p>
      </dgm:t>
    </dgm:pt>
    <dgm:pt modelId="{9A6D44C5-2269-46E4-A1C3-1C69AD3BDD2E}" type="sibTrans" cxnId="{BB30F6B2-F416-4686-8E1F-D49C8DC31696}">
      <dgm:prSet/>
      <dgm:spPr>
        <a:solidFill>
          <a:srgbClr val="FFD72D"/>
        </a:solidFill>
        <a:ln>
          <a:solidFill>
            <a:srgbClr val="FFD72D"/>
          </a:solidFill>
        </a:ln>
      </dgm:spPr>
      <dgm:t>
        <a:bodyPr/>
        <a:lstStyle/>
        <a:p>
          <a:endParaRPr lang="ru-RU"/>
        </a:p>
      </dgm:t>
    </dgm:pt>
    <dgm:pt modelId="{750A38C3-ABAC-484B-A550-57379FB8D354}">
      <dgm:prSet phldrT="[Текст]" custT="1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endParaRPr lang="ru-RU" sz="2800" b="1" i="1" dirty="0">
            <a:solidFill>
              <a:srgbClr val="FFC000"/>
            </a:solidFill>
            <a:latin typeface="Georgia" pitchFamily="18" charset="0"/>
          </a:endParaRPr>
        </a:p>
      </dgm:t>
    </dgm:pt>
    <dgm:pt modelId="{B021B36B-6A58-4878-9D3E-D613AE1224DD}" type="parTrans" cxnId="{C04CBFD3-9939-4513-9B2B-05A52CF20320}">
      <dgm:prSet/>
      <dgm:spPr/>
      <dgm:t>
        <a:bodyPr/>
        <a:lstStyle/>
        <a:p>
          <a:endParaRPr lang="ru-RU"/>
        </a:p>
      </dgm:t>
    </dgm:pt>
    <dgm:pt modelId="{EC09EF0F-C708-4C75-9BB0-CFBAD3A45C09}" type="sibTrans" cxnId="{C04CBFD3-9939-4513-9B2B-05A52CF20320}">
      <dgm:prSet/>
      <dgm:spPr/>
      <dgm:t>
        <a:bodyPr/>
        <a:lstStyle/>
        <a:p>
          <a:endParaRPr lang="ru-RU"/>
        </a:p>
      </dgm:t>
    </dgm:pt>
    <dgm:pt modelId="{D9CEAA7F-6CB6-4345-B10B-C6FD26D39541}" type="pres">
      <dgm:prSet presAssocID="{DED4B537-A234-439C-A406-F1A60FCCE196}" presName="linearFlow" presStyleCnt="0">
        <dgm:presLayoutVars>
          <dgm:resizeHandles val="exact"/>
        </dgm:presLayoutVars>
      </dgm:prSet>
      <dgm:spPr/>
    </dgm:pt>
    <dgm:pt modelId="{E5E63B2E-936D-4772-82B0-8E2CA41D9C7F}" type="pres">
      <dgm:prSet presAssocID="{4D312CB2-B12F-419D-A978-BB79911AB12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C1EC56-C95B-4A8C-A6F7-EC16EC55DF46}" type="pres">
      <dgm:prSet presAssocID="{9A6D44C5-2269-46E4-A1C3-1C69AD3BDD2E}" presName="sibTrans" presStyleLbl="sibTrans2D1" presStyleIdx="0" presStyleCnt="1"/>
      <dgm:spPr/>
      <dgm:t>
        <a:bodyPr/>
        <a:lstStyle/>
        <a:p>
          <a:endParaRPr lang="ru-RU"/>
        </a:p>
      </dgm:t>
    </dgm:pt>
    <dgm:pt modelId="{813CBD1B-6ABE-4706-8CDB-57A9B5938CB3}" type="pres">
      <dgm:prSet presAssocID="{9A6D44C5-2269-46E4-A1C3-1C69AD3BDD2E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DA99AC8B-059D-4782-98D4-AA1C5ED92982}" type="pres">
      <dgm:prSet presAssocID="{750A38C3-ABAC-484B-A550-57379FB8D35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30F6B2-F416-4686-8E1F-D49C8DC31696}" srcId="{DED4B537-A234-439C-A406-F1A60FCCE196}" destId="{4D312CB2-B12F-419D-A978-BB79911AB122}" srcOrd="0" destOrd="0" parTransId="{B3D3F2D4-59D8-4BAC-8148-1C24D146F9D6}" sibTransId="{9A6D44C5-2269-46E4-A1C3-1C69AD3BDD2E}"/>
    <dgm:cxn modelId="{C04CBFD3-9939-4513-9B2B-05A52CF20320}" srcId="{DED4B537-A234-439C-A406-F1A60FCCE196}" destId="{750A38C3-ABAC-484B-A550-57379FB8D354}" srcOrd="1" destOrd="0" parTransId="{B021B36B-6A58-4878-9D3E-D613AE1224DD}" sibTransId="{EC09EF0F-C708-4C75-9BB0-CFBAD3A45C09}"/>
    <dgm:cxn modelId="{187C64AE-E386-4095-A808-9F135B285216}" type="presOf" srcId="{750A38C3-ABAC-484B-A550-57379FB8D354}" destId="{DA99AC8B-059D-4782-98D4-AA1C5ED92982}" srcOrd="0" destOrd="0" presId="urn:microsoft.com/office/officeart/2005/8/layout/process2"/>
    <dgm:cxn modelId="{C5A30D6A-DDAD-47B2-A108-247537517689}" type="presOf" srcId="{4D312CB2-B12F-419D-A978-BB79911AB122}" destId="{E5E63B2E-936D-4772-82B0-8E2CA41D9C7F}" srcOrd="0" destOrd="0" presId="urn:microsoft.com/office/officeart/2005/8/layout/process2"/>
    <dgm:cxn modelId="{7E858337-69B9-458A-B46B-F0C2345360BD}" type="presOf" srcId="{9A6D44C5-2269-46E4-A1C3-1C69AD3BDD2E}" destId="{51C1EC56-C95B-4A8C-A6F7-EC16EC55DF46}" srcOrd="0" destOrd="0" presId="urn:microsoft.com/office/officeart/2005/8/layout/process2"/>
    <dgm:cxn modelId="{E6A5A88C-4DD1-4A6D-9E72-331DCE505E80}" type="presOf" srcId="{9A6D44C5-2269-46E4-A1C3-1C69AD3BDD2E}" destId="{813CBD1B-6ABE-4706-8CDB-57A9B5938CB3}" srcOrd="1" destOrd="0" presId="urn:microsoft.com/office/officeart/2005/8/layout/process2"/>
    <dgm:cxn modelId="{F019848F-1800-4F44-924C-8CF295D49437}" type="presOf" srcId="{DED4B537-A234-439C-A406-F1A60FCCE196}" destId="{D9CEAA7F-6CB6-4345-B10B-C6FD26D39541}" srcOrd="0" destOrd="0" presId="urn:microsoft.com/office/officeart/2005/8/layout/process2"/>
    <dgm:cxn modelId="{E0AF7519-35B9-433B-9D76-99740AF3414C}" type="presParOf" srcId="{D9CEAA7F-6CB6-4345-B10B-C6FD26D39541}" destId="{E5E63B2E-936D-4772-82B0-8E2CA41D9C7F}" srcOrd="0" destOrd="0" presId="urn:microsoft.com/office/officeart/2005/8/layout/process2"/>
    <dgm:cxn modelId="{A0DA662D-12D3-464E-AF94-7DD6B54994AC}" type="presParOf" srcId="{D9CEAA7F-6CB6-4345-B10B-C6FD26D39541}" destId="{51C1EC56-C95B-4A8C-A6F7-EC16EC55DF46}" srcOrd="1" destOrd="0" presId="urn:microsoft.com/office/officeart/2005/8/layout/process2"/>
    <dgm:cxn modelId="{9624ED1A-E1ED-4DE0-BAB9-4DD4D052ED02}" type="presParOf" srcId="{51C1EC56-C95B-4A8C-A6F7-EC16EC55DF46}" destId="{813CBD1B-6ABE-4706-8CDB-57A9B5938CB3}" srcOrd="0" destOrd="0" presId="urn:microsoft.com/office/officeart/2005/8/layout/process2"/>
    <dgm:cxn modelId="{9D15AC3C-6EA0-4886-BF08-CAA8669D2118}" type="presParOf" srcId="{D9CEAA7F-6CB6-4345-B10B-C6FD26D39541}" destId="{DA99AC8B-059D-4782-98D4-AA1C5ED92982}" srcOrd="2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241929-0FA5-492E-973F-8A3BDF0B440B}">
      <dsp:nvSpPr>
        <dsp:cNvPr id="0" name=""/>
        <dsp:cNvSpPr/>
      </dsp:nvSpPr>
      <dsp:spPr>
        <a:xfrm>
          <a:off x="4100335" y="2431090"/>
          <a:ext cx="2254606" cy="1072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1209"/>
              </a:lnTo>
              <a:lnTo>
                <a:pt x="2254606" y="731209"/>
              </a:lnTo>
              <a:lnTo>
                <a:pt x="2254606" y="1072987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90AF17-1C41-49CC-A2B8-652F3364D40A}">
      <dsp:nvSpPr>
        <dsp:cNvPr id="0" name=""/>
        <dsp:cNvSpPr/>
      </dsp:nvSpPr>
      <dsp:spPr>
        <a:xfrm>
          <a:off x="1845729" y="2431090"/>
          <a:ext cx="2254606" cy="1072987"/>
        </a:xfrm>
        <a:custGeom>
          <a:avLst/>
          <a:gdLst/>
          <a:ahLst/>
          <a:cxnLst/>
          <a:rect l="0" t="0" r="0" b="0"/>
          <a:pathLst>
            <a:path>
              <a:moveTo>
                <a:pt x="2254606" y="0"/>
              </a:moveTo>
              <a:lnTo>
                <a:pt x="2254606" y="731209"/>
              </a:lnTo>
              <a:lnTo>
                <a:pt x="0" y="731209"/>
              </a:lnTo>
              <a:lnTo>
                <a:pt x="0" y="1072987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EEEEDC-8DD4-4EC2-8325-EDA767B6B262}">
      <dsp:nvSpPr>
        <dsp:cNvPr id="0" name=""/>
        <dsp:cNvSpPr/>
      </dsp:nvSpPr>
      <dsp:spPr>
        <a:xfrm>
          <a:off x="2255657" y="88348"/>
          <a:ext cx="3689356" cy="2342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4C19ED-4E8A-4DB6-A89F-4F824F346165}">
      <dsp:nvSpPr>
        <dsp:cNvPr id="0" name=""/>
        <dsp:cNvSpPr/>
      </dsp:nvSpPr>
      <dsp:spPr>
        <a:xfrm>
          <a:off x="2665586" y="477780"/>
          <a:ext cx="3689356" cy="2342741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>
              <a:solidFill>
                <a:srgbClr val="FF0000"/>
              </a:solidFill>
            </a:rPr>
            <a:t>Создаются экономические продукты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–  изделие, товар, услуга, удовлетворяющая ту или иную потребность человека.</a:t>
          </a:r>
          <a:endParaRPr lang="ru-RU" sz="2100" b="1" i="1" kern="1200" dirty="0">
            <a:solidFill>
              <a:srgbClr val="FF0000"/>
            </a:solidFill>
          </a:endParaRPr>
        </a:p>
      </dsp:txBody>
      <dsp:txXfrm>
        <a:off x="2665586" y="477780"/>
        <a:ext cx="3689356" cy="2342741"/>
      </dsp:txXfrm>
    </dsp:sp>
    <dsp:sp modelId="{AA00B7FC-2ED4-4EE5-A843-6A04894863AE}">
      <dsp:nvSpPr>
        <dsp:cNvPr id="0" name=""/>
        <dsp:cNvSpPr/>
      </dsp:nvSpPr>
      <dsp:spPr>
        <a:xfrm>
          <a:off x="1051" y="3504077"/>
          <a:ext cx="3689356" cy="2342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64969-5380-4D50-B5BD-1572182FB1E5}">
      <dsp:nvSpPr>
        <dsp:cNvPr id="0" name=""/>
        <dsp:cNvSpPr/>
      </dsp:nvSpPr>
      <dsp:spPr>
        <a:xfrm>
          <a:off x="410979" y="3893509"/>
          <a:ext cx="3689356" cy="2342741"/>
        </a:xfrm>
        <a:prstGeom prst="roundRect">
          <a:avLst>
            <a:gd name="adj" fmla="val 10000"/>
          </a:avLst>
        </a:prstGeom>
        <a:solidFill>
          <a:srgbClr val="00FF00">
            <a:alpha val="90000"/>
          </a:srgb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>
              <a:solidFill>
                <a:schemeClr val="bg1"/>
              </a:solidFill>
            </a:rPr>
            <a:t>Натуральное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>
              <a:solidFill>
                <a:schemeClr val="bg1"/>
              </a:solidFill>
            </a:rPr>
            <a:t>хозяйство</a:t>
          </a:r>
          <a:endParaRPr lang="ru-RU" sz="2100" b="1" i="1" kern="1200" dirty="0">
            <a:solidFill>
              <a:schemeClr val="bg1"/>
            </a:solidFill>
          </a:endParaRPr>
        </a:p>
      </dsp:txBody>
      <dsp:txXfrm>
        <a:off x="410979" y="3893509"/>
        <a:ext cx="3689356" cy="2342741"/>
      </dsp:txXfrm>
    </dsp:sp>
    <dsp:sp modelId="{88364C71-DC08-4DB4-8883-081FE6FC605D}">
      <dsp:nvSpPr>
        <dsp:cNvPr id="0" name=""/>
        <dsp:cNvSpPr/>
      </dsp:nvSpPr>
      <dsp:spPr>
        <a:xfrm>
          <a:off x="4510264" y="3504077"/>
          <a:ext cx="3689356" cy="2342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1E95A2-4127-40CF-A699-362C0414ED51}">
      <dsp:nvSpPr>
        <dsp:cNvPr id="0" name=""/>
        <dsp:cNvSpPr/>
      </dsp:nvSpPr>
      <dsp:spPr>
        <a:xfrm>
          <a:off x="4920192" y="3893509"/>
          <a:ext cx="3689356" cy="2342741"/>
        </a:xfrm>
        <a:prstGeom prst="roundRect">
          <a:avLst>
            <a:gd name="adj" fmla="val 10000"/>
          </a:avLst>
        </a:prstGeom>
        <a:solidFill>
          <a:srgbClr val="00FF00">
            <a:alpha val="90000"/>
          </a:srgb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>
              <a:solidFill>
                <a:schemeClr val="bg1"/>
              </a:solidFill>
            </a:rPr>
            <a:t>Товарное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>
              <a:solidFill>
                <a:schemeClr val="bg1"/>
              </a:solidFill>
            </a:rPr>
            <a:t>хозяйство</a:t>
          </a:r>
          <a:endParaRPr lang="ru-RU" sz="2100" b="1" i="1" kern="1200" dirty="0">
            <a:solidFill>
              <a:schemeClr val="bg1"/>
            </a:solidFill>
          </a:endParaRPr>
        </a:p>
      </dsp:txBody>
      <dsp:txXfrm>
        <a:off x="4920192" y="3893509"/>
        <a:ext cx="3689356" cy="234274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ext Box 25"/>
          <p:cNvSpPr txBox="1">
            <a:spLocks noChangeArrowheads="1"/>
          </p:cNvSpPr>
          <p:nvPr userDrawn="1"/>
        </p:nvSpPr>
        <p:spPr bwMode="auto">
          <a:xfrm>
            <a:off x="3348038" y="6237288"/>
            <a:ext cx="245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13"/>
              </a:rPr>
              <a:t>Powerpoint Templates</a:t>
            </a:r>
            <a:endParaRPr lang="fr-FR"/>
          </a:p>
        </p:txBody>
      </p:sp>
      <p:pic>
        <p:nvPicPr>
          <p:cNvPr id="1048" name="Picture 24" descr="gf hfgh zer ter ghjhg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Page </a:t>
            </a:r>
            <a:fld id="{0DE052F7-A9C3-4AE7-B69B-5DCFF6E64299}" type="slidenum">
              <a:rPr lang="fr-FR" b="1">
                <a:solidFill>
                  <a:schemeClr val="bg1"/>
                </a:solidFill>
              </a:rPr>
              <a:pPr/>
              <a:t>‹#›</a:t>
            </a:fld>
            <a:endParaRPr lang="fr-FR" b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916416" cy="36004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Экономика и её основные участники</a:t>
            </a:r>
            <a:b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Учитель обществознания </a:t>
            </a:r>
            <a:b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МОУ СОШ № 1 п. Селижарово </a:t>
            </a:r>
            <a:b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Тверской области</a:t>
            </a:r>
            <a:b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2013год                         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Михайлова Елена Викторовна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Дом\Desktop\104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95936" y="1484784"/>
            <a:ext cx="3888432" cy="36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04800" y="304800"/>
          <a:ext cx="86106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Текст 6"/>
          <p:cNvSpPr>
            <a:spLocks noGrp="1"/>
          </p:cNvSpPr>
          <p:nvPr>
            <p:ph type="body" idx="1"/>
          </p:nvPr>
        </p:nvSpPr>
        <p:spPr>
          <a:xfrm>
            <a:off x="0" y="838200"/>
            <a:ext cx="9144000" cy="4800600"/>
          </a:xfrm>
        </p:spPr>
        <p:txBody>
          <a:bodyPr/>
          <a:lstStyle/>
          <a:p>
            <a:pPr eaLnBrk="1" hangingPunct="1"/>
            <a:r>
              <a:rPr lang="ru-RU" sz="2800" b="1" i="1" dirty="0" smtClean="0">
                <a:solidFill>
                  <a:srgbClr val="FFFF00"/>
                </a:solidFill>
              </a:rPr>
              <a:t>        </a:t>
            </a:r>
            <a:r>
              <a:rPr lang="ru-RU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Натуральное хозяйство </a:t>
            </a:r>
            <a:r>
              <a:rPr lang="ru-RU" sz="2800" b="1" i="1" dirty="0" smtClean="0">
                <a:solidFill>
                  <a:srgbClr val="FFFF00"/>
                </a:solidFill>
              </a:rPr>
              <a:t>–</a:t>
            </a:r>
          </a:p>
          <a:p>
            <a:pPr eaLnBrk="1" hangingPunct="1"/>
            <a:r>
              <a:rPr lang="ru-RU" sz="2800" b="1" i="1" dirty="0" smtClean="0">
                <a:solidFill>
                  <a:srgbClr val="FFFF00"/>
                </a:solidFill>
              </a:rPr>
              <a:t> </a:t>
            </a:r>
            <a:r>
              <a:rPr lang="ru-RU" sz="2800" b="1" i="1" dirty="0" smtClean="0"/>
              <a:t>1) </a:t>
            </a:r>
            <a:r>
              <a:rPr lang="ru-RU" sz="2800" b="1" i="1" dirty="0" smtClean="0">
                <a:solidFill>
                  <a:srgbClr val="FFFF00"/>
                </a:solidFill>
              </a:rPr>
              <a:t>всё необходимое для жизни производится самими людьми и только для собственного потребления;</a:t>
            </a:r>
          </a:p>
          <a:p>
            <a:pPr eaLnBrk="1" hangingPunct="1"/>
            <a:r>
              <a:rPr lang="ru-RU" sz="2800" b="1" i="1" dirty="0" smtClean="0"/>
              <a:t>2) </a:t>
            </a:r>
            <a:r>
              <a:rPr lang="ru-RU" sz="2800" b="1" i="1" dirty="0" smtClean="0">
                <a:solidFill>
                  <a:srgbClr val="FFFF00"/>
                </a:solidFill>
              </a:rPr>
              <a:t>для производства продукции используются примитивные орудия труда и простейшие технологии;</a:t>
            </a:r>
          </a:p>
          <a:p>
            <a:pPr eaLnBrk="1" hangingPunct="1"/>
            <a:r>
              <a:rPr lang="ru-RU" sz="2800" b="1" i="1" dirty="0" smtClean="0"/>
              <a:t>3) </a:t>
            </a:r>
            <a:r>
              <a:rPr lang="ru-RU" sz="2800" b="1" i="1" dirty="0" smtClean="0">
                <a:solidFill>
                  <a:srgbClr val="FFFF00"/>
                </a:solidFill>
              </a:rPr>
              <a:t>Отсутствует торговля, обмен товарами и продуктами, что понижает уровень жизни людей.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Текст 2"/>
          <p:cNvSpPr>
            <a:spLocks noGrp="1"/>
          </p:cNvSpPr>
          <p:nvPr>
            <p:ph type="body" idx="1"/>
          </p:nvPr>
        </p:nvSpPr>
        <p:spPr>
          <a:xfrm>
            <a:off x="0" y="762000"/>
            <a:ext cx="9144000" cy="46482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 dirty="0" smtClean="0">
                <a:solidFill>
                  <a:srgbClr val="FFD72D"/>
                </a:solidFill>
              </a:rPr>
              <a:t>            </a:t>
            </a:r>
            <a:r>
              <a:rPr lang="ru-RU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Товарное хозяйство </a:t>
            </a:r>
            <a:r>
              <a:rPr lang="ru-RU" sz="2800" b="1" i="1" dirty="0" smtClean="0">
                <a:solidFill>
                  <a:srgbClr val="FFD72D"/>
                </a:solidFill>
              </a:rPr>
              <a:t>– </a:t>
            </a:r>
          </a:p>
          <a:p>
            <a:pPr eaLnBrk="1" hangingPunct="1">
              <a:defRPr/>
            </a:pPr>
            <a:r>
              <a:rPr lang="ru-RU" sz="2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1) </a:t>
            </a:r>
            <a:r>
              <a:rPr lang="ru-RU" sz="2800" b="1" i="1" dirty="0" smtClean="0">
                <a:solidFill>
                  <a:srgbClr val="FFD72D"/>
                </a:solidFill>
              </a:rPr>
              <a:t>всё, что производится, предназначено для продажи, а не для личного потребления;</a:t>
            </a:r>
          </a:p>
          <a:p>
            <a:pPr eaLnBrk="1" hangingPunct="1">
              <a:defRPr/>
            </a:pPr>
            <a:r>
              <a:rPr lang="ru-RU" sz="2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2) </a:t>
            </a:r>
            <a:r>
              <a:rPr lang="ru-RU" sz="2800" b="1" i="1" dirty="0" smtClean="0">
                <a:solidFill>
                  <a:srgbClr val="FFD72D"/>
                </a:solidFill>
              </a:rPr>
              <a:t>для производства товаров и услуг используются постоянно совершенствующиеся орудия труда и более совершенные технологии;</a:t>
            </a:r>
          </a:p>
          <a:p>
            <a:pPr eaLnBrk="1" hangingPunct="1">
              <a:defRPr/>
            </a:pPr>
            <a:r>
              <a:rPr lang="ru-RU" sz="2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3) </a:t>
            </a:r>
            <a:r>
              <a:rPr lang="ru-RU" sz="2800" b="1" i="1" dirty="0" smtClean="0">
                <a:solidFill>
                  <a:srgbClr val="FFD72D"/>
                </a:solidFill>
              </a:rPr>
              <a:t>рост производительности труда и улучшение качества продукции.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"/>
            <a:ext cx="9144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Сравнить способы ведения хозяйства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990600"/>
          <a:ext cx="914400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3581400"/>
                <a:gridCol w="35814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Вопросы для сравнения.</a:t>
                      </a:r>
                      <a:endParaRPr lang="ru-RU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Натуральное хозяйство.</a:t>
                      </a:r>
                      <a:endParaRPr lang="ru-RU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Товарное хозяйство.</a:t>
                      </a:r>
                      <a:endParaRPr lang="ru-RU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0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CC00"/>
                          </a:solidFill>
                        </a:rPr>
                        <a:t>Кто производит?</a:t>
                      </a:r>
                      <a:endParaRPr lang="ru-RU" b="1" dirty="0">
                        <a:solidFill>
                          <a:srgbClr val="00CC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CC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CC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0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CC00"/>
                          </a:solidFill>
                        </a:rPr>
                        <a:t>Кто потребляет?</a:t>
                      </a:r>
                      <a:endParaRPr lang="ru-RU" b="1" dirty="0">
                        <a:solidFill>
                          <a:srgbClr val="00CC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CC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CC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0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CC00"/>
                          </a:solidFill>
                        </a:rPr>
                        <a:t>Как производит?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CC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CC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CC00"/>
                          </a:solidFill>
                        </a:rPr>
                        <a:t>Какова</a:t>
                      </a:r>
                      <a:r>
                        <a:rPr lang="ru-RU" sz="1600" b="1" baseline="0" dirty="0" smtClean="0">
                          <a:solidFill>
                            <a:srgbClr val="00CC00"/>
                          </a:solidFill>
                        </a:rPr>
                        <a:t> </a:t>
                      </a:r>
                      <a:r>
                        <a:rPr lang="ru-RU" sz="1600" b="1" baseline="0" dirty="0" err="1" smtClean="0">
                          <a:solidFill>
                            <a:srgbClr val="00CC00"/>
                          </a:solidFill>
                        </a:rPr>
                        <a:t>производитель-ность</a:t>
                      </a:r>
                      <a:r>
                        <a:rPr lang="ru-RU" sz="1600" b="1" baseline="0" dirty="0" smtClean="0">
                          <a:solidFill>
                            <a:srgbClr val="00CC00"/>
                          </a:solidFill>
                        </a:rPr>
                        <a:t> труда?</a:t>
                      </a:r>
                      <a:endParaRPr lang="ru-RU" sz="1600" b="1" dirty="0" smtClean="0">
                        <a:solidFill>
                          <a:srgbClr val="00CC00"/>
                        </a:solidFill>
                      </a:endParaRPr>
                    </a:p>
                    <a:p>
                      <a:endParaRPr lang="ru-RU" sz="1600" b="1" dirty="0">
                        <a:solidFill>
                          <a:srgbClr val="00CC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CC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CC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81200" y="1676400"/>
            <a:ext cx="3581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Производители – члены семьи.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62600" y="1676400"/>
            <a:ext cx="3581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Производство с применением наёмной рабочей силы</a:t>
            </a:r>
            <a:r>
              <a:rPr lang="ru-RU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81200" y="2895600"/>
            <a:ext cx="358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Потребители – члены семьи.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62600" y="2819400"/>
            <a:ext cx="3581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Производится для массового потребления.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81200" y="3886200"/>
            <a:ext cx="3581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Традиционными методами (чаще всего – ручной труд).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62600" y="3886200"/>
            <a:ext cx="3581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Стремление к повышению качества и количества производимой продукции.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81200" y="5029200"/>
            <a:ext cx="3581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Производительность труда обычно не самая высокая.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562600" y="4953000"/>
            <a:ext cx="3581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Производитель стремится постоянно повышать производительность труда.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3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3581400"/>
          </a:xfrm>
        </p:spPr>
        <p:txBody>
          <a:bodyPr/>
          <a:lstStyle/>
          <a:p>
            <a:pPr algn="ctr"/>
            <a:r>
              <a:rPr lang="ru-RU" sz="7200" b="1" i="1" smtClean="0">
                <a:solidFill>
                  <a:srgbClr val="FFFF00"/>
                </a:solidFill>
                <a:latin typeface="Cambria" pitchFamily="18" charset="0"/>
              </a:rPr>
              <a:t>Основные участники экономики.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23528" y="260648"/>
          <a:ext cx="828092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86750" cy="12858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1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Производство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b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процесс создания разных видов товаров и услуг, предназначенных для продажи </a:t>
            </a:r>
          </a:p>
        </p:txBody>
      </p:sp>
      <p:sp>
        <p:nvSpPr>
          <p:cNvPr id="9219" name="Прямоугольник 5"/>
          <p:cNvSpPr>
            <a:spLocks noChangeArrowheads="1"/>
          </p:cNvSpPr>
          <p:nvPr/>
        </p:nvSpPr>
        <p:spPr bwMode="auto">
          <a:xfrm>
            <a:off x="1547664" y="1412776"/>
            <a:ext cx="6048672" cy="194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Производители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тот кто участвует в создании товаров или оказании услуг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>
                <a:solidFill>
                  <a:srgbClr val="FFFF00"/>
                </a:solidFill>
              </a:rPr>
              <a:t/>
            </a:r>
            <a:br>
              <a:rPr lang="ru-RU" sz="2800" dirty="0">
                <a:solidFill>
                  <a:srgbClr val="FFFF00"/>
                </a:solidFill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9221" name="Прямоугольник 7"/>
          <p:cNvSpPr>
            <a:spLocks noChangeArrowheads="1"/>
          </p:cNvSpPr>
          <p:nvPr/>
        </p:nvSpPr>
        <p:spPr bwMode="auto">
          <a:xfrm>
            <a:off x="3707904" y="4581128"/>
            <a:ext cx="1428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 smtClean="0"/>
              <a:t>фирмы</a:t>
            </a:r>
            <a:endParaRPr lang="ru-RU" sz="2800" dirty="0"/>
          </a:p>
        </p:txBody>
      </p: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6500813" y="4429125"/>
            <a:ext cx="23574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 smtClean="0"/>
              <a:t>государство</a:t>
            </a:r>
            <a:endParaRPr lang="ru-RU" sz="2800" dirty="0"/>
          </a:p>
        </p:txBody>
      </p:sp>
      <p:sp>
        <p:nvSpPr>
          <p:cNvPr id="9224" name="Прямоугольник 12"/>
          <p:cNvSpPr>
            <a:spLocks noChangeArrowheads="1"/>
          </p:cNvSpPr>
          <p:nvPr/>
        </p:nvSpPr>
        <p:spPr bwMode="auto">
          <a:xfrm>
            <a:off x="755576" y="4365104"/>
            <a:ext cx="142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семьи</a:t>
            </a:r>
          </a:p>
        </p:txBody>
      </p:sp>
      <p:pic>
        <p:nvPicPr>
          <p:cNvPr id="9227" name="Picture 11" descr="Рисунок1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2420888"/>
            <a:ext cx="1763688" cy="1793083"/>
          </a:xfrm>
          <a:prstGeom prst="rect">
            <a:avLst/>
          </a:prstGeom>
          <a:noFill/>
        </p:spPr>
      </p:pic>
      <p:pic>
        <p:nvPicPr>
          <p:cNvPr id="9228" name="Picture 12" descr="Рисунок1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35896" y="2780928"/>
            <a:ext cx="1800200" cy="1800200"/>
          </a:xfrm>
          <a:prstGeom prst="rect">
            <a:avLst/>
          </a:prstGeom>
          <a:noFill/>
        </p:spPr>
      </p:pic>
      <p:pic>
        <p:nvPicPr>
          <p:cNvPr id="9229" name="Picture 13" descr="Рисунок2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28184" y="2636912"/>
            <a:ext cx="2171874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2071688" y="214313"/>
            <a:ext cx="5214937" cy="1143000"/>
          </a:xfrm>
        </p:spPr>
        <p:txBody>
          <a:bodyPr/>
          <a:lstStyle/>
          <a:p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Потребности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нужда человека в чем – либо 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Потребитель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тот, кто использует товары и услуги для удовлетворения своих потребностей </a:t>
            </a:r>
          </a:p>
        </p:txBody>
      </p:sp>
      <p:pic>
        <p:nvPicPr>
          <p:cNvPr id="8195" name="Picture 4" descr="три толстяк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755576" y="332656"/>
            <a:ext cx="1549375" cy="1157210"/>
          </a:xfrm>
          <a:noFill/>
        </p:spPr>
      </p:pic>
      <p:sp>
        <p:nvSpPr>
          <p:cNvPr id="33" name="Заголовок 1"/>
          <p:cNvSpPr txBox="1">
            <a:spLocks/>
          </p:cNvSpPr>
          <p:nvPr/>
        </p:nvSpPr>
        <p:spPr bwMode="auto">
          <a:xfrm>
            <a:off x="3500438" y="5214938"/>
            <a:ext cx="4857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u="sng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Потребности  человека способна удовлетворить только </a:t>
            </a:r>
            <a:r>
              <a:rPr lang="ru-RU" sz="2800" u="sng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экономическая деятельность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3429000"/>
            <a:ext cx="4857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000" u="sng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Блага</a:t>
            </a:r>
            <a:r>
              <a:rPr lang="ru-RU" sz="2000" kern="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– предметы и средства удовлетворения потребностей человека</a:t>
            </a:r>
          </a:p>
        </p:txBody>
      </p:sp>
      <p:pic>
        <p:nvPicPr>
          <p:cNvPr id="8207" name="Picture 15" descr="Рисунок1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2204864"/>
            <a:ext cx="1233195" cy="1367606"/>
          </a:xfrm>
          <a:prstGeom prst="rect">
            <a:avLst/>
          </a:prstGeom>
          <a:noFill/>
        </p:spPr>
      </p:pic>
      <p:pic>
        <p:nvPicPr>
          <p:cNvPr id="8208" name="Picture 16" descr="Рисунок1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67744" y="2276872"/>
            <a:ext cx="1340742" cy="1368152"/>
          </a:xfrm>
          <a:prstGeom prst="rect">
            <a:avLst/>
          </a:prstGeom>
          <a:noFill/>
        </p:spPr>
      </p:pic>
      <p:pic>
        <p:nvPicPr>
          <p:cNvPr id="8209" name="Picture 17" descr="Рисунок1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76056" y="2924944"/>
            <a:ext cx="1439837" cy="1707575"/>
          </a:xfrm>
          <a:prstGeom prst="rect">
            <a:avLst/>
          </a:prstGeom>
          <a:noFill/>
        </p:spPr>
      </p:pic>
      <p:pic>
        <p:nvPicPr>
          <p:cNvPr id="8210" name="Picture 18" descr="Рисунок1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04248" y="2420888"/>
            <a:ext cx="1046029" cy="1151582"/>
          </a:xfrm>
          <a:prstGeom prst="rect">
            <a:avLst/>
          </a:prstGeom>
          <a:noFill/>
        </p:spPr>
      </p:pic>
      <p:pic>
        <p:nvPicPr>
          <p:cNvPr id="8211" name="Picture 19" descr="Рисунок14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164288" y="476672"/>
            <a:ext cx="1070800" cy="935385"/>
          </a:xfrm>
          <a:prstGeom prst="rect">
            <a:avLst/>
          </a:prstGeom>
          <a:noFill/>
        </p:spPr>
      </p:pic>
      <p:pic>
        <p:nvPicPr>
          <p:cNvPr id="8212" name="Picture 20" descr="Рисунок15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8040002" y="1484784"/>
            <a:ext cx="1103998" cy="1008385"/>
          </a:xfrm>
          <a:prstGeom prst="rect">
            <a:avLst/>
          </a:prstGeom>
          <a:noFill/>
        </p:spPr>
      </p:pic>
      <p:pic>
        <p:nvPicPr>
          <p:cNvPr id="8213" name="Picture 21" descr="Рисунок16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804025" y="3933825"/>
            <a:ext cx="2030413" cy="1122363"/>
          </a:xfrm>
          <a:prstGeom prst="rect">
            <a:avLst/>
          </a:prstGeom>
          <a:noFill/>
        </p:spPr>
      </p:pic>
      <p:pic>
        <p:nvPicPr>
          <p:cNvPr id="8214" name="Picture 22" descr="Рисунок17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835696" y="5157192"/>
            <a:ext cx="1944018" cy="1474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23528" y="990600"/>
          <a:ext cx="3816424" cy="560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4495800" y="990600"/>
          <a:ext cx="4648200" cy="5534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7652" name="Заголовок 4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547687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FFFF00"/>
                </a:solidFill>
                <a:latin typeface="Georgia" pitchFamily="18" charset="0"/>
              </a:rPr>
              <a:t>Цели участников экономики.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5029200"/>
            <a:ext cx="4191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</a:rPr>
              <a:t>Получение прибыли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24400" y="4800600"/>
            <a:ext cx="4191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FFD72D"/>
                </a:solidFill>
              </a:rPr>
              <a:t>Удовлетворение своих потребностей с наименьшими затратами.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755650" y="1773238"/>
            <a:ext cx="7920038" cy="2078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Практическая часть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урока: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сформировать представление о понятии «экономика»,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об участниках экономического процесса и побудить к осмыслению необходимости экономических знаний.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703263"/>
          </a:xfrm>
        </p:spPr>
        <p:txBody>
          <a:bodyPr/>
          <a:lstStyle/>
          <a:p>
            <a:r>
              <a:rPr lang="ru-RU" sz="2800" i="1" u="sng">
                <a:solidFill>
                  <a:srgbClr val="FFFF00"/>
                </a:solidFill>
                <a:effectLst/>
                <a:latin typeface="Georgia" pitchFamily="18" charset="0"/>
              </a:rPr>
              <a:t>1.Термину слева подбери</a:t>
            </a:r>
            <a:br>
              <a:rPr lang="ru-RU" sz="2800" i="1" u="sng">
                <a:solidFill>
                  <a:srgbClr val="FFFF00"/>
                </a:solidFill>
                <a:effectLst/>
                <a:latin typeface="Georgia" pitchFamily="18" charset="0"/>
              </a:rPr>
            </a:br>
            <a:r>
              <a:rPr lang="ru-RU" sz="2800" i="1" u="sng">
                <a:solidFill>
                  <a:srgbClr val="FFFF00"/>
                </a:solidFill>
                <a:effectLst/>
                <a:latin typeface="Georgia" pitchFamily="18" charset="0"/>
              </a:rPr>
              <a:t>  его значение справа: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179388" y="1484313"/>
            <a:ext cx="3671887" cy="46116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b="1" dirty="0">
                <a:solidFill>
                  <a:srgbClr val="FF6600"/>
                </a:solidFill>
              </a:rPr>
              <a:t>1. Деньги</a:t>
            </a:r>
          </a:p>
          <a:p>
            <a:pPr>
              <a:buFont typeface="Wingdings" pitchFamily="2" charset="2"/>
              <a:buNone/>
            </a:pPr>
            <a:r>
              <a:rPr lang="ru-RU" sz="2400" b="1" dirty="0">
                <a:solidFill>
                  <a:srgbClr val="FF6600"/>
                </a:solidFill>
              </a:rPr>
              <a:t>2. Натуральное хозяйство</a:t>
            </a:r>
          </a:p>
          <a:p>
            <a:pPr>
              <a:buFont typeface="Wingdings" pitchFamily="2" charset="2"/>
              <a:buNone/>
            </a:pPr>
            <a:r>
              <a:rPr lang="ru-RU" sz="2400" b="1" dirty="0">
                <a:solidFill>
                  <a:srgbClr val="FF6600"/>
                </a:solidFill>
              </a:rPr>
              <a:t>3. Потребление</a:t>
            </a:r>
          </a:p>
          <a:p>
            <a:pPr>
              <a:buFont typeface="Wingdings" pitchFamily="2" charset="2"/>
              <a:buNone/>
            </a:pPr>
            <a:r>
              <a:rPr lang="ru-RU" sz="2400" b="1" dirty="0">
                <a:solidFill>
                  <a:srgbClr val="FF6600"/>
                </a:solidFill>
              </a:rPr>
              <a:t>4. Торговля</a:t>
            </a:r>
          </a:p>
          <a:p>
            <a:pPr>
              <a:buFont typeface="Wingdings" pitchFamily="2" charset="2"/>
              <a:buNone/>
            </a:pPr>
            <a:r>
              <a:rPr lang="ru-RU" sz="2400" b="1" dirty="0">
                <a:solidFill>
                  <a:srgbClr val="FF6600"/>
                </a:solidFill>
              </a:rPr>
              <a:t>5. Товарное </a:t>
            </a:r>
            <a:r>
              <a:rPr lang="ru-RU" sz="2400" b="1" dirty="0" smtClean="0">
                <a:solidFill>
                  <a:srgbClr val="FF6600"/>
                </a:solidFill>
              </a:rPr>
              <a:t>хозяйство</a:t>
            </a:r>
          </a:p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FF6600"/>
                </a:solidFill>
              </a:rPr>
              <a:t>6. Экономика</a:t>
            </a:r>
            <a:endParaRPr lang="ru-RU" sz="2400" b="1" dirty="0">
              <a:solidFill>
                <a:srgbClr val="FF6600"/>
              </a:solidFill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3635375" y="1557338"/>
            <a:ext cx="5210175" cy="48244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800" b="1" dirty="0" smtClean="0"/>
              <a:t>А</a:t>
            </a:r>
            <a:r>
              <a:rPr lang="ru-RU" sz="1800" b="1" dirty="0" smtClean="0">
                <a:effectLst/>
              </a:rPr>
              <a:t>) </a:t>
            </a:r>
            <a:r>
              <a:rPr lang="ru-RU" sz="1800" b="1" dirty="0">
                <a:effectLst/>
              </a:rPr>
              <a:t>хозяйство, в котором производят товар не для личного потребления, а для обмена </a:t>
            </a:r>
            <a:endParaRPr lang="ru-RU" sz="1800" b="1" dirty="0" smtClean="0">
              <a:effectLst/>
            </a:endParaRPr>
          </a:p>
          <a:p>
            <a:pPr>
              <a:buFont typeface="Wingdings" pitchFamily="2" charset="2"/>
              <a:buNone/>
            </a:pPr>
            <a:r>
              <a:rPr lang="ru-RU" sz="1800" b="1" dirty="0" smtClean="0"/>
              <a:t>Б) хозяйствование по правилам и законам</a:t>
            </a:r>
            <a:endParaRPr lang="ru-RU" sz="1800" b="1" dirty="0">
              <a:effectLst/>
            </a:endParaRPr>
          </a:p>
          <a:p>
            <a:pPr>
              <a:buFont typeface="Wingdings" pitchFamily="2" charset="2"/>
              <a:buNone/>
            </a:pPr>
            <a:r>
              <a:rPr lang="ru-RU" sz="1800" b="1" dirty="0" smtClean="0">
                <a:effectLst/>
              </a:rPr>
              <a:t>В) </a:t>
            </a:r>
            <a:r>
              <a:rPr lang="ru-RU" sz="1800" b="1" dirty="0">
                <a:effectLst/>
              </a:rPr>
              <a:t>то, что признается людьми и выполняет их функции; </a:t>
            </a:r>
          </a:p>
          <a:p>
            <a:pPr>
              <a:buFont typeface="Wingdings" pitchFamily="2" charset="2"/>
              <a:buNone/>
            </a:pPr>
            <a:r>
              <a:rPr lang="ru-RU" sz="1800" b="1" dirty="0" smtClean="0"/>
              <a:t>Г</a:t>
            </a:r>
            <a:r>
              <a:rPr lang="ru-RU" sz="1800" b="1" dirty="0" smtClean="0">
                <a:effectLst/>
              </a:rPr>
              <a:t>) </a:t>
            </a:r>
            <a:r>
              <a:rPr lang="ru-RU" sz="1800" b="1" dirty="0">
                <a:effectLst/>
              </a:rPr>
              <a:t>использование потребительских свойств товаров себе во благо </a:t>
            </a:r>
          </a:p>
          <a:p>
            <a:pPr>
              <a:buFont typeface="Wingdings" pitchFamily="2" charset="2"/>
              <a:buNone/>
            </a:pPr>
            <a:r>
              <a:rPr lang="ru-RU" sz="1800" b="1" dirty="0" smtClean="0"/>
              <a:t>Д</a:t>
            </a:r>
            <a:r>
              <a:rPr lang="ru-RU" sz="1800" b="1" dirty="0" smtClean="0">
                <a:effectLst/>
              </a:rPr>
              <a:t>) </a:t>
            </a:r>
            <a:r>
              <a:rPr lang="ru-RU" sz="1800" b="1" dirty="0">
                <a:effectLst/>
              </a:rPr>
              <a:t>хозяйство, в котором человек производит сам все необходимое для жизни;</a:t>
            </a:r>
          </a:p>
          <a:p>
            <a:pPr>
              <a:buFont typeface="Wingdings" pitchFamily="2" charset="2"/>
              <a:buNone/>
            </a:pPr>
            <a:r>
              <a:rPr lang="ru-RU" sz="1800" b="1" dirty="0" smtClean="0"/>
              <a:t>Е</a:t>
            </a:r>
            <a:r>
              <a:rPr lang="ru-RU" sz="1800" b="1" dirty="0" smtClean="0">
                <a:effectLst/>
              </a:rPr>
              <a:t>) </a:t>
            </a:r>
            <a:r>
              <a:rPr lang="ru-RU" sz="1800" b="1" dirty="0">
                <a:effectLst/>
              </a:rPr>
              <a:t>обмен товара на деньги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rgbClr val="CC33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ПРОВЕРЬ СЕБЯ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3768" y="1556792"/>
            <a:ext cx="1700212" cy="44973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>
                <a:effectLst/>
              </a:rPr>
              <a:t>1. В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>
                <a:effectLst/>
              </a:rPr>
              <a:t>2. Д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>
                <a:effectLst/>
              </a:rPr>
              <a:t>3. Г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>
                <a:effectLst/>
              </a:rPr>
              <a:t>4. </a:t>
            </a:r>
            <a:r>
              <a:rPr lang="ru-RU" b="1" dirty="0" smtClean="0">
                <a:effectLst/>
              </a:rPr>
              <a:t>Е</a:t>
            </a:r>
            <a:endParaRPr lang="ru-RU" b="1" dirty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>
                <a:effectLst/>
              </a:rPr>
              <a:t>5. </a:t>
            </a:r>
            <a:r>
              <a:rPr lang="ru-RU" b="1" dirty="0" smtClean="0">
                <a:effectLst/>
              </a:rPr>
              <a:t>А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/>
              <a:t>6. Б</a:t>
            </a:r>
            <a:endParaRPr lang="ru-RU" b="1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7793038" cy="3124200"/>
          </a:xfrm>
        </p:spPr>
        <p:txBody>
          <a:bodyPr/>
          <a:lstStyle/>
          <a:p>
            <a:pPr algn="ctr"/>
            <a:r>
              <a:rPr lang="ru-RU" sz="6000" b="1" i="1" dirty="0" smtClean="0">
                <a:solidFill>
                  <a:srgbClr val="FFFF00"/>
                </a:solidFill>
                <a:latin typeface="Georgia" pitchFamily="18" charset="0"/>
              </a:rPr>
              <a:t>Д/</a:t>
            </a:r>
            <a:r>
              <a:rPr lang="ru-RU" sz="6000" b="1" i="1" dirty="0" err="1" smtClean="0">
                <a:solidFill>
                  <a:srgbClr val="FFFF00"/>
                </a:solidFill>
                <a:latin typeface="Georgia" pitchFamily="18" charset="0"/>
              </a:rPr>
              <a:t>з</a:t>
            </a:r>
            <a:r>
              <a:rPr lang="ru-RU" sz="6000" b="1" i="1" dirty="0" smtClean="0">
                <a:solidFill>
                  <a:srgbClr val="FFFF00"/>
                </a:solidFill>
                <a:latin typeface="Georgia" pitchFamily="18" charset="0"/>
              </a:rPr>
              <a:t> : § 12; </a:t>
            </a:r>
            <a:br>
              <a:rPr lang="ru-RU" sz="6000" b="1" i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sz="6000" b="1" i="1" dirty="0" smtClean="0">
                <a:solidFill>
                  <a:srgbClr val="FFFF00"/>
                </a:solidFill>
                <a:latin typeface="Georgia" pitchFamily="18" charset="0"/>
              </a:rPr>
              <a:t>с. 136 – задание 3 (заполнить таблицу в тетради)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урока: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ru-RU" sz="18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Учебные:</a:t>
            </a:r>
          </a:p>
          <a:p>
            <a:pPr lvl="0"/>
            <a:r>
              <a:rPr lang="ru-RU" sz="1800" dirty="0" smtClean="0">
                <a:solidFill>
                  <a:schemeClr val="bg1"/>
                </a:solidFill>
              </a:rPr>
              <a:t>познакомить с понятием «экономика»;</a:t>
            </a:r>
          </a:p>
          <a:p>
            <a:pPr lvl="0"/>
            <a:r>
              <a:rPr lang="ru-RU" sz="1800" dirty="0" smtClean="0">
                <a:solidFill>
                  <a:schemeClr val="bg1"/>
                </a:solidFill>
              </a:rPr>
              <a:t>сформировать представление о проявлениях экономической деятельности, экономических продуктах и участниках экономической деятельности.</a:t>
            </a:r>
          </a:p>
          <a:p>
            <a:r>
              <a:rPr lang="ru-RU" sz="1800" dirty="0" smtClean="0">
                <a:solidFill>
                  <a:srgbClr val="FFFF00"/>
                </a:solidFill>
              </a:rPr>
              <a:t> </a:t>
            </a:r>
            <a:r>
              <a:rPr lang="ru-RU" sz="18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Развивающие:</a:t>
            </a:r>
          </a:p>
          <a:p>
            <a:pPr lvl="0"/>
            <a:r>
              <a:rPr lang="ru-RU" sz="1800" dirty="0" smtClean="0">
                <a:solidFill>
                  <a:schemeClr val="bg1"/>
                </a:solidFill>
              </a:rPr>
              <a:t>Развивать логическое мышление, внимание, наблюдательность через выполнение заданий на соотнесение;</a:t>
            </a:r>
          </a:p>
          <a:p>
            <a:pPr lvl="0"/>
            <a:r>
              <a:rPr lang="ru-RU" sz="1800" dirty="0" smtClean="0">
                <a:solidFill>
                  <a:schemeClr val="bg1"/>
                </a:solidFill>
              </a:rPr>
              <a:t>Совершенствовать мыслительные операции: абстрагирование, классификацию, обобщение;</a:t>
            </a:r>
          </a:p>
          <a:p>
            <a:pPr lvl="0"/>
            <a:r>
              <a:rPr lang="ru-RU" sz="1800" dirty="0" smtClean="0">
                <a:solidFill>
                  <a:schemeClr val="bg1"/>
                </a:solidFill>
              </a:rPr>
              <a:t>Развивать самостоятельность, инициативность, умение высказывать оценочные суждения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115616" y="980728"/>
            <a:ext cx="7704137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/>
          <a:lstStyle/>
          <a:p>
            <a:pPr algn="just"/>
            <a:endParaRPr lang="fr-FR" sz="2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95" name="Line 23"/>
          <p:cNvSpPr>
            <a:spLocks noChangeShapeType="1"/>
          </p:cNvSpPr>
          <p:nvPr/>
        </p:nvSpPr>
        <p:spPr bwMode="auto">
          <a:xfrm flipH="1">
            <a:off x="1115616" y="2420888"/>
            <a:ext cx="936104" cy="15121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6" name="Line 24"/>
          <p:cNvSpPr>
            <a:spLocks noChangeShapeType="1"/>
          </p:cNvSpPr>
          <p:nvPr/>
        </p:nvSpPr>
        <p:spPr bwMode="auto">
          <a:xfrm>
            <a:off x="6732240" y="2420888"/>
            <a:ext cx="936104" cy="13681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 flipH="1">
            <a:off x="3203848" y="2636912"/>
            <a:ext cx="216024" cy="13681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7" name="Line 25"/>
          <p:cNvSpPr>
            <a:spLocks noChangeShapeType="1"/>
          </p:cNvSpPr>
          <p:nvPr/>
        </p:nvSpPr>
        <p:spPr bwMode="auto">
          <a:xfrm>
            <a:off x="5148064" y="2708920"/>
            <a:ext cx="144016" cy="122413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971600" y="-800218"/>
            <a:ext cx="2586927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4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Вспомни:</a:t>
            </a:r>
            <a:endParaRPr 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1980168" y="-745361"/>
            <a:ext cx="518366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Сферы жизни общества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1520" y="3105835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Политическая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rgbClr val="1F7EE7"/>
                </a:solidFill>
                <a:latin typeface="Times New Roman" pitchFamily="18" charset="0"/>
                <a:cs typeface="Times New Roman" pitchFamily="18" charset="0"/>
              </a:rPr>
              <a:t>социальная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духовная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?__________</a:t>
            </a:r>
            <a:endParaRPr lang="ru-RU" sz="2400" dirty="0">
              <a:solidFill>
                <a:srgbClr val="FF66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214688" y="214313"/>
            <a:ext cx="5200650" cy="85725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Экономика </a:t>
            </a:r>
          </a:p>
        </p:txBody>
      </p:sp>
      <p:sp>
        <p:nvSpPr>
          <p:cNvPr id="7171" name="Содержимое 3"/>
          <p:cNvSpPr>
            <a:spLocks noGrp="1"/>
          </p:cNvSpPr>
          <p:nvPr>
            <p:ph sz="quarter" idx="2"/>
          </p:nvPr>
        </p:nvSpPr>
        <p:spPr>
          <a:xfrm>
            <a:off x="2786063" y="1000125"/>
            <a:ext cx="5672137" cy="928688"/>
          </a:xfrm>
        </p:spPr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Искусство ведения домашнего хозяйства</a:t>
            </a:r>
          </a:p>
          <a:p>
            <a:endParaRPr lang="ru-RU" dirty="0" smtClean="0"/>
          </a:p>
        </p:txBody>
      </p:sp>
      <p:sp>
        <p:nvSpPr>
          <p:cNvPr id="8" name="Содержимое 3"/>
          <p:cNvSpPr txBox="1">
            <a:spLocks/>
          </p:cNvSpPr>
          <p:nvPr/>
        </p:nvSpPr>
        <p:spPr bwMode="auto">
          <a:xfrm>
            <a:off x="2928938" y="3786188"/>
            <a:ext cx="62150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i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Хозяйство предприятия (фирмы)</a:t>
            </a:r>
          </a:p>
        </p:txBody>
      </p:sp>
      <p:pic>
        <p:nvPicPr>
          <p:cNvPr id="7174" name="Рисунок 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71813" y="1928813"/>
            <a:ext cx="2855912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одержимое 3"/>
          <p:cNvSpPr txBox="1">
            <a:spLocks/>
          </p:cNvSpPr>
          <p:nvPr/>
        </p:nvSpPr>
        <p:spPr bwMode="auto">
          <a:xfrm>
            <a:off x="1500188" y="6000750"/>
            <a:ext cx="5000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i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Хозяйство страны                     </a:t>
            </a:r>
          </a:p>
        </p:txBody>
      </p:sp>
      <p:pic>
        <p:nvPicPr>
          <p:cNvPr id="7186" name="Picture 18" descr="Рисунок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8313" y="333375"/>
            <a:ext cx="2170112" cy="1858963"/>
          </a:xfrm>
          <a:prstGeom prst="rect">
            <a:avLst/>
          </a:prstGeom>
          <a:noFill/>
        </p:spPr>
      </p:pic>
      <p:pic>
        <p:nvPicPr>
          <p:cNvPr id="7187" name="Picture 19" descr="Рисунок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84888" y="1557338"/>
            <a:ext cx="2713037" cy="2359025"/>
          </a:xfrm>
          <a:prstGeom prst="rect">
            <a:avLst/>
          </a:prstGeom>
          <a:noFill/>
        </p:spPr>
      </p:pic>
      <p:pic>
        <p:nvPicPr>
          <p:cNvPr id="7188" name="Picture 20" descr="Рисунок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0825" y="2420938"/>
            <a:ext cx="2773363" cy="1878012"/>
          </a:xfrm>
          <a:prstGeom prst="rect">
            <a:avLst/>
          </a:prstGeom>
          <a:noFill/>
        </p:spPr>
      </p:pic>
      <p:pic>
        <p:nvPicPr>
          <p:cNvPr id="7189" name="Picture 21" descr="Рисунок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3850" y="4221163"/>
            <a:ext cx="1358900" cy="2335212"/>
          </a:xfrm>
          <a:prstGeom prst="rect">
            <a:avLst/>
          </a:prstGeom>
          <a:noFill/>
        </p:spPr>
      </p:pic>
      <p:pic>
        <p:nvPicPr>
          <p:cNvPr id="7190" name="Picture 22" descr="Рисунок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563938" y="4365625"/>
            <a:ext cx="2087562" cy="1592263"/>
          </a:xfrm>
          <a:prstGeom prst="rect">
            <a:avLst/>
          </a:prstGeom>
          <a:noFill/>
        </p:spPr>
      </p:pic>
      <p:pic>
        <p:nvPicPr>
          <p:cNvPr id="7191" name="Picture 23" descr="Рисунок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877050" y="4413250"/>
            <a:ext cx="1925638" cy="2444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 descr="C:\Documents and Settings\Новый пользователь\Рабочий стол\клипарттж\BANK (5) копия копия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79912" y="3789040"/>
            <a:ext cx="1895225" cy="228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Прямоугольник 4"/>
          <p:cNvSpPr>
            <a:spLocks noChangeArrowheads="1"/>
          </p:cNvSpPr>
          <p:nvPr/>
        </p:nvSpPr>
        <p:spPr bwMode="auto">
          <a:xfrm>
            <a:off x="251520" y="2780928"/>
            <a:ext cx="2714614" cy="2071702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eaLnBrk="0" hangingPunct="0">
              <a:defRPr/>
            </a:pPr>
            <a:endParaRPr lang="ru-RU">
              <a:latin typeface="Times New Roman"/>
            </a:endParaRPr>
          </a:p>
        </p:txBody>
      </p:sp>
      <p:sp>
        <p:nvSpPr>
          <p:cNvPr id="3076" name="Прямоугольник 5"/>
          <p:cNvSpPr>
            <a:spLocks noChangeArrowheads="1"/>
          </p:cNvSpPr>
          <p:nvPr/>
        </p:nvSpPr>
        <p:spPr bwMode="auto">
          <a:xfrm>
            <a:off x="2928926" y="1285860"/>
            <a:ext cx="3929079" cy="1214431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algn="ctr" eaLnBrk="0" hangingPunct="0">
              <a:defRPr/>
            </a:pPr>
            <a:r>
              <a:rPr lang="ru-RU" b="1" dirty="0" smtClean="0">
                <a:latin typeface="Times New Roman"/>
              </a:rPr>
              <a:t>Древнегреческое -</a:t>
            </a:r>
            <a:r>
              <a:rPr lang="ru-RU" b="1" dirty="0">
                <a:latin typeface="Times New Roman"/>
              </a:rPr>
              <a:t> </a:t>
            </a:r>
          </a:p>
          <a:p>
            <a:pPr algn="ctr" eaLnBrk="0" hangingPunct="0">
              <a:defRPr/>
            </a:pPr>
            <a:r>
              <a:rPr lang="ru-RU" b="1" dirty="0">
                <a:latin typeface="Times New Roman"/>
              </a:rPr>
              <a:t>«искусство ведения хозяйства»</a:t>
            </a:r>
          </a:p>
        </p:txBody>
      </p:sp>
      <p:sp>
        <p:nvSpPr>
          <p:cNvPr id="3077" name="Прямоугольник 6"/>
          <p:cNvSpPr>
            <a:spLocks noChangeArrowheads="1"/>
          </p:cNvSpPr>
          <p:nvPr/>
        </p:nvSpPr>
        <p:spPr bwMode="auto">
          <a:xfrm>
            <a:off x="6012160" y="2924944"/>
            <a:ext cx="2786082" cy="2071703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eaLnBrk="0" hangingPunct="0">
              <a:defRPr/>
            </a:pPr>
            <a:endParaRPr lang="ru-RU">
              <a:latin typeface="Times New Roman"/>
            </a:endParaRPr>
          </a:p>
        </p:txBody>
      </p:sp>
      <p:sp>
        <p:nvSpPr>
          <p:cNvPr id="3085" name="TextBox 8"/>
          <p:cNvSpPr txBox="1">
            <a:spLocks noChangeArrowheads="1"/>
          </p:cNvSpPr>
          <p:nvPr/>
        </p:nvSpPr>
        <p:spPr bwMode="auto">
          <a:xfrm>
            <a:off x="323528" y="2852936"/>
            <a:ext cx="25003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 dirty="0" smtClean="0"/>
              <a:t>отношения </a:t>
            </a:r>
            <a:r>
              <a:rPr lang="ru-RU" b="1" dirty="0"/>
              <a:t>между людьми в процессе производства и обмена товаров </a:t>
            </a:r>
          </a:p>
        </p:txBody>
      </p:sp>
      <p:sp>
        <p:nvSpPr>
          <p:cNvPr id="3086" name="TextBox 9"/>
          <p:cNvSpPr txBox="1">
            <a:spLocks noChangeArrowheads="1"/>
          </p:cNvSpPr>
          <p:nvPr/>
        </p:nvSpPr>
        <p:spPr bwMode="auto">
          <a:xfrm>
            <a:off x="6156176" y="3140968"/>
            <a:ext cx="25003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 dirty="0"/>
              <a:t>наука о хозяйстве, способах его ведения людьми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8596" y="214290"/>
            <a:ext cx="814393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</a:rPr>
              <a:t>Экономика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</a:rPr>
              <a:t> - </a:t>
            </a:r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</a:rPr>
              <a:t>это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1676400"/>
            <a:ext cx="8382000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i="1" u="sng" dirty="0">
                <a:solidFill>
                  <a:srgbClr val="FFFF00"/>
                </a:solidFill>
                <a:effectLst>
                  <a:outerShdw dist="50800" dir="12180000" algn="ctr" rotWithShape="0">
                    <a:srgbClr val="FF0000">
                      <a:alpha val="68000"/>
                    </a:srgbClr>
                  </a:outerShdw>
                </a:effectLst>
              </a:rPr>
              <a:t>Цель экономики </a:t>
            </a:r>
            <a:r>
              <a:rPr lang="ru-RU" sz="3200" b="1" i="1" dirty="0">
                <a:effectLst>
                  <a:outerShdw dist="50800" dir="12180000" algn="ctr" rotWithShape="0">
                    <a:srgbClr val="FF0000">
                      <a:alpha val="68000"/>
                    </a:srgbClr>
                  </a:outerShdw>
                </a:effectLst>
              </a:rPr>
              <a:t>– обеспечение потребностей людей (экономические продукты и услуги), поддержание и продолжение жизни людей.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1071538" y="357166"/>
            <a:ext cx="7072362" cy="1643074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Три главных 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вопроса экономики</a:t>
            </a:r>
          </a:p>
        </p:txBody>
      </p:sp>
      <p:grpSp>
        <p:nvGrpSpPr>
          <p:cNvPr id="2" name="Выноска со стрелкой вниз 5"/>
          <p:cNvGrpSpPr>
            <a:grpSpLocks/>
          </p:cNvGrpSpPr>
          <p:nvPr/>
        </p:nvGrpSpPr>
        <p:grpSpPr bwMode="auto">
          <a:xfrm>
            <a:off x="1054100" y="2414588"/>
            <a:ext cx="7175500" cy="1169987"/>
            <a:chOff x="664" y="1521"/>
            <a:chExt cx="4520" cy="737"/>
          </a:xfrm>
        </p:grpSpPr>
        <p:pic>
          <p:nvPicPr>
            <p:cNvPr id="19461" name="Выноска со стрелкой вниз 5"/>
            <p:cNvPicPr>
              <a:picLocks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664" y="1521"/>
              <a:ext cx="4520" cy="737"/>
            </a:xfrm>
            <a:prstGeom prst="rect">
              <a:avLst/>
            </a:prstGeom>
            <a:noFill/>
          </p:spPr>
        </p:pic>
        <p:sp>
          <p:nvSpPr>
            <p:cNvPr id="19462" name="Text Box 6"/>
            <p:cNvSpPr txBox="1">
              <a:spLocks noChangeArrowheads="1"/>
            </p:cNvSpPr>
            <p:nvPr/>
          </p:nvSpPr>
          <p:spPr bwMode="auto">
            <a:xfrm>
              <a:off x="720" y="1575"/>
              <a:ext cx="4410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b="1" u="sng" dirty="0">
                  <a:solidFill>
                    <a:schemeClr val="accent2"/>
                  </a:solidFill>
                  <a:latin typeface="Corbel" pitchFamily="34" charset="0"/>
                </a:rPr>
                <a:t>ЧТО </a:t>
              </a:r>
              <a:r>
                <a:rPr lang="ru-RU" b="1" dirty="0">
                  <a:solidFill>
                    <a:schemeClr val="accent2"/>
                  </a:solidFill>
                  <a:latin typeface="Corbel" pitchFamily="34" charset="0"/>
                </a:rPr>
                <a:t>НУЖНО ПРОИЗВОДИТЬ?</a:t>
              </a:r>
            </a:p>
          </p:txBody>
        </p:sp>
      </p:grpSp>
      <p:grpSp>
        <p:nvGrpSpPr>
          <p:cNvPr id="3" name="Выноска со стрелкой вниз 7"/>
          <p:cNvGrpSpPr>
            <a:grpSpLocks/>
          </p:cNvGrpSpPr>
          <p:nvPr/>
        </p:nvGrpSpPr>
        <p:grpSpPr bwMode="auto">
          <a:xfrm>
            <a:off x="1200150" y="3627438"/>
            <a:ext cx="7169150" cy="1389062"/>
            <a:chOff x="756" y="2285"/>
            <a:chExt cx="4516" cy="875"/>
          </a:xfrm>
        </p:grpSpPr>
        <p:pic>
          <p:nvPicPr>
            <p:cNvPr id="19464" name="Выноска со стрелкой вниз 7"/>
            <p:cNvPicPr>
              <a:picLocks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56" y="2285"/>
              <a:ext cx="4516" cy="875"/>
            </a:xfrm>
            <a:prstGeom prst="rect">
              <a:avLst/>
            </a:prstGeom>
            <a:noFill/>
          </p:spPr>
        </p:pic>
        <p:sp>
          <p:nvSpPr>
            <p:cNvPr id="19465" name="Text Box 9"/>
            <p:cNvSpPr txBox="1">
              <a:spLocks noChangeArrowheads="1"/>
            </p:cNvSpPr>
            <p:nvPr/>
          </p:nvSpPr>
          <p:spPr bwMode="auto">
            <a:xfrm>
              <a:off x="810" y="2340"/>
              <a:ext cx="4410" cy="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b="1" u="sng" dirty="0">
                  <a:solidFill>
                    <a:schemeClr val="accent2"/>
                  </a:solidFill>
                  <a:latin typeface="Corbel" pitchFamily="34" charset="0"/>
                </a:rPr>
                <a:t>КАК</a:t>
              </a:r>
              <a:r>
                <a:rPr lang="ru-RU" b="1" dirty="0">
                  <a:solidFill>
                    <a:schemeClr val="accent2"/>
                  </a:solidFill>
                  <a:latin typeface="Corbel" pitchFamily="34" charset="0"/>
                </a:rPr>
                <a:t>  ЭТИ  ТОВАРЫ  И УСЛУГИ  БУДУТЬ ПРОИЗВОДИТЬ? </a:t>
              </a:r>
            </a:p>
          </p:txBody>
        </p:sp>
      </p:grpSp>
      <p:grpSp>
        <p:nvGrpSpPr>
          <p:cNvPr id="5" name="Прямоугольник 9"/>
          <p:cNvGrpSpPr>
            <a:grpSpLocks/>
          </p:cNvGrpSpPr>
          <p:nvPr/>
        </p:nvGrpSpPr>
        <p:grpSpPr bwMode="auto">
          <a:xfrm>
            <a:off x="1274763" y="5126038"/>
            <a:ext cx="7094537" cy="890587"/>
            <a:chOff x="803" y="3229"/>
            <a:chExt cx="4469" cy="561"/>
          </a:xfrm>
        </p:grpSpPr>
        <p:pic>
          <p:nvPicPr>
            <p:cNvPr id="19467" name="Прямоугольник 9"/>
            <p:cNvPicPr>
              <a:picLocks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803" y="3229"/>
              <a:ext cx="4469" cy="561"/>
            </a:xfrm>
            <a:prstGeom prst="rect">
              <a:avLst/>
            </a:prstGeom>
            <a:noFill/>
          </p:spPr>
        </p:pic>
        <p:sp>
          <p:nvSpPr>
            <p:cNvPr id="19468" name="Text Box 12"/>
            <p:cNvSpPr txBox="1">
              <a:spLocks noChangeArrowheads="1"/>
            </p:cNvSpPr>
            <p:nvPr/>
          </p:nvSpPr>
          <p:spPr bwMode="auto">
            <a:xfrm>
              <a:off x="855" y="3285"/>
              <a:ext cx="4365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b="1" u="sng" dirty="0">
                  <a:solidFill>
                    <a:schemeClr val="accent2"/>
                  </a:solidFill>
                  <a:latin typeface="Corbel" pitchFamily="34" charset="0"/>
                </a:rPr>
                <a:t>ДЛЯ КОГО?  </a:t>
              </a:r>
              <a:r>
                <a:rPr lang="ru-RU" b="1" dirty="0">
                  <a:solidFill>
                    <a:schemeClr val="accent2"/>
                  </a:solidFill>
                  <a:latin typeface="Corbel" pitchFamily="34" charset="0"/>
                </a:rPr>
                <a:t>КТО ИМИ ВОСПОЛЬЗУЕТСЯ?</a:t>
              </a:r>
            </a:p>
          </p:txBody>
        </p:sp>
      </p:grpSp>
      <p:grpSp>
        <p:nvGrpSpPr>
          <p:cNvPr id="6" name="Стрелка вниз 10"/>
          <p:cNvGrpSpPr>
            <a:grpSpLocks/>
          </p:cNvGrpSpPr>
          <p:nvPr/>
        </p:nvGrpSpPr>
        <p:grpSpPr bwMode="auto">
          <a:xfrm>
            <a:off x="4400550" y="1987550"/>
            <a:ext cx="628650" cy="523875"/>
            <a:chOff x="2772" y="1252"/>
            <a:chExt cx="396" cy="330"/>
          </a:xfrm>
        </p:grpSpPr>
        <p:pic>
          <p:nvPicPr>
            <p:cNvPr id="19470" name="Стрелка вниз 10"/>
            <p:cNvPicPr>
              <a:picLocks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2772" y="1252"/>
              <a:ext cx="396" cy="330"/>
            </a:xfrm>
            <a:prstGeom prst="rect">
              <a:avLst/>
            </a:prstGeom>
            <a:noFill/>
          </p:spPr>
        </p:pic>
        <p:sp>
          <p:nvSpPr>
            <p:cNvPr id="19471" name="Text Box 15"/>
            <p:cNvSpPr txBox="1">
              <a:spLocks noChangeArrowheads="1"/>
            </p:cNvSpPr>
            <p:nvPr/>
          </p:nvSpPr>
          <p:spPr bwMode="auto">
            <a:xfrm>
              <a:off x="2903" y="1305"/>
              <a:ext cx="135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000000"/>
                </a:solidFill>
                <a:latin typeface="Corbe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251520" y="1700808"/>
            <a:ext cx="29289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ПРОИЗВОДСТВО</a:t>
            </a: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3203848" y="1772816"/>
            <a:ext cx="2928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РАСПРЕДЕЛЕНИЕ</a:t>
            </a: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3071802" y="6072206"/>
            <a:ext cx="2928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ОБМЕН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6012160" y="1772816"/>
            <a:ext cx="29289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ПОТРЕБЛЕНИЕ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910" y="0"/>
            <a:ext cx="785818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</a:rPr>
              <a:t>ПРОЯВЛЕНИЯ ЭКОНОМИКИ</a:t>
            </a:r>
          </a:p>
        </p:txBody>
      </p:sp>
      <p:pic>
        <p:nvPicPr>
          <p:cNvPr id="4104" name="Picture 8" descr="C:\Documents and Settings\Новый пользователь\Рабочий стол\клипарттж\item_30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2276872"/>
            <a:ext cx="2832100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C:\Documents and Settings\Новый пользователь\Рабочий стол\клипарттж\CLIP14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19750" y="2348880"/>
            <a:ext cx="3128714" cy="234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C:\Documents and Settings\Новый пользователь\Рабочий стол\клипарттж\773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29000" y="2928938"/>
            <a:ext cx="2297113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521</Words>
  <Application>Microsoft Office PowerPoint</Application>
  <PresentationFormat>Экран (4:3)</PresentationFormat>
  <Paragraphs>116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Modèle par défaut</vt:lpstr>
      <vt:lpstr>Экономика и её основные участники                        Учитель обществознания                                          МОУ СОШ № 1 п. Селижарово                                           Тверской области   2013год                          Михайлова Елена Викторовна</vt:lpstr>
      <vt:lpstr>Цель урока: </vt:lpstr>
      <vt:lpstr>Задачи урока: </vt:lpstr>
      <vt:lpstr>Слайд 4</vt:lpstr>
      <vt:lpstr>Экономика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Основные участники экономики.</vt:lpstr>
      <vt:lpstr>Слайд 15</vt:lpstr>
      <vt:lpstr>Производство –  процесс создания разных видов товаров и услуг, предназначенных для продажи </vt:lpstr>
      <vt:lpstr>Потребности –  нужда человека в чем – либо  Потребитель –  тот, кто использует товары и услуги для удовлетворения своих потребностей </vt:lpstr>
      <vt:lpstr>Цели участников экономики.</vt:lpstr>
      <vt:lpstr>Слайд 19</vt:lpstr>
      <vt:lpstr>1.Термину слева подбери   его значение справа:</vt:lpstr>
      <vt:lpstr>ПРОВЕРЬ СЕБЯ</vt:lpstr>
      <vt:lpstr>Д/з : § 12;  с. 136 – задание 3 (заполнить таблицу в тетради)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House of Money</dc:title>
  <dc:creator>www.powerpointstyles.com</dc:creator>
  <dc:description>Image credit to FreeDigitalPhotos.net</dc:description>
  <cp:lastModifiedBy>Елена</cp:lastModifiedBy>
  <cp:revision>53</cp:revision>
  <dcterms:created xsi:type="dcterms:W3CDTF">2009-03-23T15:23:24Z</dcterms:created>
  <dcterms:modified xsi:type="dcterms:W3CDTF">2013-09-25T20:00:33Z</dcterms:modified>
</cp:coreProperties>
</file>