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70" r:id="rId3"/>
    <p:sldId id="271" r:id="rId4"/>
    <p:sldId id="272" r:id="rId5"/>
    <p:sldId id="296" r:id="rId6"/>
    <p:sldId id="297" r:id="rId7"/>
    <p:sldId id="298" r:id="rId8"/>
    <p:sldId id="299" r:id="rId9"/>
    <p:sldId id="300" r:id="rId10"/>
    <p:sldId id="302" r:id="rId11"/>
    <p:sldId id="303" r:id="rId12"/>
    <p:sldId id="304" r:id="rId13"/>
    <p:sldId id="305" r:id="rId14"/>
    <p:sldId id="306" r:id="rId15"/>
    <p:sldId id="307" r:id="rId16"/>
    <p:sldId id="309" r:id="rId17"/>
    <p:sldId id="308" r:id="rId18"/>
    <p:sldId id="312" r:id="rId19"/>
    <p:sldId id="310" r:id="rId20"/>
    <p:sldId id="311" r:id="rId21"/>
    <p:sldId id="275" r:id="rId22"/>
    <p:sldId id="313" r:id="rId2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58" d="100"/>
          <a:sy n="58" d="100"/>
        </p:scale>
        <p:origin x="-1452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EA28D-07E3-4A6D-9D0D-C2E6DDE66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BF9D-1176-4F9A-959B-26CC23059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6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6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D3DCB-D72A-4089-8BC1-81A3C8F57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1" y="2347914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6989" y="2138363"/>
            <a:ext cx="413226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BF33-AACE-4FDE-BF5F-868405423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9" y="700089"/>
            <a:ext cx="2151062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4" y="700089"/>
            <a:ext cx="6302375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583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22325" y="2138363"/>
            <a:ext cx="4132263" cy="47609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6989" y="2138363"/>
            <a:ext cx="4132262" cy="4760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6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6" y="320357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CE99-EA6B-49B3-937B-72FB618E1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6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A865-0814-4592-B144-049CF50FB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8E5E-76FD-48CC-A589-C6049C564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7FB1-8E12-4947-B225-3DCF865E1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1044C-1B8E-410C-9F93-F879346EC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301626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6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580B-5118-4D50-9801-04CECA751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9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076F-C540-48C9-A9DE-3DBC81F87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6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9" y="6886576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6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9" y="6886576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8A43C2D-D905-4183-8EAD-739B41E55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" y="1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6" y="2138363"/>
            <a:ext cx="8416925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741364" y="744538"/>
            <a:ext cx="8607425" cy="117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4991" y="2493953"/>
            <a:ext cx="4350642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066" y="993755"/>
            <a:ext cx="8072494" cy="57597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папки по самообразованию</a:t>
            </a:r>
          </a:p>
          <a:p>
            <a:pPr algn="ctr"/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 оформления страниц:</a:t>
            </a: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Поля – обычное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Ориентация - книжная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Первая строка - отступ на 1,25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Интервал после – 12 пт.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Междустрочный интервал – множитель – 1,15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Выравнивание основного текста – по левому краю 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Шрифт для основного текста – </a:t>
            </a: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– кегль 13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Написание глав – шрифт </a:t>
            </a: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– кегль 13 заглавные буквы,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начертание полужирное, выравнивание по центру, заголовков, 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подзаголовков -   шрифт </a:t>
            </a:r>
            <a:r>
              <a:rPr lang="en-US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– кегль 13,  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начертание полужирное, выравнивание по центру, как в предложениях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Колонтитул для титульной страницы – особый</a:t>
            </a:r>
          </a:p>
          <a:p>
            <a:pPr lvl="0"/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Номер страницы – положение – внизу страницы – простой номер №3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066" y="993755"/>
            <a:ext cx="8072494" cy="7793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обложки титульного листа</a:t>
            </a:r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57" y="1539697"/>
          <a:ext cx="8715436" cy="5852160"/>
        </p:xfrm>
        <a:graphic>
          <a:graphicData uri="http://schemas.openxmlformats.org/drawingml/2006/table">
            <a:tbl>
              <a:tblPr firstRow="1" bandRow="1"/>
              <a:tblGrid>
                <a:gridCol w="8715436"/>
              </a:tblGrid>
              <a:tr h="3108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Краевое государственное образовательное казенное учреждение для детей сирот и детей, оставшихся без попечения родителей, «Детский дом г. Спасска – Дальнего»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«ИСПОЛЬЗОВАНИЕ ИНФОРМАЦИОННО – КОММУНИКАЦИОННЫХ ТЕХНОЛОГИЙ, КАК ОДИН ИЗ СПОСОБОВ АКТИВИЗАЦИИ ВОСПИТАТЕЛЬНОГО ПРОЦЕССА»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ИНДИВИДУАЛЬНЫЙ ПЛАН САМООБРАЗОВАНИЯ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ВОСПИТАТЕЛЯ ФАМИЛИЯ ИМЯ ОТЧЕСТВО                                                         НА 2014 – 2016 ГОДЫ</a:t>
                      </a: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 Спасск – Дальний, 2014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CAFVKT4H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968742" y="3708399"/>
            <a:ext cx="2244083" cy="17145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066" y="993755"/>
            <a:ext cx="8072494" cy="5588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pPr algn="ctr"/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Фамилия Имя Отчество</a:t>
            </a:r>
          </a:p>
          <a:p>
            <a:endParaRPr lang="ru-RU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endParaRPr lang="ru-RU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Закончила:</a:t>
            </a:r>
          </a:p>
          <a:p>
            <a:endParaRPr lang="ru-RU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Квалификация:</a:t>
            </a:r>
          </a:p>
          <a:p>
            <a:endParaRPr lang="ru-RU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работы:</a:t>
            </a:r>
          </a:p>
          <a:p>
            <a:endParaRPr lang="ru-RU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стаж:</a:t>
            </a:r>
          </a:p>
          <a:p>
            <a:endParaRPr lang="ru-RU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работы в учреждении:</a:t>
            </a:r>
            <a:endParaRPr lang="ru-RU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066" y="993755"/>
            <a:ext cx="8072494" cy="7793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5470" y="1708135"/>
          <a:ext cx="7834346" cy="4500594"/>
        </p:xfrm>
        <a:graphic>
          <a:graphicData uri="http://schemas.openxmlformats.org/drawingml/2006/table">
            <a:tbl>
              <a:tblPr/>
              <a:tblGrid>
                <a:gridCol w="5868827"/>
                <a:gridCol w="1965519"/>
              </a:tblGrid>
              <a:tr h="818290">
                <a:tc>
                  <a:txBody>
                    <a:bodyPr/>
                    <a:lstStyle/>
                    <a:p>
                      <a:pPr marL="323850"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00325" algn="l"/>
                        </a:tabLs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Содержание __________________________________________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00325" algn="l"/>
                        </a:tabLs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стр.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434">
                <a:tc>
                  <a:txBody>
                    <a:bodyPr/>
                    <a:lstStyle/>
                    <a:p>
                      <a:pPr marL="323850"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00325" algn="l"/>
                        </a:tabLs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Введение ___________________________________ здесь указываются страницы, на которых Вы раскрываете актуальность своей 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00325" algn="l"/>
                        </a:tabLs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стр.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90">
                <a:tc>
                  <a:txBody>
                    <a:bodyPr/>
                    <a:lstStyle/>
                    <a:p>
                      <a:pPr marL="323850"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00325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Цели</a:t>
                      </a: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___________________________________________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00325" algn="l"/>
                        </a:tabLs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стр.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90">
                <a:tc>
                  <a:txBody>
                    <a:bodyPr/>
                    <a:lstStyle/>
                    <a:p>
                      <a:pPr marL="323850"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Задачи  _______________________________________________                                                                                               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00325" algn="l"/>
                        </a:tabLs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стр.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90">
                <a:tc>
                  <a:txBody>
                    <a:bodyPr/>
                    <a:lstStyle/>
                    <a:p>
                      <a:pPr marL="323850"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______________________________________________                                                                                              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indent="45021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600325" algn="l"/>
                        </a:tabLs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стр.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066" y="993755"/>
            <a:ext cx="8072494" cy="51301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57188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Прописываете актуальность вашей темы, приводите убедительные рассуждения и доказательства, критерии эффективности.</a:t>
            </a:r>
          </a:p>
          <a:p>
            <a:pPr indent="357188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57188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Отвечаете на вопрос: почему данную проблему нужно изучать сегодня, в какой степени она важна и значима для практики обучения и воспитания.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5470" y="565127"/>
            <a:ext cx="8358246" cy="81069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Целями самообразования могут быть:</a:t>
            </a: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повышение уровня своей эрудиции, правовой и общей культуры;</a:t>
            </a:r>
          </a:p>
          <a:p>
            <a:pPr eaLnBrk="1" hangingPunct="1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изучение и внедрение новых воспитательных технологий;</a:t>
            </a:r>
          </a:p>
          <a:p>
            <a:pPr eaLnBrk="1" hangingPunct="1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изучение и внедрение новых форм, методов и приемов воспитания;</a:t>
            </a:r>
          </a:p>
          <a:p>
            <a:pPr eaLnBrk="1" hangingPunct="1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совершенствование своих знаний в области педагогической психологии;</a:t>
            </a:r>
          </a:p>
          <a:p>
            <a:pPr eaLnBrk="1" hangingPunct="1"/>
            <a:endParaRPr lang="ru-RU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 этом цель должна звучать емко, отражать и уточнять тему самообразования.</a:t>
            </a:r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57188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5470" y="565127"/>
            <a:ext cx="8358246" cy="73625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indent="357188"/>
            <a:r>
              <a:rPr lang="ru-RU" sz="3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«Развивающие	 игры как средство формирования познавательных способностей детей дошкольного возраста»</a:t>
            </a:r>
          </a:p>
          <a:p>
            <a:pPr indent="357188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57188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indent="357188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Показать роль и значение развивающих игр в формировании познавательных способностей детей дошкольного возраста.</a:t>
            </a:r>
          </a:p>
          <a:p>
            <a:pPr algn="ctr"/>
            <a:endParaRPr lang="ru-RU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5470" y="565127"/>
            <a:ext cx="8358246" cy="5530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57188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Задачи самообразования – это шаги по достижению цели самообразования, ответ на вопрос, что нужно сделать, чтобы достигнуть целей вашего самообразования. </a:t>
            </a:r>
          </a:p>
          <a:p>
            <a:pPr algn="ctr"/>
            <a:endParaRPr lang="ru-RU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527" y="708004"/>
            <a:ext cx="5365571" cy="14662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самообразования воспитателей</a:t>
            </a: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  <a:p>
            <a:pPr algn="ctr"/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2596" y="2565392"/>
          <a:ext cx="8572560" cy="5645173"/>
        </p:xfrm>
        <a:graphic>
          <a:graphicData uri="http://schemas.openxmlformats.org/drawingml/2006/table">
            <a:tbl>
              <a:tblPr firstRow="1" bandRow="1"/>
              <a:tblGrid>
                <a:gridCol w="1002389"/>
                <a:gridCol w="4712651"/>
                <a:gridCol w="2857520"/>
              </a:tblGrid>
              <a:tr h="6400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реализации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3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Теоретический этап – прописываете, как Вы будете изучать</a:t>
                      </a:r>
                      <a:r>
                        <a:rPr lang="ru-RU" sz="1800" baseline="0" dirty="0" smtClean="0"/>
                        <a:t> свою тему, с помощью каких материалов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</a:tr>
              <a:tr h="11886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Практическое решение</a:t>
                      </a:r>
                      <a:r>
                        <a:rPr lang="ru-RU" sz="1800" baseline="0" dirty="0" smtClean="0"/>
                        <a:t> темы самообразования – прописываете мероприятия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</a:tr>
              <a:tr h="173718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Оценочный этап – прописываете мероприятия по анализу своей деятельности в течение года или нескольких лет, в зависимости</a:t>
                      </a:r>
                      <a:r>
                        <a:rPr lang="ru-RU" sz="1800" baseline="0" dirty="0" smtClean="0"/>
                        <a:t> от того сколько времени вы будете работать по данной теме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2595" y="1350946"/>
          <a:ext cx="8572557" cy="2902234"/>
        </p:xfrm>
        <a:graphic>
          <a:graphicData uri="http://schemas.openxmlformats.org/drawingml/2006/table">
            <a:tbl>
              <a:tblPr firstRow="1" bandRow="1"/>
              <a:tblGrid>
                <a:gridCol w="857255"/>
                <a:gridCol w="928694"/>
                <a:gridCol w="3089439"/>
                <a:gridCol w="3697169"/>
              </a:tblGrid>
              <a:tr h="17371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Практические выходы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Рефераты, доклады, выступления, открытые мероприятия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24952" y="2279639"/>
            <a:ext cx="4430721" cy="3193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741364" y="744539"/>
            <a:ext cx="8607425" cy="6110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srgbClr val="99284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9784" y="2279639"/>
            <a:ext cx="7895367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741364" y="744539"/>
            <a:ext cx="8607425" cy="6110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srgbClr val="99284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3875" y="1779573"/>
            <a:ext cx="8392874" cy="286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презентацией работала библиотекарь КГОКУ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дом г. Спасска-Дальнего»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Бояренцева Жанна Дмитриевна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916" y="2136763"/>
            <a:ext cx="6002430" cy="3629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82652" y="850880"/>
            <a:ext cx="4915320" cy="4930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Загадки, ребусы, кроссворды</a:t>
            </a:r>
            <a:endParaRPr lang="ru-RU" sz="28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9916" y="2493953"/>
            <a:ext cx="5975675" cy="23821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 проведение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открытых мероприятий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собственным темам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самообразования</a:t>
            </a:r>
            <a:endParaRPr lang="ru-RU" sz="40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2792" y="1851011"/>
            <a:ext cx="5697136" cy="35271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тренингов,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семинаров,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конференций,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мастер-классов,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опыта по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исследуемой проблеме</a:t>
            </a:r>
            <a:endParaRPr lang="ru-RU" sz="40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175" y="708004"/>
            <a:ext cx="7748275" cy="18097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ПРОЦЕССА САМООБРАЗОВАНИЯ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самообразования воспитателей</a:t>
            </a: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  <a:p>
            <a:pPr algn="ctr"/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2596" y="2565392"/>
          <a:ext cx="8572560" cy="5645173"/>
        </p:xfrm>
        <a:graphic>
          <a:graphicData uri="http://schemas.openxmlformats.org/drawingml/2006/table">
            <a:tbl>
              <a:tblPr firstRow="1" bandRow="1"/>
              <a:tblGrid>
                <a:gridCol w="1002389"/>
                <a:gridCol w="4712651"/>
                <a:gridCol w="2857520"/>
              </a:tblGrid>
              <a:tr h="6400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реализации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3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Теоретический этап – прописываете, как Вы будете изучать</a:t>
                      </a:r>
                      <a:r>
                        <a:rPr lang="ru-RU" sz="1800" baseline="0" dirty="0" smtClean="0"/>
                        <a:t> свою тему, с помощью каких материалов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</a:tr>
              <a:tr h="11886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Практическое решение</a:t>
                      </a:r>
                      <a:r>
                        <a:rPr lang="ru-RU" sz="1800" baseline="0" dirty="0" smtClean="0"/>
                        <a:t> темы самообразования – прописываете мероприятия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</a:tr>
              <a:tr h="173718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Оценочный этап – прописываете мероприятия по анализу своей деятельности в течение года или нескольких лет, в зависимости</a:t>
                      </a:r>
                      <a:r>
                        <a:rPr lang="ru-RU" sz="1800" baseline="0" dirty="0" smtClean="0"/>
                        <a:t> от того сколько времени вы будете работать по данной теме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2595" y="1350946"/>
          <a:ext cx="8572557" cy="2902234"/>
        </p:xfrm>
        <a:graphic>
          <a:graphicData uri="http://schemas.openxmlformats.org/drawingml/2006/table">
            <a:tbl>
              <a:tblPr firstRow="1" bandRow="1"/>
              <a:tblGrid>
                <a:gridCol w="857255"/>
                <a:gridCol w="928694"/>
                <a:gridCol w="3089439"/>
                <a:gridCol w="3697169"/>
              </a:tblGrid>
              <a:tr h="17371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Практические выходы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Рефераты, доклады, выступления, открытые мероприятия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</a:tr>
              <a:tr h="388349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93" y="850879"/>
            <a:ext cx="8155438" cy="55881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темы</a:t>
            </a:r>
          </a:p>
          <a:p>
            <a:pPr algn="ctr"/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</a:t>
            </a: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выполнения каждого этапа</a:t>
            </a: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и мероприятия проводимые в процессе работы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над темой</a:t>
            </a: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демонстрации результата проделанной работы</a:t>
            </a:r>
            <a:endParaRPr lang="ru-RU" sz="24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9772" y="850879"/>
            <a:ext cx="7941085" cy="55881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работы над темой самообразования</a:t>
            </a:r>
          </a:p>
          <a:p>
            <a:pPr algn="ctr"/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темы</a:t>
            </a: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целей и задач</a:t>
            </a:r>
          </a:p>
          <a:p>
            <a:pPr algn="ctr"/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источников самообразования</a:t>
            </a:r>
          </a:p>
          <a:p>
            <a:pPr algn="ctr"/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видов деятельности в рамках работы над темой</a:t>
            </a:r>
          </a:p>
          <a:p>
            <a:pPr algn="ctr"/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начала работы над темой</a:t>
            </a:r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самообразования и их трансляция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учрежденческом, городском уровне</a:t>
            </a:r>
            <a:endParaRPr lang="ru-RU" sz="24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592</Words>
  <PresentationFormat>Произвольный</PresentationFormat>
  <Paragraphs>188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Def Shcool</dc:creator>
  <cp:lastModifiedBy>Windows 7</cp:lastModifiedBy>
  <cp:revision>167</cp:revision>
  <cp:lastPrinted>1601-01-01T00:00:00Z</cp:lastPrinted>
  <dcterms:created xsi:type="dcterms:W3CDTF">2011-03-14T08:24:22Z</dcterms:created>
  <dcterms:modified xsi:type="dcterms:W3CDTF">2015-01-22T13:46:31Z</dcterms:modified>
</cp:coreProperties>
</file>