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2"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1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06E733-193B-4330-B97B-AB5C3A47ECAB}" type="datetimeFigureOut">
              <a:rPr lang="ru-RU" smtClean="0"/>
              <a:pPr/>
              <a:t>22.01.2013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373B7-0A1E-4630-884C-8FF3A0201E3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A8373B7-0A1E-4630-884C-8FF3A0201E34}"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F1DD49-F504-463E-9E96-2F46A090737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6636999-DF85-4B2E-A502-5D2631C6A366}" type="datetimeFigureOut">
              <a:rPr lang="ru-RU" smtClean="0"/>
              <a:pPr/>
              <a:t>22.01.2013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AF1DD49-F504-463E-9E96-2F46A090737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6636999-DF85-4B2E-A502-5D2631C6A366}" type="datetimeFigureOut">
              <a:rPr lang="ru-RU" smtClean="0"/>
              <a:pPr/>
              <a:t>22.01.2013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AF1DD49-F504-463E-9E96-2F46A090737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Методика решения задач при подготовке учащихся 9 класса к ГИА</a:t>
            </a:r>
            <a:endParaRPr lang="ru-RU" dirty="0"/>
          </a:p>
        </p:txBody>
      </p:sp>
      <p:sp>
        <p:nvSpPr>
          <p:cNvPr id="3" name="Подзаголовок 2"/>
          <p:cNvSpPr>
            <a:spLocks noGrp="1"/>
          </p:cNvSpPr>
          <p:nvPr>
            <p:ph type="subTitle" idx="1"/>
          </p:nvPr>
        </p:nvSpPr>
        <p:spPr>
          <a:xfrm>
            <a:off x="683568" y="4149080"/>
            <a:ext cx="7772400" cy="1728192"/>
          </a:xfrm>
        </p:spPr>
        <p:txBody>
          <a:bodyPr>
            <a:normAutofit fontScale="55000" lnSpcReduction="20000"/>
          </a:bodyPr>
          <a:lstStyle/>
          <a:p>
            <a:r>
              <a:rPr lang="ru-RU" sz="4400" dirty="0" smtClean="0"/>
              <a:t>Учитель математики МОУ « СОШ №25» Гаврилова Е.А.</a:t>
            </a:r>
            <a:endParaRPr lang="ru-RU" sz="4400" smtClean="0"/>
          </a:p>
          <a:p>
            <a:r>
              <a:rPr lang="ru-RU" sz="4400" smtClean="0"/>
              <a:t>Учитель </a:t>
            </a:r>
            <a:r>
              <a:rPr lang="ru-RU" sz="4400" dirty="0" smtClean="0"/>
              <a:t>математики МОУ  « СОШ №25» Каныгина Л.В.</a:t>
            </a:r>
          </a:p>
          <a:p>
            <a:r>
              <a:rPr lang="ru-RU" sz="4400" dirty="0" smtClean="0"/>
              <a:t>07 </a:t>
            </a:r>
            <a:r>
              <a:rPr lang="ru-RU" sz="4400" dirty="0" smtClean="0"/>
              <a:t>февраля 2012 года</a:t>
            </a:r>
          </a:p>
          <a:p>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sz="2400" dirty="0" smtClean="0"/>
              <a:t>Иногда целесообразно «идти от ответа».</a:t>
            </a:r>
          </a:p>
          <a:p>
            <a:pPr>
              <a:buNone/>
            </a:pPr>
            <a:r>
              <a:rPr lang="ru-RU" sz="2400" dirty="0" smtClean="0"/>
              <a:t>Пусть, например, требуется разложить на множители квадратный трехчлен</a:t>
            </a:r>
          </a:p>
          <a:p>
            <a:pPr>
              <a:buNone/>
            </a:pPr>
            <a:r>
              <a:rPr lang="ru-RU" sz="2400" dirty="0" smtClean="0"/>
              <a:t>3х</a:t>
            </a:r>
            <a:r>
              <a:rPr lang="ru-RU" sz="2400" baseline="30000" dirty="0" smtClean="0"/>
              <a:t>2 </a:t>
            </a:r>
            <a:r>
              <a:rPr lang="ru-RU" sz="2400" dirty="0" smtClean="0"/>
              <a:t>+9х-30 и даны такие варианты ответов:</a:t>
            </a:r>
          </a:p>
          <a:p>
            <a:pPr>
              <a:buNone/>
            </a:pPr>
            <a:r>
              <a:rPr lang="ru-RU" sz="2400" dirty="0" smtClean="0"/>
              <a:t>1)3(х+2)(х-5)              2)3(х-2)(х-5)</a:t>
            </a:r>
          </a:p>
          <a:p>
            <a:pPr>
              <a:buNone/>
            </a:pPr>
            <a:r>
              <a:rPr lang="ru-RU" sz="2400" dirty="0" smtClean="0"/>
              <a:t>3)3(х-2)(х+5)              4)3(х+2)(х+5).</a:t>
            </a:r>
          </a:p>
          <a:p>
            <a:pPr>
              <a:buNone/>
            </a:pPr>
            <a:r>
              <a:rPr lang="ru-RU" sz="2400" dirty="0" smtClean="0"/>
              <a:t>Конечно, можно решить эту задачу « в лоб», воспользовавшись соответствующей формулой. Однако, можно заметить, что в техническом отношении проще не раскладывать на множители  трехчлен, а перемножать двучлены, особенно, если сразу увидеть, что ответы 2) и 4) отпадают, так как в этих случаях свободный член не равен -30. Тогда нужно всего лишь выбрать верный ответ из двух оставшихся.</a:t>
            </a:r>
            <a:endParaRPr lang="ru-RU" sz="24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a:buNone/>
            </a:pPr>
            <a:r>
              <a:rPr lang="ru-RU" dirty="0" smtClean="0"/>
              <a:t>Однако большая часть заданий с выбором ответа рассчитана на то, что ученик письменно выполнит непосредственное решение, как и в случае с заданием  со свободным ответом. Именно, такая тактика для большинства учеников приводит к нужному результату.</a:t>
            </a:r>
          </a:p>
          <a:p>
            <a:pPr>
              <a:buNone/>
            </a:pPr>
            <a:r>
              <a:rPr lang="ru-RU" dirty="0" smtClean="0"/>
              <a:t>Например, при решении задания, являющегося текстовой задачей, сопровождаемой четырьмя уравнениями, среди которых одно  является правильным алгебраическим описанием, проще составить уравнение самостоятельно и сопоставить его с предложенными.</a:t>
            </a:r>
            <a:endParaRPr lang="ru-RU"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Вторая часть направлена на то, чтобы выявить наиболее подготовленную часть выпускников, составляющих потенциал учащихся старшей школы профильного класса.</a:t>
            </a:r>
          </a:p>
          <a:p>
            <a:pPr>
              <a:buNone/>
            </a:pPr>
            <a:r>
              <a:rPr lang="ru-RU" dirty="0" smtClean="0"/>
              <a:t>Задания направлены на проверку таких качеств математической подготовки выпускников, как способность к интеграции знаний из различных тем курса алгебры и геометрии, уверенное владение формально-оперативным аппаратом, а также широким набором приемов о способов рассуждений, умение  математически грамотно и ясно записать решение, приводя при этом необходимые пояснения и обоснования.</a:t>
            </a:r>
            <a:endParaRPr lang="ru-RU"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t>Вторая часть включает задания трех уровней сложности. Первое и второе задания (№19 и 20)- наиболее простое. Чаще всего, это стандартное задание алгоритмического характера, направленное на проверку владения формально-оперативными  умениями. В техническом отношении оно лишь немного превышает задания базового уровня. С ним могут справляться школьники, имеющие «4», а иногда и «3» по математике.  С заданием №21 могут легко справиться ученики, имеющие «4», а с заданиями  №22 и 23, те, кто претендует на «5».</a:t>
            </a:r>
          </a:p>
          <a:p>
            <a:pPr>
              <a:buNone/>
            </a:pPr>
            <a:r>
              <a:rPr lang="ru-RU" dirty="0" smtClean="0"/>
              <a:t>Для всех учащихся еженедельно проводятся дополнительные занятия после уроков, где разбираются алгоритмы решения всех типов задач первой части, и первых двух задач второй части.</a:t>
            </a:r>
          </a:p>
          <a:p>
            <a:pPr>
              <a:buNone/>
            </a:pPr>
            <a:r>
              <a:rPr lang="ru-RU" dirty="0" smtClean="0"/>
              <a:t>Для тех учащихся, кто претендует на более высокую отметку, организуются  индивидуальные консультации, где учитель помогает ученикам овладеть приемами решения таких задач.</a:t>
            </a:r>
            <a:endParaRPr lang="ru-RU"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325840"/>
          </a:xfrm>
        </p:spPr>
        <p:txBody>
          <a:bodyPr>
            <a:normAutofit/>
          </a:bodyPr>
          <a:lstStyle/>
          <a:p>
            <a:r>
              <a:rPr lang="ru-RU" dirty="0" smtClean="0"/>
              <a:t>Критерии оценки знаний учащихся</a:t>
            </a:r>
            <a:endParaRPr lang="ru-RU" dirty="0"/>
          </a:p>
        </p:txBody>
      </p:sp>
      <p:sp>
        <p:nvSpPr>
          <p:cNvPr id="3" name="Содержимое 2"/>
          <p:cNvSpPr>
            <a:spLocks noGrp="1"/>
          </p:cNvSpPr>
          <p:nvPr>
            <p:ph idx="1"/>
          </p:nvPr>
        </p:nvSpPr>
        <p:spPr/>
        <p:txBody>
          <a:bodyPr>
            <a:noAutofit/>
          </a:bodyPr>
          <a:lstStyle/>
          <a:p>
            <a:pPr>
              <a:buNone/>
            </a:pPr>
            <a:r>
              <a:rPr lang="ru-RU" sz="1800" b="1" dirty="0" smtClean="0"/>
              <a:t>Все самостоятельные и контрольные работы составляются  по принципу контрольно-измерительных материалов:</a:t>
            </a:r>
          </a:p>
          <a:p>
            <a:pPr>
              <a:buNone/>
            </a:pPr>
            <a:r>
              <a:rPr lang="ru-RU" sz="1800" b="1" dirty="0" smtClean="0"/>
              <a:t>Первая часть(№1-4)– тестовые задания с выбором ответа, со свободной формой ответа, а вторая часть(№5)- направлена на проверку полного обоснованного решения.</a:t>
            </a:r>
          </a:p>
          <a:p>
            <a:pPr>
              <a:buNone/>
            </a:pPr>
            <a:r>
              <a:rPr lang="ru-RU" sz="1800" b="1" dirty="0" smtClean="0"/>
              <a:t>Оценка за такую работу как правило выставляется следующим образом:</a:t>
            </a:r>
          </a:p>
          <a:p>
            <a:r>
              <a:rPr lang="ru-RU" sz="1800" b="1" dirty="0" smtClean="0"/>
              <a:t>Все верно выполненные задания (№1-5)— «5»,</a:t>
            </a:r>
          </a:p>
          <a:p>
            <a:r>
              <a:rPr lang="ru-RU" sz="1800" b="1" dirty="0" smtClean="0"/>
              <a:t>Если ход решения задания  №5 второй  части верен, но допущена вычислительная ошибка, или  ученик верно выполнил задания №1-4– «4»,</a:t>
            </a:r>
          </a:p>
          <a:p>
            <a:r>
              <a:rPr lang="ru-RU" sz="1800" b="1" dirty="0" smtClean="0"/>
              <a:t>Если ученик выполнил любые три задания первой части— «3»,</a:t>
            </a:r>
          </a:p>
          <a:p>
            <a:r>
              <a:rPr lang="ru-RU" sz="1800" b="1" dirty="0" smtClean="0"/>
              <a:t>Если ученик верно выполнил менее трех заданий первой части– «2».</a:t>
            </a:r>
            <a:endParaRPr lang="ru-RU" sz="1800" b="1"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t>Огромную помощь в подготовке к ГИА имеют тренировочные и диагностические работы, проводимые с помощью системы « СТАТГРАД».</a:t>
            </a:r>
          </a:p>
          <a:p>
            <a:pPr>
              <a:buNone/>
            </a:pPr>
            <a:r>
              <a:rPr lang="ru-RU" dirty="0" smtClean="0"/>
              <a:t>Учитель  ведет журнал учета знаний и умений  для каждого ученика по каждой теме и на дополнительных занятиях еще раз обращает внимание учеников на те задания, которые вызвали наибольшее затруднение у всего класса, и в отдельности у каждого ученика, что помогает в дальнейшем избежать таких ошибок.</a:t>
            </a:r>
            <a:endParaRPr lang="ru-RU"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b="1" dirty="0" smtClean="0"/>
              <a:t>Особенности психологической подготовки </a:t>
            </a:r>
            <a:br>
              <a:rPr lang="ru-RU" b="1" dirty="0" smtClean="0"/>
            </a:br>
            <a:r>
              <a:rPr lang="ru-RU" dirty="0" smtClean="0"/>
              <a:t>1. Важно, чтобы каждый ученик определил для себя планируемый результат обучения, на какую оценку он должен сдать экзамен. Это не значит, что «потолок» должен занижаться, или оставаться неизменным, но на него нужно ориентироваться как ученику, так и учителю. Учителю необходимо ставить опережающую цель: дать «на выходе» для ребёнка результат выше, чем планировалось.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 Уровень сложности заданий в некоторых случаях следует объявлять заранее, а в некоторых – только после его выполнения. Такой подход при спланированном подборе заданий приводит к значительному сдвигу как в самооценке школьника, в его чувстве уверенности в себе, так и в его умении без ошибок выполнять тест.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smtClean="0"/>
              <a:t>3. Следует учить школьника «технике сдачи теста». Эта техника включает в себя следующие моменты: </a:t>
            </a:r>
            <a:br>
              <a:rPr lang="ru-RU" dirty="0" smtClean="0"/>
            </a:br>
            <a:r>
              <a:rPr lang="ru-RU" b="1" dirty="0" smtClean="0"/>
              <a:t>Обучение постоянному жёсткому контролю времени. </a:t>
            </a:r>
            <a:endParaRPr lang="ru-RU" dirty="0" smtClean="0"/>
          </a:p>
          <a:p>
            <a:r>
              <a:rPr lang="ru-RU" dirty="0" smtClean="0"/>
              <a:t>На консультациях, пробных и репетиционных тестированиях необходимо постоянно обращать внимание учащихся на то, сколько времени необходимо тратить на то или иное задание. Например, если на выполнение 1 части ( 18 заданий) рекомендовано 90 минут, то на выполнение одного задания 1 части необходимо затратить не более 3- 5 минут. </a:t>
            </a:r>
            <a:endParaRPr lang="ru-RU"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b="1" dirty="0" smtClean="0"/>
              <a:t>Обучение оценке объективной и субъективной трудности заданий.</a:t>
            </a:r>
            <a:endParaRPr lang="ru-RU" dirty="0" smtClean="0"/>
          </a:p>
          <a:p>
            <a:pPr>
              <a:buNone/>
            </a:pPr>
            <a:r>
              <a:rPr lang="ru-RU" dirty="0" smtClean="0"/>
              <a:t>  Ученики обычно сами знают, какие задания для них являются наиболее сложными. Таких «слабых» мест следует избегать при выполнении теста. Сначала нужно выполнять задания, в которых школьник ориентируется хорошо. Задача учителя состоит в том, чтобы школьник самостоятельно сумел набрать максимально возможное для него количество баллов, поэтому изречение «лучше меньше, да лучше» здесь оказывается вполне справедливым. </a:t>
            </a:r>
          </a:p>
          <a:p>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Autofit/>
          </a:bodyPr>
          <a:lstStyle/>
          <a:p>
            <a:pPr algn="just"/>
            <a:r>
              <a:rPr lang="ru-RU" sz="2400" dirty="0" smtClean="0"/>
              <a:t>Экзамен-проверка знаний, умения, силы, проверочное испытание учащихся по части курса или по полному курсу какого-либо предмета, производимое по окончании учебного года или по  окончании какого-либо учебного заведения.</a:t>
            </a:r>
            <a:endParaRPr lang="ru-RU" sz="2400" dirty="0"/>
          </a:p>
        </p:txBody>
      </p:sp>
      <p:sp>
        <p:nvSpPr>
          <p:cNvPr id="5" name="Подзаголовок 4"/>
          <p:cNvSpPr>
            <a:spLocks noGrp="1"/>
          </p:cNvSpPr>
          <p:nvPr>
            <p:ph type="subTitle" idx="1"/>
          </p:nvPr>
        </p:nvSpPr>
        <p:spPr>
          <a:xfrm>
            <a:off x="722376" y="3685032"/>
            <a:ext cx="7772400" cy="2336256"/>
          </a:xfrm>
        </p:spPr>
        <p:txBody>
          <a:bodyPr>
            <a:normAutofit/>
          </a:bodyPr>
          <a:lstStyle/>
          <a:p>
            <a:r>
              <a:rPr lang="ru-RU" dirty="0" smtClean="0"/>
              <a:t>Государственная итоговая аттестация выпускников—это неотъемлемая часть учебного процесса, его естественное завершение. Она позволяет выявить общий уровень интеллектуального развития учащихся, их способность оперировать приобретенными за время обучения знаниями, умениями, навыками, выражать свои мысли.</a:t>
            </a:r>
            <a:endParaRPr lang="ru-RU"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Autofit/>
          </a:bodyPr>
          <a:lstStyle/>
          <a:p>
            <a:r>
              <a:rPr lang="ru-RU" sz="1600" b="1" dirty="0" smtClean="0"/>
              <a:t>Обучение прикидке границ результатов, анализу ответа на предмет соответствия действительности, минимальной подстановке как приёму проверки ответа.</a:t>
            </a:r>
            <a:endParaRPr lang="ru-RU" sz="1600" dirty="0" smtClean="0"/>
          </a:p>
          <a:p>
            <a:pPr>
              <a:buNone/>
            </a:pPr>
            <a:r>
              <a:rPr lang="ru-RU" sz="1600" b="1" dirty="0" smtClean="0"/>
              <a:t>   </a:t>
            </a:r>
            <a:r>
              <a:rPr lang="ru-RU" sz="1600" dirty="0" smtClean="0"/>
              <a:t> Следует учить школьников простым для проверки результатов сразу, а не «если останется время». Необходимо после решения задания приучать учеников внимательно перечитывать условие и вопрос (что нужно было найти?). Поскольку в учебниках дополнительных действий с ответами (например, найти сумму корней, а не сами корни) практически не встречается, многие школьники не обращают на них внимания, записывая при верно решённом задании неправильный ответ. Необходимо учить технике выбора ответа методом «исключения» явно неверного ответа. Особое внимание следует уделять заданиям, в которых формулировка звучит как «Выберите из данных выражений те, которые можно (или нельзя) преобразовать к виду…..». Самое главное здесь обратить внимание на ключевые слова «можно» или «нельзя», иначе ответ может получиться совершенно противоположным. </a:t>
            </a:r>
          </a:p>
          <a:p>
            <a:endParaRPr lang="ru-RU" sz="1600"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b="1" dirty="0" smtClean="0"/>
              <a:t>Обучение приёму «спирального движения» по тесту.</a:t>
            </a:r>
            <a:endParaRPr lang="ru-RU" dirty="0" smtClean="0"/>
          </a:p>
          <a:p>
            <a:pPr>
              <a:buNone/>
            </a:pPr>
            <a:r>
              <a:rPr lang="ru-RU" dirty="0" smtClean="0"/>
              <a:t>   Ученик, просматривая тест от начала до конца, отмечает для себя задания, которые кажутся ему простыми и понятными и выполняются сходу, без особых раздумий. Именно их школьник выполняет первыми. Затем необходимо «пробежать» глазами 2 часть работы и отметить 1-2 задания, которые поняли сразу, в этой части есть задания (например, №19), которые «средний» ученик решает без особого напряжения. К ним можно перейти, когда будет в основном закончена 1 часть работы. Затем можно перейти вновь к 1 части работы и попробовать выполнить задания, которые не «поддались» сразу. Если ученик не может и после этого выполнить какое-то задание 1 части, то после контроля времени (3-4 минуты), следует перейти к другому заданию сначала 1 части, а затем 2 части работы. Так необходимо делать несколько раз «по спирали» и делать то, что «созрело» к данному моменту. </a:t>
            </a:r>
            <a:br>
              <a:rPr lang="ru-RU" dirty="0" smtClean="0"/>
            </a:br>
            <a:endParaRPr lang="ru-RU" dirty="0" smtClean="0"/>
          </a:p>
          <a:p>
            <a:endParaRPr lang="ru-RU"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algn="ctr">
              <a:buNone/>
            </a:pPr>
            <a:endParaRPr lang="ru-RU" sz="4800" dirty="0">
              <a:solidFill>
                <a:srgbClr val="FF0000"/>
              </a:solidFill>
            </a:endParaRPr>
          </a:p>
        </p:txBody>
      </p:sp>
      <p:sp>
        <p:nvSpPr>
          <p:cNvPr id="4" name="Прямоугольник 3"/>
          <p:cNvSpPr/>
          <p:nvPr/>
        </p:nvSpPr>
        <p:spPr>
          <a:xfrm>
            <a:off x="1446786" y="2967335"/>
            <a:ext cx="6250429" cy="1754326"/>
          </a:xfrm>
          <a:prstGeom prst="rect">
            <a:avLst/>
          </a:prstGeom>
          <a:noFill/>
        </p:spPr>
        <p:txBody>
          <a:bodyPr wrap="none" lIns="91440" tIns="45720" rIns="91440" bIns="45720">
            <a:spAutoFit/>
          </a:bodyPr>
          <a:lstStyle/>
          <a:p>
            <a:pPr algn="ctr"/>
            <a:r>
              <a:rPr lang="ru-RU"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СПАСИБО </a:t>
            </a:r>
          </a:p>
          <a:p>
            <a:pPr algn="ctr"/>
            <a:r>
              <a:rPr lang="ru-RU"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ЗА ВНИМАНИЕ!</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buNone/>
            </a:pPr>
            <a:r>
              <a:rPr lang="ru-RU" dirty="0" smtClean="0"/>
              <a:t>Структура и содержание экзаменационной работы отвечают цели построения дифференцированного обучения в современной школе, которая включает две задачи:</a:t>
            </a:r>
          </a:p>
          <a:p>
            <a:r>
              <a:rPr lang="ru-RU" dirty="0" smtClean="0"/>
              <a:t>Одна из них- формирование у всех учащихся базовой математической подготовки, составляющей функциональную основу общего образования</a:t>
            </a:r>
          </a:p>
          <a:p>
            <a:endParaRPr lang="ru-RU"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Другая- создание для части школьников условий, способствующих получению повышенного уровня подготовки, достаточной для активного использования математики в дальнейшем обучении в старших классах.</a:t>
            </a:r>
          </a:p>
          <a:p>
            <a:pPr>
              <a:buNone/>
            </a:pPr>
            <a:endParaRPr lang="ru-RU"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В экзаменационную работу включены задания по всем основным разделам содержания- арифметика, алгебра, геометрия, теория вероятностей и статистика.</a:t>
            </a:r>
            <a:endParaRPr lang="ru-RU" sz="2400"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t> Экзаменационная работа</a:t>
            </a:r>
          </a:p>
          <a:p>
            <a:pPr>
              <a:buNone/>
            </a:pPr>
            <a:r>
              <a:rPr lang="ru-RU" dirty="0" smtClean="0"/>
              <a:t>( контрольно-измерительные материалы) состоит из двух частей.</a:t>
            </a:r>
          </a:p>
          <a:p>
            <a:pPr>
              <a:buNone/>
            </a:pPr>
            <a:r>
              <a:rPr lang="ru-RU" dirty="0" smtClean="0"/>
              <a:t>Первая часть направлена на проверку базовой подготовки выпускников, а вторая- на дифференцированную проверку владения материалом на повышенных уровнях.</a:t>
            </a:r>
          </a:p>
          <a:p>
            <a:pPr>
              <a:buNone/>
            </a:pPr>
            <a:r>
              <a:rPr lang="ru-RU" dirty="0" smtClean="0"/>
              <a:t>Содержание той и другой части находится в рамках содержания основного общего образования по математике, предусмотренного  образовательным стандартом.</a:t>
            </a:r>
            <a:endParaRPr lang="ru-RU"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Числа и вычисления</a:t>
            </a:r>
            <a:endParaRPr lang="ru-RU" dirty="0"/>
          </a:p>
        </p:txBody>
      </p:sp>
      <p:sp>
        <p:nvSpPr>
          <p:cNvPr id="3" name="Содержимое 2"/>
          <p:cNvSpPr>
            <a:spLocks noGrp="1"/>
          </p:cNvSpPr>
          <p:nvPr>
            <p:ph idx="1"/>
          </p:nvPr>
        </p:nvSpPr>
        <p:spPr/>
        <p:txBody>
          <a:bodyPr/>
          <a:lstStyle/>
          <a:p>
            <a:r>
              <a:rPr lang="ru-RU" dirty="0" smtClean="0"/>
              <a:t>Арифметические вопросы изучаются преимущественно в 5-6 классах.</a:t>
            </a:r>
          </a:p>
          <a:p>
            <a:pPr>
              <a:buNone/>
            </a:pPr>
            <a:r>
              <a:rPr lang="ru-RU" dirty="0" smtClean="0"/>
              <a:t>Основная задача в процессе подготовке к ГИА по арифметике:</a:t>
            </a:r>
          </a:p>
          <a:p>
            <a:pPr>
              <a:buNone/>
            </a:pPr>
            <a:r>
              <a:rPr lang="ru-RU" dirty="0" smtClean="0"/>
              <a:t>Научить не просто выполнять вычисления, но и сравнивать числа, выполнять оценку и прикидку вычислений, процентные вычисления и т.д.</a:t>
            </a:r>
          </a:p>
          <a:p>
            <a:pPr>
              <a:buNone/>
            </a:pPr>
            <a:endParaRPr lang="ru-RU"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Autofit/>
          </a:bodyPr>
          <a:lstStyle/>
          <a:p>
            <a:pPr>
              <a:buNone/>
            </a:pPr>
            <a:r>
              <a:rPr lang="ru-RU" dirty="0" smtClean="0"/>
              <a:t>Много внимания  в процессе обучения математики в 9 классе уделяется заданиям для  устной работы с учащимися.</a:t>
            </a:r>
          </a:p>
          <a:p>
            <a:pPr>
              <a:buNone/>
            </a:pPr>
            <a:r>
              <a:rPr lang="ru-RU" dirty="0" smtClean="0"/>
              <a:t>Например,</a:t>
            </a:r>
          </a:p>
          <a:p>
            <a:pPr>
              <a:buNone/>
            </a:pPr>
            <a:r>
              <a:rPr lang="ru-RU" dirty="0" smtClean="0"/>
              <a:t>№1. Какое из чисел является значением выражения :</a:t>
            </a:r>
          </a:p>
          <a:p>
            <a:pPr>
              <a:buNone/>
            </a:pPr>
            <a:r>
              <a:rPr lang="ru-RU" u="sng" dirty="0" smtClean="0"/>
              <a:t>0,5</a:t>
            </a:r>
          </a:p>
          <a:p>
            <a:pPr>
              <a:buNone/>
            </a:pPr>
            <a:r>
              <a:rPr lang="ru-RU" dirty="0" smtClean="0"/>
              <a:t>2-3,5?</a:t>
            </a:r>
          </a:p>
          <a:p>
            <a:pPr>
              <a:buNone/>
            </a:pPr>
            <a:r>
              <a:rPr lang="ru-RU" dirty="0" smtClean="0"/>
              <a:t>Ответы: 1)-3; 2)</a:t>
            </a:r>
            <a:r>
              <a:rPr lang="ru-RU" u="sng" dirty="0" smtClean="0"/>
              <a:t>1</a:t>
            </a:r>
            <a:r>
              <a:rPr lang="ru-RU" dirty="0" smtClean="0"/>
              <a:t>; 3) </a:t>
            </a:r>
            <a:r>
              <a:rPr lang="ru-RU" u="sng" dirty="0" smtClean="0"/>
              <a:t>-1</a:t>
            </a:r>
            <a:r>
              <a:rPr lang="ru-RU" dirty="0" smtClean="0"/>
              <a:t>; 4) 3.</a:t>
            </a:r>
          </a:p>
          <a:p>
            <a:pPr>
              <a:buNone/>
            </a:pPr>
            <a:r>
              <a:rPr lang="ru-RU" dirty="0" smtClean="0"/>
              <a:t>                         3      3</a:t>
            </a:r>
            <a:endParaRPr lang="ru-RU"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№2.Вычислите значение выражения </a:t>
            </a:r>
          </a:p>
          <a:p>
            <a:pPr>
              <a:buNone/>
            </a:pPr>
            <a:r>
              <a:rPr lang="ru-RU" dirty="0" smtClean="0"/>
              <a:t>(3*10</a:t>
            </a:r>
            <a:r>
              <a:rPr lang="ru-RU" baseline="30000" dirty="0" smtClean="0"/>
              <a:t>-3)*(</a:t>
            </a:r>
            <a:r>
              <a:rPr lang="ru-RU" dirty="0" smtClean="0"/>
              <a:t>2,5*10</a:t>
            </a:r>
            <a:r>
              <a:rPr lang="ru-RU" baseline="30000" dirty="0" smtClean="0"/>
              <a:t>4</a:t>
            </a:r>
            <a:r>
              <a:rPr lang="ru-RU" dirty="0" smtClean="0"/>
              <a:t>)</a:t>
            </a:r>
          </a:p>
          <a:p>
            <a:pPr>
              <a:buNone/>
            </a:pPr>
            <a:endParaRPr lang="ru-RU" dirty="0" smtClean="0"/>
          </a:p>
          <a:p>
            <a:pPr>
              <a:buNone/>
            </a:pPr>
            <a:r>
              <a:rPr lang="ru-RU" baseline="30000" dirty="0" smtClean="0"/>
              <a:t>Ответы: 1)7,5 ; 2)750; 3) 0,75; 4)75.</a:t>
            </a:r>
          </a:p>
          <a:p>
            <a:pPr>
              <a:buNone/>
            </a:pPr>
            <a:endParaRPr lang="ru-RU" baseline="30000" dirty="0" smtClean="0"/>
          </a:p>
          <a:p>
            <a:pPr>
              <a:buNone/>
            </a:pPr>
            <a:r>
              <a:rPr lang="ru-RU" baseline="30000" dirty="0" smtClean="0"/>
              <a:t>№3. Укажите наибольшее из чисел:</a:t>
            </a:r>
          </a:p>
          <a:p>
            <a:pPr>
              <a:buNone/>
            </a:pPr>
            <a:r>
              <a:rPr lang="ru-RU" baseline="30000" dirty="0" smtClean="0"/>
              <a:t> 2√5;√21;5;3√2.</a:t>
            </a:r>
          </a:p>
          <a:p>
            <a:pPr>
              <a:buNone/>
            </a:pPr>
            <a:endParaRPr lang="ru-RU" baseline="30000" dirty="0" smtClean="0"/>
          </a:p>
          <a:p>
            <a:pPr>
              <a:buNone/>
            </a:pPr>
            <a:r>
              <a:rPr lang="ru-RU" baseline="30000" dirty="0" smtClean="0"/>
              <a:t>Ответы:1) 2√5; 2) √21;3)5; 4) √21.</a:t>
            </a:r>
          </a:p>
          <a:p>
            <a:pPr>
              <a:buNone/>
            </a:pPr>
            <a:endParaRPr lang="ru-RU" baseline="30000" dirty="0" smtClean="0"/>
          </a:p>
          <a:p>
            <a:pPr>
              <a:buNone/>
            </a:pPr>
            <a:endParaRPr lang="ru-RU" baseline="30000" dirty="0" smtClean="0"/>
          </a:p>
          <a:p>
            <a:pPr>
              <a:buNone/>
            </a:pPr>
            <a:r>
              <a:rPr lang="ru-RU" sz="3500" baseline="30000" dirty="0" smtClean="0"/>
              <a:t>В процессе выполнения таких устных упражнений</a:t>
            </a:r>
            <a:r>
              <a:rPr lang="ru-RU" sz="3500" dirty="0" smtClean="0"/>
              <a:t> </a:t>
            </a:r>
          </a:p>
          <a:p>
            <a:pPr>
              <a:buNone/>
            </a:pPr>
            <a:r>
              <a:rPr lang="ru-RU" sz="2400" dirty="0" smtClean="0"/>
              <a:t>Учитель старается добиться, чтобы каждый из учеников мог выбрать нужный ответ, выполняя вычисления устно.</a:t>
            </a:r>
            <a:endParaRPr lang="ru-RU" sz="24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Функции и графики</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t>  </a:t>
            </a:r>
            <a:r>
              <a:rPr lang="ru-RU" sz="2400" dirty="0" smtClean="0"/>
              <a:t>Для заданий этого блока характерными являются две особенности: </a:t>
            </a:r>
          </a:p>
          <a:p>
            <a:r>
              <a:rPr lang="ru-RU" sz="2400" dirty="0" smtClean="0"/>
              <a:t>направленность на проверку системности знаний </a:t>
            </a:r>
          </a:p>
          <a:p>
            <a:r>
              <a:rPr lang="ru-RU" sz="2400" dirty="0" smtClean="0"/>
              <a:t>и умения применять функциональные представления для решения задач практического содержания.</a:t>
            </a:r>
          </a:p>
          <a:p>
            <a:pPr>
              <a:buNone/>
            </a:pPr>
            <a:r>
              <a:rPr lang="ru-RU" sz="2400" dirty="0" smtClean="0"/>
              <a:t>В первой части задания на построение графиков функций отсутствуют, поэтому акцент делается на отработку обобщенных знаний:</a:t>
            </a:r>
          </a:p>
          <a:p>
            <a:pPr marL="457200" indent="-457200">
              <a:buFont typeface="+mj-lt"/>
              <a:buAutoNum type="arabicPeriod"/>
            </a:pPr>
            <a:r>
              <a:rPr lang="ru-RU" sz="2400" dirty="0" smtClean="0"/>
              <a:t>расположение графика в координатной плоскости в зависимости от значений коэффициентов,</a:t>
            </a:r>
          </a:p>
          <a:p>
            <a:pPr marL="457200" indent="-457200">
              <a:buFont typeface="+mj-lt"/>
              <a:buAutoNum type="arabicPeriod"/>
            </a:pPr>
            <a:r>
              <a:rPr lang="ru-RU" sz="2400" dirty="0" smtClean="0"/>
              <a:t> распознавание графиков функций различных видов;</a:t>
            </a:r>
          </a:p>
          <a:p>
            <a:pPr marL="457200" indent="-457200">
              <a:buFont typeface="+mj-lt"/>
              <a:buAutoNum type="arabicPeriod"/>
            </a:pPr>
            <a:r>
              <a:rPr lang="ru-RU" sz="2400" dirty="0" smtClean="0"/>
              <a:t>Представление о некоторых общих свойствах функций и их графическом проявлении.</a:t>
            </a:r>
            <a:endParaRPr lang="ru-RU" sz="2400"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227</TotalTime>
  <Words>1430</Words>
  <Application>Microsoft Office PowerPoint</Application>
  <PresentationFormat>Экран (4:3)</PresentationFormat>
  <Paragraphs>82</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Аспект</vt:lpstr>
      <vt:lpstr>Методика решения задач при подготовке учащихся 9 класса к ГИА</vt:lpstr>
      <vt:lpstr>Экзамен-проверка знаний, умения, силы, проверочное испытание учащихся по части курса или по полному курсу какого-либо предмета, производимое по окончании учебного года или по  окончании какого-либо учебного заведения.</vt:lpstr>
      <vt:lpstr>Слайд 3</vt:lpstr>
      <vt:lpstr>Слайд 4</vt:lpstr>
      <vt:lpstr>В экзаменационную работу включены задания по всем основным разделам содержания- арифметика, алгебра, геометрия, теория вероятностей и статистика.</vt:lpstr>
      <vt:lpstr>Числа и вычисления</vt:lpstr>
      <vt:lpstr>Слайд 7</vt:lpstr>
      <vt:lpstr>Слайд 8</vt:lpstr>
      <vt:lpstr>Функции и графики</vt:lpstr>
      <vt:lpstr>Слайд 10</vt:lpstr>
      <vt:lpstr>Слайд 11</vt:lpstr>
      <vt:lpstr>Слайд 12</vt:lpstr>
      <vt:lpstr>Слайд 13</vt:lpstr>
      <vt:lpstr>Критерии оценки знаний учащихся</vt:lpstr>
      <vt:lpstr>Слайд 15</vt:lpstr>
      <vt:lpstr>Слайд 16</vt:lpstr>
      <vt:lpstr>Слайд 17</vt:lpstr>
      <vt:lpstr>Слайд 18</vt:lpstr>
      <vt:lpstr>Слайд 19</vt:lpstr>
      <vt:lpstr>Слайд 20</vt:lpstr>
      <vt:lpstr>Слайд 21</vt:lpstr>
      <vt:lpstr>Слайд 22</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решения задач при подготовке учащихся 9 класса к ГИА</dc:title>
  <dc:creator>Людмила</dc:creator>
  <cp:lastModifiedBy>Диана</cp:lastModifiedBy>
  <cp:revision>25</cp:revision>
  <dcterms:created xsi:type="dcterms:W3CDTF">2012-02-01T16:33:06Z</dcterms:created>
  <dcterms:modified xsi:type="dcterms:W3CDTF">2013-01-22T18:03:17Z</dcterms:modified>
</cp:coreProperties>
</file>