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9" r:id="rId4"/>
    <p:sldId id="258" r:id="rId5"/>
    <p:sldId id="274" r:id="rId6"/>
    <p:sldId id="275" r:id="rId7"/>
    <p:sldId id="261" r:id="rId8"/>
    <p:sldId id="263" r:id="rId9"/>
    <p:sldId id="262" r:id="rId10"/>
    <p:sldId id="264" r:id="rId11"/>
    <p:sldId id="266" r:id="rId12"/>
    <p:sldId id="267" r:id="rId13"/>
    <p:sldId id="268" r:id="rId14"/>
    <p:sldId id="269" r:id="rId15"/>
    <p:sldId id="270" r:id="rId16"/>
    <p:sldId id="273" r:id="rId17"/>
    <p:sldId id="276" r:id="rId18"/>
    <p:sldId id="313" r:id="rId19"/>
    <p:sldId id="277" r:id="rId20"/>
    <p:sldId id="314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7" r:id="rId30"/>
    <p:sldId id="293" r:id="rId31"/>
    <p:sldId id="288" r:id="rId32"/>
    <p:sldId id="289" r:id="rId33"/>
    <p:sldId id="290" r:id="rId34"/>
    <p:sldId id="285" r:id="rId35"/>
    <p:sldId id="296" r:id="rId36"/>
    <p:sldId id="294" r:id="rId37"/>
    <p:sldId id="309" r:id="rId38"/>
    <p:sldId id="307" r:id="rId39"/>
    <p:sldId id="292" r:id="rId40"/>
    <p:sldId id="295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8" r:id="rId51"/>
    <p:sldId id="311" r:id="rId52"/>
    <p:sldId id="312" r:id="rId53"/>
    <p:sldId id="306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0"/>
            <a:ext cx="8367732" cy="62786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УРОК-ПРЕЗЕНТАЦИЯ</a:t>
            </a:r>
          </a:p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Величие подвига русского ученого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Дмитрия </a:t>
            </a:r>
            <a:r>
              <a:rPr lang="ru-RU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вановича</a:t>
            </a:r>
            <a:r>
              <a:rPr lang="ru-RU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МЕНДЕЛЕЕВА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Посвящается</a:t>
            </a:r>
          </a:p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180-летию 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 ДНЯ РОЖДЕНИЯ 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0112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Строение атома </a:t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(1911г .Э.Резерфорд).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571625"/>
            <a:ext cx="6643688" cy="46434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4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4035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Какой элемент лишний в этом списке? Почему?</a:t>
            </a:r>
          </a:p>
          <a:p>
            <a:pPr eaLnBrk="1" hangingPunct="1"/>
            <a:r>
              <a:rPr lang="en-US" b="1" smtClean="0"/>
              <a:t>K, Na, Li, B.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704088"/>
            <a:ext cx="5698976" cy="6061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Какой элемент лишний элемент в </a:t>
            </a:r>
            <a:r>
              <a:rPr lang="ru-RU" b="1" smtClean="0"/>
              <a:t>этом</a:t>
            </a:r>
            <a:r>
              <a:rPr lang="ru-RU" smtClean="0"/>
              <a:t> списке? Почему?</a:t>
            </a:r>
          </a:p>
          <a:p>
            <a:pPr eaLnBrk="1" hangingPunct="1"/>
            <a:r>
              <a:rPr lang="en-US" smtClean="0"/>
              <a:t>  </a:t>
            </a:r>
            <a:r>
              <a:rPr lang="en-US" b="1" smtClean="0"/>
              <a:t>Cl, Br, I, S.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Какой элемент лишний?</a:t>
            </a:r>
            <a:endParaRPr lang="en-US" b="1" smtClean="0"/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He, Ne, Ar, O.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268913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ru-RU" smtClean="0"/>
              <a:t>Какое из перечисленных веществ проявляет наиболее ярко выраженные </a:t>
            </a:r>
            <a:r>
              <a:rPr lang="ru-RU" b="1" smtClean="0"/>
              <a:t>металлические свойства</a:t>
            </a:r>
            <a:r>
              <a:rPr lang="ru-RU" smtClean="0"/>
              <a:t>  </a:t>
            </a:r>
            <a:r>
              <a:rPr lang="en-US" b="1" smtClean="0"/>
              <a:t>Li</a:t>
            </a:r>
            <a:r>
              <a:rPr lang="ru-RU" b="1" smtClean="0"/>
              <a:t>, </a:t>
            </a:r>
            <a:r>
              <a:rPr lang="en-US" b="1" smtClean="0"/>
              <a:t>Cs</a:t>
            </a:r>
            <a:r>
              <a:rPr lang="ru-RU" b="1" smtClean="0"/>
              <a:t>, </a:t>
            </a:r>
            <a:r>
              <a:rPr lang="en-US" b="1" smtClean="0"/>
              <a:t>Na</a:t>
            </a:r>
            <a:r>
              <a:rPr lang="ru-RU" smtClean="0"/>
              <a:t>?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126038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Какое из перечисленных веществ проявляет наиболее ярко выраженные </a:t>
            </a:r>
            <a:r>
              <a:rPr lang="ru-RU" b="1" smtClean="0"/>
              <a:t>неметаллические</a:t>
            </a:r>
            <a:r>
              <a:rPr lang="ru-RU" smtClean="0"/>
              <a:t> свойства </a:t>
            </a:r>
            <a:r>
              <a:rPr lang="en-US" b="1" smtClean="0"/>
              <a:t>F</a:t>
            </a:r>
            <a:r>
              <a:rPr lang="ru-RU" b="1" smtClean="0"/>
              <a:t>, </a:t>
            </a:r>
            <a:r>
              <a:rPr lang="en-US" b="1" smtClean="0"/>
              <a:t>I</a:t>
            </a:r>
            <a:r>
              <a:rPr lang="ru-RU" b="1" smtClean="0"/>
              <a:t>,</a:t>
            </a:r>
            <a:r>
              <a:rPr lang="en-US" b="1" smtClean="0"/>
              <a:t>Cl</a:t>
            </a:r>
            <a:r>
              <a:rPr lang="ru-RU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14290"/>
            <a:ext cx="7772400" cy="1285860"/>
          </a:xfrm>
        </p:spPr>
        <p:txBody>
          <a:bodyPr/>
          <a:lstStyle/>
          <a:p>
            <a:pPr algn="ctr"/>
            <a:r>
              <a:rPr lang="ru-RU" sz="4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Главное открытие в жизни Д.И.Менделеева</a:t>
            </a:r>
            <a:endParaRPr lang="ru-RU" sz="4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J:\менд\таб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8643998" cy="48577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88441" y="1383088"/>
            <a:ext cx="5312451" cy="447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 Black" pitchFamily="34" charset="0"/>
              </a:rPr>
              <a:t>Д.И.Менделеев работал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199856"/>
          </a:xfrm>
          <a:effectLst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1855 г. — старшим учителем в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симферопольской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гимназии. 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1855-1856 гг. — учителем гимназии при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Ришельевском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лицее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в Одессе. 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1857-1890 гг. преподавал в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Петербургском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университете (с 1865 г. -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профессор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), одновременно в 1864-1872 гг. —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профессор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Технологического института в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Петербурге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8712968" cy="612068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sz="3500" b="1" dirty="0" smtClean="0">
                <a:solidFill>
                  <a:schemeClr val="accent3">
                    <a:lumMod val="50000"/>
                  </a:schemeClr>
                </a:solidFill>
              </a:rPr>
              <a:t>С 1859 по 1861 г. находился в научной командировке за границей, работал в собственной лаборатории в Гейдельберге (Германия). </a:t>
            </a:r>
          </a:p>
          <a:p>
            <a:pPr>
              <a:buFont typeface="Arial" pitchFamily="34" charset="0"/>
              <a:buChar char="•"/>
            </a:pPr>
            <a:r>
              <a:rPr lang="ru-RU" sz="3500" b="1" dirty="0" smtClean="0">
                <a:solidFill>
                  <a:schemeClr val="accent3">
                    <a:lumMod val="50000"/>
                  </a:schemeClr>
                </a:solidFill>
              </a:rPr>
              <a:t>До 1862 г. преподавал во Втором кадетском корпусе, до 1864 г. — в Институте путей сообщения, одновременно на Владимирских и </a:t>
            </a:r>
            <a:r>
              <a:rPr lang="ru-RU" sz="3500" b="1" dirty="0" err="1" smtClean="0">
                <a:solidFill>
                  <a:schemeClr val="accent3">
                    <a:lumMod val="50000"/>
                  </a:schemeClr>
                </a:solidFill>
              </a:rPr>
              <a:t>Бестужевских</a:t>
            </a:r>
            <a:r>
              <a:rPr lang="ru-RU" sz="3500" b="1" dirty="0" smtClean="0">
                <a:solidFill>
                  <a:schemeClr val="accent3">
                    <a:lumMod val="50000"/>
                  </a:schemeClr>
                </a:solidFill>
              </a:rPr>
              <a:t> женских курсах. </a:t>
            </a:r>
          </a:p>
          <a:p>
            <a:pPr>
              <a:buFont typeface="Arial" pitchFamily="34" charset="0"/>
              <a:buChar char="•"/>
            </a:pPr>
            <a:r>
              <a:rPr lang="ru-RU" sz="3500" b="1" dirty="0" smtClean="0">
                <a:solidFill>
                  <a:schemeClr val="accent3">
                    <a:lumMod val="50000"/>
                  </a:schemeClr>
                </a:solidFill>
              </a:rPr>
              <a:t>С 1892 г. был учёным хранителем Депо образцовых мер и весов, которое по его инициативе в 1893 г. преобразовано в Главную палату мер и весов (с 1893 г. — управляющий).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79512" y="500042"/>
            <a:ext cx="5035430" cy="602530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ru-RU" sz="2600" b="1" dirty="0" smtClean="0">
                <a:solidFill>
                  <a:srgbClr val="002060"/>
                </a:solidFill>
              </a:rPr>
              <a:t>Основанием </a:t>
            </a:r>
            <a:r>
              <a:rPr lang="ru-RU" sz="2600" b="1" dirty="0">
                <a:solidFill>
                  <a:srgbClr val="002060"/>
                </a:solidFill>
              </a:rPr>
              <a:t>для такого </a:t>
            </a:r>
            <a:r>
              <a:rPr lang="ru-RU" sz="2600" b="1" dirty="0" smtClean="0">
                <a:solidFill>
                  <a:srgbClr val="002060"/>
                </a:solidFill>
              </a:rPr>
              <a:t>мнения, что Д. И. Менделеев открыл периодический закон во сне, послужили </a:t>
            </a:r>
            <a:r>
              <a:rPr lang="ru-RU" sz="2600" b="1" dirty="0">
                <a:solidFill>
                  <a:srgbClr val="002060"/>
                </a:solidFill>
              </a:rPr>
              <a:t>воспоминания близкого товарища Д. И. </a:t>
            </a:r>
            <a:r>
              <a:rPr lang="ru-RU" sz="2600" b="1" dirty="0" smtClean="0">
                <a:solidFill>
                  <a:srgbClr val="002060"/>
                </a:solidFill>
              </a:rPr>
              <a:t>Менделеева </a:t>
            </a:r>
            <a:r>
              <a:rPr lang="ru-RU" sz="2600" b="1" dirty="0">
                <a:solidFill>
                  <a:srgbClr val="002060"/>
                </a:solidFill>
              </a:rPr>
              <a:t>по </a:t>
            </a:r>
            <a:r>
              <a:rPr lang="ru-RU" sz="2600" b="1" dirty="0" smtClean="0">
                <a:solidFill>
                  <a:srgbClr val="002060"/>
                </a:solidFill>
              </a:rPr>
              <a:t>университету</a:t>
            </a:r>
          </a:p>
          <a:p>
            <a:pPr algn="just"/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</a:rPr>
              <a:t>А.А.Иностранцева</a:t>
            </a:r>
            <a:r>
              <a:rPr lang="ru-RU" sz="2600" b="1" dirty="0" smtClean="0">
                <a:solidFill>
                  <a:srgbClr val="002060"/>
                </a:solidFill>
              </a:rPr>
              <a:t>: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«Перед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самым открытием закона Менделеев провозился над искомою таблицею целую ночь до утра, но всё же ничего не вышло; он с досады бросил работу и, томимый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желанием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выспаться, тут же, в рабочем кабинете, не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раздеваясь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, повалился на диван и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крепко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заснул. </a:t>
            </a:r>
            <a:endParaRPr lang="ru-RU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endParaRPr lang="ru-RU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233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29692" y="1000108"/>
            <a:ext cx="3357066" cy="4817390"/>
          </a:xfrm>
          <a:prstGeom prst="foldedCorner">
            <a:avLst>
              <a:gd name="adj" fmla="val 13095"/>
            </a:avLst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836613"/>
            <a:ext cx="8007350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«... Я люблю свою страну, как мать, а свою науку -как дух, который благословляет, освещает и объединяет все народы для блага и мирного развития духовных и материальных богатств»</a:t>
            </a:r>
            <a:r>
              <a:rPr lang="ru-RU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				</a:t>
            </a:r>
            <a:r>
              <a:rPr lang="ru-RU" sz="2800" smtClean="0"/>
              <a:t>(Д.И. Менделеев). </a:t>
            </a:r>
          </a:p>
        </p:txBody>
      </p:sp>
      <p:pic>
        <p:nvPicPr>
          <p:cNvPr id="6147" name="Picture 5" descr="image87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5157788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0"/>
            <a:ext cx="11874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7544" y="836712"/>
            <a:ext cx="8219256" cy="541168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Во сне он увидел вполне ясно ту таблицу, которая позднее была напечатана. Даже во сне радость его была настолько сильна, что он сейчас же проснулся и быстро набросал эту таблицу на первом клочке бумаги, валявшемся у него на конторке.»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Через 90 лет по заданию академика Б. М.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Кедрова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сотрудники Музея-квартиры Д. И. Менделеева под руководством директора музея — младшей дочери учёного М. Д. Менделеевой тщательно разобрали архивные документы. Среди них был найден клочок бумаги, который упоминает А. А. Иностранцев.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8472518" cy="5786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	Глубокий анализ документа привёл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Кедрова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к следующим выводам: начало открытия и его завершение датированы одним и тем же числом — </a:t>
            </a:r>
            <a:r>
              <a:rPr lang="ru-RU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ru-RU" sz="39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февраля (1 марта) 1869 г.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;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ещё перед тем, как лечь отдохнуть, Дмитрий Иванович обратил внимание на некоторую нестройность уже получившейся у него системы. В таком случае во сне его творческая мысль была направлена не на поиски неизвестного ещё закона, а на отыскание более удобного выражения для уже найденного закона.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7158" y="1000108"/>
            <a:ext cx="4786346" cy="5319730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 помощью периодической таблицы Менделеевым были предсказаны 12 элементов, подробно описаны три:       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экаалюминий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(галлий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Ga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— его открыл в 1875 г. французский учёный П.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Лекок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де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Буабодран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экасилиций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германий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Ge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— был открыт немецким учёным К.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Винклером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в 1885 г.;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экабор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скандий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Sc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— его открыл шведский химик Л. Ф.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Нильсон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в 1879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7" name="Рисунок 6" descr="P2110014.JPG"/>
          <p:cNvPicPr>
            <a:picLocks noChangeAspect="1"/>
          </p:cNvPicPr>
          <p:nvPr/>
        </p:nvPicPr>
        <p:blipFill>
          <a:blip r:embed="rId2" cstate="print"/>
          <a:srcRect l="25000" t="5556" r="8332" b="5554"/>
          <a:stretch>
            <a:fillRect/>
          </a:stretch>
        </p:blipFill>
        <p:spPr>
          <a:xfrm>
            <a:off x="7286644" y="5000636"/>
            <a:ext cx="1428760" cy="142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P2110021.JPG"/>
          <p:cNvPicPr>
            <a:picLocks noChangeAspect="1"/>
          </p:cNvPicPr>
          <p:nvPr/>
        </p:nvPicPr>
        <p:blipFill>
          <a:blip r:embed="rId3" cstate="print"/>
          <a:srcRect l="15000" r="15999"/>
          <a:stretch>
            <a:fillRect/>
          </a:stretch>
        </p:blipFill>
        <p:spPr>
          <a:xfrm>
            <a:off x="5572132" y="1357298"/>
            <a:ext cx="1445902" cy="1571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P2110020.JPG"/>
          <p:cNvPicPr>
            <a:picLocks noChangeAspect="1"/>
          </p:cNvPicPr>
          <p:nvPr/>
        </p:nvPicPr>
        <p:blipFill>
          <a:blip r:embed="rId4" cstate="print"/>
          <a:srcRect l="21053" r="7894"/>
          <a:stretch>
            <a:fillRect/>
          </a:stretch>
        </p:blipFill>
        <p:spPr>
          <a:xfrm>
            <a:off x="6643702" y="3000372"/>
            <a:ext cx="1556615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Светлана\Рабочий стол\митя\iмодель атома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2643174" y="1042159"/>
            <a:ext cx="5000660" cy="55408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1162050"/>
          </a:xfrm>
        </p:spPr>
        <p:txBody>
          <a:bodyPr/>
          <a:lstStyle/>
          <a:p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2800" b="1" dirty="0" smtClean="0"/>
              <a:t>Научные открытия , которые привели к новой, современной формулировке периодического закона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835696" y="1628800"/>
            <a:ext cx="7150070" cy="482443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1800" dirty="0" smtClean="0"/>
              <a:t>     </a:t>
            </a:r>
            <a:r>
              <a:rPr lang="ru-RU" sz="2600" dirty="0" smtClean="0"/>
              <a:t>В </a:t>
            </a:r>
            <a:r>
              <a:rPr lang="ru-RU" sz="2600" dirty="0"/>
              <a:t>1911 г. Э. Резерфорд открыл атомное ядро и в 1913 г. поручил молодому физику Г. </a:t>
            </a:r>
            <a:r>
              <a:rPr lang="ru-RU" sz="2600" dirty="0" err="1"/>
              <a:t>Мозли</a:t>
            </a:r>
            <a:r>
              <a:rPr lang="ru-RU" sz="2600" dirty="0"/>
              <a:t> проверить гипотезу </a:t>
            </a:r>
            <a:r>
              <a:rPr lang="ru-RU" sz="2600" dirty="0" smtClean="0"/>
              <a:t>голландского </a:t>
            </a:r>
            <a:r>
              <a:rPr lang="ru-RU" sz="2600" dirty="0"/>
              <a:t>физика Ван де </a:t>
            </a:r>
            <a:r>
              <a:rPr lang="ru-RU" sz="2600" dirty="0" err="1"/>
              <a:t>Брука</a:t>
            </a:r>
            <a:r>
              <a:rPr lang="ru-RU" sz="2600" dirty="0"/>
              <a:t> о том, что </a:t>
            </a:r>
            <a:r>
              <a:rPr lang="ru-RU" sz="2600" dirty="0" smtClean="0"/>
              <a:t>порядковый </a:t>
            </a:r>
            <a:r>
              <a:rPr lang="ru-RU" sz="2600" dirty="0"/>
              <a:t>номер элемента соответствует величине </a:t>
            </a:r>
            <a:r>
              <a:rPr lang="ru-RU" sz="2600" dirty="0" smtClean="0"/>
              <a:t>положительного </a:t>
            </a:r>
            <a:r>
              <a:rPr lang="ru-RU" sz="2600" dirty="0"/>
              <a:t>заряда ядра его </a:t>
            </a:r>
            <a:r>
              <a:rPr lang="ru-RU" sz="2600" dirty="0" smtClean="0"/>
              <a:t>атома.</a:t>
            </a:r>
          </a:p>
          <a:p>
            <a:pPr algn="just"/>
            <a:endParaRPr lang="ru-RU" sz="2600" dirty="0" smtClean="0"/>
          </a:p>
          <a:p>
            <a:pPr algn="just"/>
            <a:r>
              <a:rPr lang="ru-RU" sz="2600" dirty="0" smtClean="0"/>
              <a:t>    </a:t>
            </a:r>
            <a:r>
              <a:rPr lang="ru-RU" sz="2600" dirty="0" err="1" smtClean="0"/>
              <a:t>Мозли</a:t>
            </a:r>
            <a:r>
              <a:rPr lang="ru-RU" sz="2600" dirty="0" smtClean="0"/>
              <a:t> </a:t>
            </a:r>
            <a:r>
              <a:rPr lang="ru-RU" sz="2600" dirty="0"/>
              <a:t>был поражён гениальной интуицией </a:t>
            </a:r>
            <a:r>
              <a:rPr lang="ru-RU" sz="2600" dirty="0" smtClean="0"/>
              <a:t>Менделеева</a:t>
            </a:r>
            <a:r>
              <a:rPr lang="ru-RU" sz="2600" dirty="0"/>
              <a:t>, который, ничего не зная о строении атома, верно переставил элементы в четырёх местах периодической таблицы. </a:t>
            </a:r>
            <a:endParaRPr lang="ru-RU" sz="2600" dirty="0" smtClean="0"/>
          </a:p>
          <a:p>
            <a:pPr algn="just"/>
            <a:endParaRPr lang="ru-RU" sz="2600" dirty="0" smtClean="0"/>
          </a:p>
          <a:p>
            <a:pPr algn="just"/>
            <a:r>
              <a:rPr lang="ru-RU" sz="2600" dirty="0" smtClean="0"/>
              <a:t>     Работы </a:t>
            </a:r>
            <a:r>
              <a:rPr lang="ru-RU" sz="2600" dirty="0"/>
              <a:t>Г. </a:t>
            </a:r>
            <a:r>
              <a:rPr lang="ru-RU" sz="2600" dirty="0" err="1"/>
              <a:t>Мозли</a:t>
            </a:r>
            <a:r>
              <a:rPr lang="ru-RU" sz="2600" dirty="0"/>
              <a:t> легли в основу физического </a:t>
            </a:r>
            <a:r>
              <a:rPr lang="ru-RU" sz="2600" dirty="0" smtClean="0"/>
              <a:t>обоснования </a:t>
            </a:r>
            <a:r>
              <a:rPr lang="ru-RU" sz="2600" dirty="0"/>
              <a:t>периодического закона и привели к его современной формулировке.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резерфорд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916832"/>
            <a:ext cx="1728809" cy="2584879"/>
          </a:xfrm>
        </p:spPr>
      </p:pic>
      <p:sp>
        <p:nvSpPr>
          <p:cNvPr id="7" name="TextBox 6"/>
          <p:cNvSpPr txBox="1"/>
          <p:nvPr/>
        </p:nvSpPr>
        <p:spPr>
          <a:xfrm>
            <a:off x="357158" y="457200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Э.Резерфорд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0"/>
            <a:ext cx="4608512" cy="6669360"/>
          </a:xfrm>
        </p:spPr>
        <p:txBody>
          <a:bodyPr>
            <a:noAutofit/>
          </a:bodyPr>
          <a:lstStyle/>
          <a:p>
            <a:r>
              <a:rPr lang="ru-RU" sz="2200" dirty="0">
                <a:latin typeface="Monotype Corsiva" pitchFamily="66" charset="0"/>
              </a:rPr>
              <a:t>Другого ничего в природе нет</a:t>
            </a:r>
          </a:p>
          <a:p>
            <a:r>
              <a:rPr lang="ru-RU" sz="2200" dirty="0">
                <a:latin typeface="Monotype Corsiva" pitchFamily="66" charset="0"/>
              </a:rPr>
              <a:t>Ни здесь, ни там, в космических глубинах:</a:t>
            </a:r>
          </a:p>
          <a:p>
            <a:r>
              <a:rPr lang="ru-RU" sz="2200" dirty="0">
                <a:latin typeface="Monotype Corsiva" pitchFamily="66" charset="0"/>
              </a:rPr>
              <a:t>Всё — от песчинок малых до планет —</a:t>
            </a:r>
          </a:p>
          <a:p>
            <a:r>
              <a:rPr lang="ru-RU" sz="2200" dirty="0">
                <a:latin typeface="Monotype Corsiva" pitchFamily="66" charset="0"/>
              </a:rPr>
              <a:t>Из элементов состоит единых</a:t>
            </a:r>
            <a:r>
              <a:rPr lang="ru-RU" sz="2200" dirty="0" smtClean="0">
                <a:latin typeface="Monotype Corsiva" pitchFamily="66" charset="0"/>
              </a:rPr>
              <a:t>.</a:t>
            </a:r>
            <a:endParaRPr lang="ru-RU" sz="2200" dirty="0">
              <a:latin typeface="Monotype Corsiva" pitchFamily="66" charset="0"/>
            </a:endParaRPr>
          </a:p>
          <a:p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Как формула, как график трудовой,</a:t>
            </a:r>
          </a:p>
          <a:p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Строй менделеевской системы строгой.</a:t>
            </a:r>
          </a:p>
          <a:p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Вокруг тебя творится мир живой,                                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                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Входи в него, вдыхай, руками трогай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.                                                                                  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2200" dirty="0">
                <a:latin typeface="Monotype Corsiva" pitchFamily="66" charset="0"/>
              </a:rPr>
              <a:t>Есть просто газ легчайший — водород,                         </a:t>
            </a:r>
            <a:r>
              <a:rPr lang="ru-RU" sz="2200" dirty="0" smtClean="0">
                <a:latin typeface="Monotype Corsiva" pitchFamily="66" charset="0"/>
              </a:rPr>
              <a:t>                                                                                       </a:t>
            </a:r>
            <a:endParaRPr lang="ru-RU" sz="2200" dirty="0">
              <a:latin typeface="Monotype Corsiva" pitchFamily="66" charset="0"/>
            </a:endParaRPr>
          </a:p>
          <a:p>
            <a:r>
              <a:rPr lang="ru-RU" sz="2200" dirty="0">
                <a:latin typeface="Monotype Corsiva" pitchFamily="66" charset="0"/>
              </a:rPr>
              <a:t>Есть просто кислород, а вместе это -                                       </a:t>
            </a:r>
          </a:p>
          <a:p>
            <a:r>
              <a:rPr lang="ru-RU" sz="2200" dirty="0">
                <a:latin typeface="Monotype Corsiva" pitchFamily="66" charset="0"/>
              </a:rPr>
              <a:t>Июньский дождь от всех своих щедрот,</a:t>
            </a:r>
          </a:p>
          <a:p>
            <a:r>
              <a:rPr lang="ru-RU" sz="2200" dirty="0">
                <a:latin typeface="Monotype Corsiva" pitchFamily="66" charset="0"/>
              </a:rPr>
              <a:t>Сентябрьские туманы на рассветах.   </a:t>
            </a:r>
            <a:r>
              <a:rPr lang="ru-RU" sz="2200" dirty="0" smtClean="0">
                <a:latin typeface="Monotype Corsiva" pitchFamily="66" charset="0"/>
              </a:rPr>
              <a:t>                                                             </a:t>
            </a:r>
            <a:endParaRPr lang="ru-RU" sz="2200" dirty="0">
              <a:latin typeface="Monotype Corsiva" pitchFamily="66" charset="0"/>
            </a:endParaRPr>
          </a:p>
          <a:p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Кипит железо, серебро, сурьма </a:t>
            </a:r>
            <a:endParaRPr lang="ru-RU" sz="2200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 темно-бурые растворы брома, 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 кажется Вселенная сама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Одной лабораторией огромной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194" name="Picture 2" descr="J:\менд\в лаб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000108"/>
            <a:ext cx="3929090" cy="4982034"/>
          </a:xfrm>
          <a:prstGeom prst="flowChartAlternateProcess">
            <a:avLst/>
          </a:prstGeom>
          <a:noFill/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9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10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83671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Менделеевские среды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836712"/>
            <a:ext cx="3714750" cy="602128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 На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литературно-художественных средах у Д. И. Менделеева собирались его друзья: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учёные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, композиторы, артисты, художники,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литераторы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. Среди них А. П. Бородин, Н. Н.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Зинин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— выдающиеся учёные-химики.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Александр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Порфирьевич Бородин был верным другом учёного до конца жизни. Он же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известен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как композитор, автор оперы «Князь Игорь», Богатырской симфонии и других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произведений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 descr="J:\менд\200px-Borodin_CuiIP_119_60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00042"/>
            <a:ext cx="2071687" cy="2832100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929454" y="342900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А.П.Бородин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 descr="J:\менд\Zinin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428736"/>
            <a:ext cx="1917700" cy="2540000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000496" y="4143380"/>
            <a:ext cx="2137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Н.Н.Зинин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 descr="iм и куиндж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4071942"/>
            <a:ext cx="2790926" cy="2293319"/>
          </a:xfrm>
          <a:prstGeom prst="round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429256" y="628652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Игра в шахматы с Куинджи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179512" y="1556792"/>
            <a:ext cx="5904656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В прихожей Менделеевых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на столе лежала скатерть,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расшитая женой учёного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шёлковыми цветными нитками. 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      Гости оставляли на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скатерти автографы мелом,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позже жена Дмитрия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Ивановича вышивала их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цветными нитками.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218" name="Picture 2" descr="J:\менд\м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643314"/>
            <a:ext cx="3172045" cy="2857520"/>
          </a:xfrm>
          <a:prstGeom prst="round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7" name="Рисунок 6" descr="же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571480"/>
            <a:ext cx="1747380" cy="2745058"/>
          </a:xfrm>
          <a:prstGeom prst="round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215238" cy="1143008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Часто бывали у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Менделеева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 выдающиеся русские художники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4" name="Picture 2" descr="J:\менд\rep-self-portrait-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9" y="1071546"/>
            <a:ext cx="2071702" cy="26812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J:\менд\vasnetsov_kuindzhi_18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286124"/>
            <a:ext cx="2262188" cy="2945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6" name="Picture 4" descr="J:\менд\крамско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569295"/>
            <a:ext cx="2652721" cy="32887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7500926" y="371475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И.Е.Репин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12" y="6143644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А.И.Куинджи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6215082"/>
            <a:ext cx="206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И.Н.крамской</a:t>
            </a:r>
            <a:endParaRPr lang="ru-RU" dirty="0"/>
          </a:p>
        </p:txBody>
      </p:sp>
      <p:pic>
        <p:nvPicPr>
          <p:cNvPr id="3" name="Picture 2" descr="J:\менд\шишкин Крамско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428736"/>
            <a:ext cx="1698628" cy="23865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2357422" y="2857496"/>
            <a:ext cx="194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И.И.Шишкин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500042"/>
            <a:ext cx="4929222" cy="5929354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	Крепкая дружба связывала Д. И. Менделеева с семьёй художника Архипа Ивановича Куинджи. Совместно они проделали ряд интересных опытов, решая проблему долговечности красок, выясняя возможности их смешивания. 	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Ходили слухи, будто картины Куинджи написаны волшебными лунными красками, которые изобрёл сам Менделеев. Впечатление от мерцающего лунного света было настолько сильным, что некоторые зрители заглядывали за картину: не подсвечивается ли холст лампой...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	В память о том внимании, помощи, которую Менделеев оказывал русскому искусству, художники избрали его действительным членом Академии художеств.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8" name="Picture 2" descr="J:\менд\кар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14290"/>
            <a:ext cx="3498909" cy="45390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 descr="J:\менд\kuindji0007кры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5135165"/>
            <a:ext cx="2500330" cy="17228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23528" y="548680"/>
            <a:ext cx="5040560" cy="612068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свободное от науки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время учёный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любил переплетать книги, клеить рамки для портретов, изготавливать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чемоданы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. Припасы для этих работ Менделеев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закупал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 Гостином дворе.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just"/>
            <a:r>
              <a:rPr lang="ru-RU" sz="2400" dirty="0" smtClean="0">
                <a:latin typeface="Arial Black" pitchFamily="34" charset="0"/>
              </a:rPr>
              <a:t>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Однажды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, выбирая нужный товар, он услыхал за спиной вопрос одного из покупателей: «Кто этот почтенный гражданин?» «Таких людей знать надо, — с уважением в голосе ответил приказчик. — Это чемоданных дел мастер Менделеев».</a:t>
            </a:r>
          </a:p>
          <a:p>
            <a:endParaRPr lang="ru-RU" dirty="0"/>
          </a:p>
        </p:txBody>
      </p:sp>
      <p:pic>
        <p:nvPicPr>
          <p:cNvPr id="5" name="Содержимое 4" descr="саквояж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904D33"/>
              </a:clrFrom>
              <a:clrTo>
                <a:srgbClr val="904D33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lum contrast="10000"/>
          </a:blip>
          <a:stretch>
            <a:fillRect/>
          </a:stretch>
        </p:blipFill>
        <p:spPr>
          <a:xfrm>
            <a:off x="6215074" y="928670"/>
            <a:ext cx="2428892" cy="3195910"/>
          </a:xfrm>
        </p:spPr>
      </p:pic>
      <p:pic>
        <p:nvPicPr>
          <p:cNvPr id="7" name="Рисунок 6" descr="чемоданы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43569" y="4357694"/>
            <a:ext cx="2762269" cy="20717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28662" y="0"/>
            <a:ext cx="7358114" cy="1071546"/>
          </a:xfrm>
        </p:spPr>
        <p:txBody>
          <a:bodyPr/>
          <a:lstStyle/>
          <a:p>
            <a:r>
              <a:rPr lang="ru-RU" sz="2800" dirty="0" smtClean="0">
                <a:latin typeface="Arial Black" pitchFamily="34" charset="0"/>
              </a:rPr>
              <a:t>Биография Д. И. Менделеева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 descr="I:\менд\Maria_Mendeleeva%28Kornileva%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6909" y="1071546"/>
            <a:ext cx="2027917" cy="2357454"/>
          </a:xfrm>
          <a:prstGeom prst="ellipse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11" name="TextBox 10"/>
          <p:cNvSpPr txBox="1"/>
          <p:nvPr/>
        </p:nvSpPr>
        <p:spPr>
          <a:xfrm>
            <a:off x="4429124" y="3571876"/>
            <a:ext cx="4429156" cy="2308324"/>
          </a:xfrm>
          <a:prstGeom prst="rect">
            <a:avLst/>
          </a:prstGeom>
          <a:scene3d>
            <a:camera prst="perspectiveHeroicExtremeLeftFacing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Мать — Мария Дмитриевна, в девичестве Корнильева. Её отец, дед и дядя были владельцами первых в Сибири бумажной, хрустальной, ткацкой и красильной фабрик. Они были </a:t>
            </a:r>
            <a:r>
              <a:rPr lang="ru-RU" b="1" dirty="0" smtClean="0">
                <a:ln cap="rnd">
                  <a:solidFill>
                    <a:srgbClr val="7030A0"/>
                  </a:solidFill>
                  <a:beve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сторонниками</a:t>
            </a: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просвещения — им принадлежали типография и библиотека.</a:t>
            </a:r>
            <a:endParaRPr lang="ru-RU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714356"/>
            <a:ext cx="4643470" cy="26776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Родился Дмитрий Иванович Менделеев  в городе Тобольске.</a:t>
            </a:r>
          </a:p>
          <a:p>
            <a:pPr algn="just"/>
            <a:r>
              <a:rPr lang="ru-RU" sz="2000" i="1" dirty="0" smtClean="0"/>
              <a:t> 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была многочисленной. Митя был семнадцатым ребёнком, «последышем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как называл он себя. Восемь детей умерли в младенчестве.</a:t>
            </a:r>
          </a:p>
          <a:p>
            <a:pPr algn="r"/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929066"/>
            <a:ext cx="4286248" cy="230832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perspectiveRight"/>
              <a:lightRig rig="threePt" dir="t"/>
            </a:scene3d>
            <a:sp3d extrusionH="57150">
              <a:bevelT w="38100" h="38100" prst="relaxedInset"/>
              <a:extrusionClr>
                <a:schemeClr val="accent1">
                  <a:lumMod val="50000"/>
                </a:schemeClr>
              </a:extrusionClr>
            </a:sp3d>
          </a:bodyPr>
          <a:lstStyle/>
          <a:p>
            <a:pPr algn="just"/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Отец—Иван Павлович - сын 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священника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 П. М. Соколова. Четырём сыновьям священника, как было принято тогда у священнослужителей, были даны разные фамилии. Иван Павлович получил фамилию соседних помещиков Менделеевых. Отец был директором </a:t>
            </a:r>
            <a:r>
              <a:rPr lang="ru-RU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Тобольской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 гимназии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1124744"/>
            <a:ext cx="8101042" cy="51617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. И. Менделеев опубликовал</a:t>
            </a:r>
            <a:r>
              <a:rPr lang="ru-RU" sz="2800" dirty="0">
                <a:solidFill>
                  <a:srgbClr val="7030A0"/>
                </a:solidFill>
                <a:latin typeface="Arial Black" pitchFamily="34" charset="0"/>
              </a:rPr>
              <a:t> 431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работу: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40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из них — по химии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,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>
                <a:solidFill>
                  <a:srgbClr val="7030A0"/>
                </a:solidFill>
                <a:latin typeface="Arial Black" pitchFamily="34" charset="0"/>
              </a:rPr>
              <a:t>106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— по физической химии,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99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— по технике и промышленности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,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36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—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по экономике и общественным вопросам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,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 22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— по географии,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29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-по другим темам.</a:t>
            </a:r>
          </a:p>
        </p:txBody>
      </p:sp>
      <p:pic>
        <p:nvPicPr>
          <p:cNvPr id="5" name="Рисунок 4" descr="iмит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9898" y="3214686"/>
            <a:ext cx="2618382" cy="3436653"/>
          </a:xfrm>
          <a:prstGeom prst="flowChartConnector">
            <a:avLst/>
          </a:prstGeom>
          <a:ln w="57150">
            <a:solidFill>
              <a:schemeClr val="accent3">
                <a:lumMod val="75000"/>
              </a:schemeClr>
            </a:solidFill>
          </a:ln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285852" y="1291009"/>
            <a:ext cx="6143667" cy="485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114300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Научные </a:t>
            </a:r>
            <a:r>
              <a:rPr lang="ru-RU" sz="3200" dirty="0">
                <a:latin typeface="Arial Black" pitchFamily="34" charset="0"/>
              </a:rPr>
              <a:t>работы Д. И. </a:t>
            </a:r>
            <a:r>
              <a:rPr lang="ru-RU" sz="3200" dirty="0" smtClean="0">
                <a:latin typeface="Arial Black" pitchFamily="34" charset="0"/>
              </a:rPr>
              <a:t>Менделеева </a:t>
            </a:r>
            <a:br>
              <a:rPr lang="ru-RU" sz="3200" dirty="0" smtClean="0">
                <a:latin typeface="Arial Black" pitchFamily="34" charset="0"/>
              </a:rPr>
            </a:br>
            <a:endParaRPr lang="ru-RU" sz="3200" dirty="0"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23528" y="1196752"/>
            <a:ext cx="8352928" cy="50897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первый отечественный учебник по органической химии,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фундаментальный труд «Основы химии»,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основы учения о периодичности, периодический закон и Периодическая система химических элементов,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гидратная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теория растворов,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метрическая система измерения температуры,</a:t>
            </a:r>
          </a:p>
          <a:p>
            <a:endParaRPr lang="ru-RU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j0285360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00166" y="1580497"/>
            <a:ext cx="5786478" cy="44892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общее уравнение состояния идеального газа (уравнение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Клапейрона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— Менделеева),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гипотеза о неорганическом происхождении нефти,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принцип дробной перегонки нефти,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идея о подземной газификации углей,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получение фотогена (керосина) — продукта сухой перегонки торфа и бурого угля,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507288" cy="496855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полёт на воздушном шаре для наблюдения солнечного затмения в 1867 году,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получение пироксилинового (бездымного) пороха,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проект ледокола ,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исследования Арктики.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99992" y="3573016"/>
            <a:ext cx="4464496" cy="3096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72819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satMod val="200000"/>
                  </a:schemeClr>
                </a:solidFill>
              </a:rPr>
              <a:t>Учебник  «Основы химии»,по нему учились тысячи учёных. В том числе В.И.Вернадский и К.А.Тимирязев.</a:t>
            </a:r>
            <a:endParaRPr lang="ru-RU" sz="40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25" y="3000375"/>
            <a:ext cx="5715000" cy="3600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484784"/>
          </a:xfrm>
        </p:spPr>
        <p:txBody>
          <a:bodyPr/>
          <a:lstStyle/>
          <a:p>
            <a:r>
              <a:rPr lang="ru-RU" sz="2800" dirty="0" smtClean="0"/>
              <a:t>В 1906 г. Нобелевский комитет в Стокгольме рассматривал две кандидатуры на соискание одноимённой премии: Анри </a:t>
            </a:r>
            <a:r>
              <a:rPr lang="ru-RU" sz="2800" dirty="0" err="1" smtClean="0"/>
              <a:t>Муассана</a:t>
            </a:r>
            <a:r>
              <a:rPr lang="ru-RU" sz="2800" dirty="0" smtClean="0"/>
              <a:t> (Франция) и Д. И. Менделеева (Россия).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79512" y="1556792"/>
            <a:ext cx="4104456" cy="504056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 </a:t>
            </a:r>
            <a:endParaRPr lang="ru-RU" sz="2000" dirty="0"/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Премия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была присуждена А.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Муассану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за открытие фтора, его кандидатуру выдвинула Французская академия.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кандидатуру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русского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учёного Д. И. Менделеева выдвинула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Академия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наук Германии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 На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родине заслуги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учёного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не были оценены по достоинству.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 Менделеев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трижды баллотировался в Российскую академию наук, но потерпел неудачи.</a:t>
            </a:r>
          </a:p>
          <a:p>
            <a:pPr algn="r"/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6" name="Содержимое 5" descr="Муасса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786578" y="1695973"/>
            <a:ext cx="1500198" cy="191296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" name="Рисунок 7" descr="нобелевская прем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4786322"/>
            <a:ext cx="2381244" cy="178593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Рисунок 8" descr="менделее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928802"/>
            <a:ext cx="2097592" cy="2500330"/>
          </a:xfrm>
          <a:prstGeom prst="round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786578" y="3786190"/>
            <a:ext cx="235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Анри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Муассан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6248" y="464344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Д.И.Менделеев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1125538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 smtClean="0"/>
              <a:t>Девиз</a:t>
            </a:r>
            <a:r>
              <a:rPr lang="ru-RU" sz="3200" dirty="0" smtClean="0"/>
              <a:t> -"Один человек - нуль, вместе - только люди».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/>
          </a:p>
          <a:p>
            <a:pPr eaLnBrk="1" hangingPunct="1">
              <a:defRPr/>
            </a:pPr>
            <a:r>
              <a:rPr lang="ru-RU" sz="3200" b="1" i="1" dirty="0" smtClean="0"/>
              <a:t>Главный завет детям</a:t>
            </a:r>
            <a:r>
              <a:rPr lang="ru-RU" sz="3200" dirty="0" smtClean="0"/>
              <a:t> – труд, работа не всякая, а работа осмысленная, сознательная, нужная людям.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0"/>
            <a:ext cx="11874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J0174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5013325"/>
            <a:ext cx="18288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b="1" i="1" dirty="0" smtClean="0"/>
              <a:t>«Много испытал я в жизни, но не знаю ничего лучше детей»</a:t>
            </a:r>
            <a:r>
              <a:rPr lang="en-US" b="1" i="1" dirty="0" smtClean="0"/>
              <a:t>.</a:t>
            </a:r>
            <a:endParaRPr lang="ru-RU" dirty="0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900113" y="1773238"/>
            <a:ext cx="7772400" cy="4572000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sz="3600" dirty="0" smtClean="0"/>
              <a:t>Более всего в жизни Дмитрий Иванович любил своих детей и свою работу.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5" y="571500"/>
            <a:ext cx="687228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satMod val="200000"/>
                  </a:schemeClr>
                </a:solidFill>
              </a:rPr>
              <a:t>Д.И.Менделеев с детьми –Владимиром и Ольгой.</a:t>
            </a:r>
            <a:endParaRPr lang="ru-RU" sz="36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1857375"/>
            <a:ext cx="4857750" cy="46434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Любовь Менделеева («Прекрасная дама») и Александр Блок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43100" y="1960563"/>
            <a:ext cx="5715000" cy="42195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214313"/>
            <a:ext cx="77724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Дмитрию Менделееву 17 лет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4563" y="1124744"/>
            <a:ext cx="4857750" cy="573325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mtClean="0"/>
              <a:t>Признание благодарных потомков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Д.И.Менделееву установлены памятники: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- г. Тобольск - родина ученого;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- г. Ленинград /ныне Санкт-Петербург/ - три памятника, один из них около института метрологии;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 -г. Москва - два памятника.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5876925"/>
            <a:ext cx="11874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earth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1628775"/>
            <a:ext cx="7143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Именем ученого - химика названы: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1484784"/>
            <a:ext cx="8666162" cy="489654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200" dirty="0" smtClean="0"/>
              <a:t>подводный хребет, расположенный в центральной части Северного Ледовитого океана,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200" dirty="0" smtClean="0"/>
              <a:t>вулкан на о. Кунашир, расположенный к юго-западу от города Южно-Сахалинск,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200" dirty="0" smtClean="0"/>
              <a:t>ледник, находящийся в массиве Вольта, 71°54' </a:t>
            </a:r>
            <a:r>
              <a:rPr lang="ru-RU" sz="3200" dirty="0" err="1" smtClean="0"/>
              <a:t>ю.ш</a:t>
            </a:r>
            <a:r>
              <a:rPr lang="ru-RU" sz="3200" dirty="0" smtClean="0"/>
              <a:t>. и 14°30'в.д,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200" dirty="0" smtClean="0"/>
              <a:t>кратер на Луне, вблизи моря Москва,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200" dirty="0" smtClean="0"/>
              <a:t>101 химический элемент, открытый группой американских ученых - </a:t>
            </a:r>
            <a:r>
              <a:rPr lang="ru-RU" sz="3200" dirty="0" err="1" smtClean="0"/>
              <a:t>Г.Сиборгом</a:t>
            </a:r>
            <a:r>
              <a:rPr lang="ru-RU" sz="3200" dirty="0" smtClean="0"/>
              <a:t>, </a:t>
            </a:r>
            <a:r>
              <a:rPr lang="ru-RU" sz="3200" dirty="0" err="1" smtClean="0"/>
              <a:t>А.Джиорзо</a:t>
            </a:r>
            <a:r>
              <a:rPr lang="ru-RU" sz="3200" dirty="0" smtClean="0"/>
              <a:t>, </a:t>
            </a:r>
            <a:r>
              <a:rPr lang="ru-RU" sz="3200" dirty="0" err="1" smtClean="0"/>
              <a:t>Б.Харвеем</a:t>
            </a:r>
            <a:r>
              <a:rPr lang="ru-RU" sz="3200" dirty="0" smtClean="0"/>
              <a:t>, </a:t>
            </a:r>
            <a:r>
              <a:rPr lang="ru-RU" sz="3200" dirty="0" err="1" smtClean="0"/>
              <a:t>Дж.Чоппином</a:t>
            </a:r>
            <a:r>
              <a:rPr lang="ru-RU" sz="3200" dirty="0" smtClean="0"/>
              <a:t> и С.Томсоном.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5876925"/>
            <a:ext cx="11874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skyline_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268413"/>
            <a:ext cx="13652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mtClean="0"/>
              <a:t>Портреты Менделеева при жизни писали: 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3200" b="1" i="1" dirty="0" smtClean="0"/>
              <a:t>И.Е.Репин,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200" b="1" i="1" dirty="0" smtClean="0"/>
              <a:t>М.А.Врубель,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200" b="1" i="1" dirty="0" smtClean="0"/>
              <a:t> Н.А.Ярошенко,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200" b="1" i="1" dirty="0" smtClean="0"/>
              <a:t>И.Н.Крамской,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200" b="1" i="1" dirty="0" smtClean="0"/>
              <a:t>А.И.Менделеева - жена ученого.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dirty="0" smtClean="0"/>
              <a:t>Портреты, написанные Репиным и Ярошенко находятся в Третьяковской галерее.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0"/>
            <a:ext cx="9001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mtClean="0"/>
              <a:t>На географической карте можно найти: 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г. Менделеевск /Татария/ </a:t>
            </a:r>
          </a:p>
          <a:p>
            <a:pPr eaLnBrk="1" hangingPunct="1">
              <a:defRPr/>
            </a:pPr>
            <a:r>
              <a:rPr lang="ru-RU" sz="3600" dirty="0" smtClean="0"/>
              <a:t>станция Менделеево /Пермская область/ </a:t>
            </a:r>
          </a:p>
          <a:p>
            <a:pPr eaLnBrk="1" hangingPunct="1">
              <a:defRPr/>
            </a:pPr>
            <a:r>
              <a:rPr lang="ru-RU" sz="3600" dirty="0" smtClean="0"/>
              <a:t>пос. Менделеево /Московская обл., Сахалинская обл., г.Тобольск, Тюменская обл./ 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0"/>
            <a:ext cx="10429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image95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805488"/>
            <a:ext cx="11430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Имя Менделеева носит: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В Москве есть улица и станция метро «Менделеевская»,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В Санкт –Петербурге есть менделеевская линия, где находится музей- квартира ученого,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Химико-технологический университет в г.Москве,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Химико-технологический техникум в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г. Санкт-Петербурге,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Педагогический институт на родине ученого.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0"/>
            <a:ext cx="9715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image61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5949950"/>
            <a:ext cx="90011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188640"/>
            <a:ext cx="8507288" cy="86409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dirty="0" smtClean="0"/>
              <a:t>Имя ученого в науке: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052737"/>
            <a:ext cx="8713663" cy="540045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С 1962года один раз в два года, в день рождения Менделеева, ученым присуждается золотая медаль Менделеева,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Всесоюзное химическое общество носит его имя,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В науке есть: формула Менделеева, уравнение </a:t>
            </a:r>
            <a:r>
              <a:rPr lang="ru-RU" sz="2800" dirty="0" err="1" smtClean="0"/>
              <a:t>Менделеева-Клайперона</a:t>
            </a:r>
            <a:r>
              <a:rPr lang="ru-RU" sz="2800" dirty="0" smtClean="0"/>
              <a:t>, пикнометр и барометр Менделеева,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В 1936 г. в Академии наук СССР проводились первые Менделеевские чтения, на которых выступил французский ученый </a:t>
            </a:r>
            <a:r>
              <a:rPr lang="ru-RU" sz="2800" dirty="0" err="1" smtClean="0"/>
              <a:t>Федерик</a:t>
            </a:r>
            <a:r>
              <a:rPr lang="ru-RU" sz="2800" dirty="0" smtClean="0"/>
              <a:t> </a:t>
            </a:r>
            <a:r>
              <a:rPr lang="ru-RU" sz="2800" dirty="0" err="1" smtClean="0"/>
              <a:t>Жолио</a:t>
            </a:r>
            <a:r>
              <a:rPr lang="ru-RU" sz="2800" dirty="0" smtClean="0"/>
              <a:t> - Кюри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0"/>
            <a:ext cx="104298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image67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6021388"/>
            <a:ext cx="9001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dirty="0" smtClean="0"/>
              <a:t>Имя ученого в науке: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628775"/>
            <a:ext cx="8594725" cy="48244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dirty="0" smtClean="0"/>
              <a:t>Золотая медаль им. Д.И.Менделеева присуждается Президиумом Академии наук России 8 февраля за выдающиеся работы в области химической науки и технологии, имеющие важное практическое значение. Впервые эта награда была вручена академику А.В.Кирсанову в 1965 г. в Киеве на IX менделеевском съезде.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0"/>
            <a:ext cx="10429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image65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5805488"/>
            <a:ext cx="1219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Почетные звания ученого: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Полный научный титул Менделеева состоял более чем из 100 названий.</a:t>
            </a:r>
          </a:p>
          <a:p>
            <a:pPr eaLnBrk="1" hangingPunct="1">
              <a:defRPr/>
            </a:pPr>
            <a:r>
              <a:rPr lang="ru-RU" sz="3200" dirty="0" smtClean="0"/>
              <a:t>Он был почетным членом более 71 иностранного научного общества, членом 10 академий различных стран, университетов и институтов разных стран мира.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0"/>
            <a:ext cx="11874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image67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5876925"/>
            <a:ext cx="8270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692696"/>
            <a:ext cx="9144000" cy="561662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dirty="0" smtClean="0"/>
              <a:t>«</a:t>
            </a:r>
            <a:r>
              <a:rPr lang="ru-RU" sz="3500" dirty="0" smtClean="0"/>
              <a:t>Гениальный химик, первоклассный физик, плодотворный исследователь в области гидродинамики, метеорологии, геологии, в различных отраслях химической технологии, глубокий знаток химической промышленности и промышленности вообще, особенно русский, оригинальный мыслитель в области учения о народном хозяйстве, государственный ум, которому, к сожалению, не суждено было стать государственным человеком, но который видел и понимал задачи и будущность России лучше представителей официальной власти»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dirty="0" smtClean="0"/>
              <a:t>					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								Л.А.Чугаев</a:t>
            </a:r>
          </a:p>
        </p:txBody>
      </p:sp>
      <p:pic>
        <p:nvPicPr>
          <p:cNvPr id="20483" name="Picture 7" descr="logoan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5805488"/>
            <a:ext cx="8636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765175"/>
            <a:ext cx="8007350" cy="4191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Менделеев умел быть философом в химии, в физике и других отраслях естествознания, которых ему приходилось касаться, и естествоиспытателем в проблемах философии, политической экономии и социологии.</a:t>
            </a:r>
          </a:p>
        </p:txBody>
      </p:sp>
      <p:pic>
        <p:nvPicPr>
          <p:cNvPr id="21507" name="Picture 4" descr="colo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157788"/>
            <a:ext cx="11525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785794"/>
            <a:ext cx="4143404" cy="528641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Arial Black" pitchFamily="34" charset="0"/>
              </a:rPr>
              <a:t>     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 жизни Д.И.Менделеева было много знаменитых людей. </a:t>
            </a:r>
          </a:p>
          <a:p>
            <a:pPr algn="just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Всем известна сказка «Конёк-Горбунок». Её написал учитель гимназии, в которой учился Д. И.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Менделеев. Это Пётр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Павлович Ершов. Именно он вручал Дмитрию Менделееву аттестат об окончании гимназии.</a:t>
            </a:r>
          </a:p>
          <a:p>
            <a:pPr algn="just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В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1850 г. Д. И. Менделеев подал прошение о зачислении в Главный педагогический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институт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 Санкт-Петербурге. В августе он был зачислен студентом на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физико-математический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факультет.</a:t>
            </a:r>
          </a:p>
        </p:txBody>
      </p:sp>
      <p:pic>
        <p:nvPicPr>
          <p:cNvPr id="1026" name="Picture 2" descr="J:\менд\пединститут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3504" y="3286124"/>
            <a:ext cx="2857500" cy="2295525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extBox 4"/>
          <p:cNvSpPr txBox="1"/>
          <p:nvPr/>
        </p:nvSpPr>
        <p:spPr>
          <a:xfrm>
            <a:off x="5500694" y="6143645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Главный пединститут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Санкт-Петербург</a:t>
            </a:r>
            <a:endParaRPr lang="ru-RU" dirty="0"/>
          </a:p>
        </p:txBody>
      </p:sp>
      <p:pic>
        <p:nvPicPr>
          <p:cNvPr id="2" name="Picture 2" descr="C:\Documents and Settings\Светлана\Рабочий стол\митя\тоб гимназ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928670"/>
            <a:ext cx="3500462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072066" y="271462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Тобольская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гимназия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249306" cy="1071546"/>
          </a:xfrm>
        </p:spPr>
        <p:txBody>
          <a:bodyPr/>
          <a:lstStyle/>
          <a:p>
            <a:r>
              <a:rPr lang="ru-RU" sz="3200" dirty="0" smtClean="0"/>
              <a:t>За свою жизнь Д.И.Менделеев отслужил три «службы Родине»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79512" y="1196752"/>
            <a:ext cx="5688632" cy="5400600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Первая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служба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Родине — на поприще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научном.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Вторая служба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— на ниве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просвещения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Третья служба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— на пользу роста русской промышленности.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«</a:t>
            </a:r>
            <a:r>
              <a:rPr lang="ru-RU" sz="2400" dirty="0">
                <a:solidFill>
                  <a:srgbClr val="7030A0"/>
                </a:solidFill>
                <a:latin typeface="Monotype Corsiva" pitchFamily="66" charset="0"/>
              </a:rPr>
              <a:t>Чего только я не делал в своей жизни. Начав (1855) с 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учительства </a:t>
            </a:r>
            <a:r>
              <a:rPr lang="ru-RU" sz="2400" dirty="0">
                <a:solidFill>
                  <a:srgbClr val="7030A0"/>
                </a:solidFill>
                <a:latin typeface="Monotype Corsiva" pitchFamily="66" charset="0"/>
              </a:rPr>
              <a:t>в 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симферопольской </a:t>
            </a:r>
            <a:r>
              <a:rPr lang="ru-RU" sz="2400" dirty="0">
                <a:solidFill>
                  <a:srgbClr val="7030A0"/>
                </a:solidFill>
                <a:latin typeface="Monotype Corsiva" pitchFamily="66" charset="0"/>
              </a:rPr>
              <a:t>гимназии, я 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выслужил </a:t>
            </a:r>
            <a:r>
              <a:rPr lang="ru-RU" sz="2400" dirty="0">
                <a:solidFill>
                  <a:srgbClr val="7030A0"/>
                </a:solidFill>
                <a:latin typeface="Monotype Corsiva" pitchFamily="66" charset="0"/>
              </a:rPr>
              <a:t>48 лет Родине и науке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...»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                      (август 1903. Д.И.Менделеев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)</a:t>
            </a: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Documents and Settings\Светлана\Рабочий стол\менд\yaroshenko_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7" y="1214422"/>
            <a:ext cx="2773853" cy="4067542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«Трудился –вот и стал гением!»- говорил Дмитрий Иванович.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5375" y="1916113"/>
            <a:ext cx="5111750" cy="4652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79512" y="404664"/>
            <a:ext cx="4896544" cy="6453336"/>
          </a:xfrm>
        </p:spPr>
        <p:txBody>
          <a:bodyPr>
            <a:normAutofit fontScale="77500" lnSpcReduction="20000"/>
          </a:bodyPr>
          <a:lstStyle/>
          <a:p>
            <a:r>
              <a:rPr lang="ru-RU" sz="2300" dirty="0">
                <a:solidFill>
                  <a:srgbClr val="0070C0"/>
                </a:solidFill>
                <a:latin typeface="Arial Black" pitchFamily="34" charset="0"/>
              </a:rPr>
              <a:t>В простых и сложных веществах</a:t>
            </a:r>
          </a:p>
          <a:p>
            <a:r>
              <a:rPr lang="ru-RU" sz="2300" dirty="0">
                <a:solidFill>
                  <a:srgbClr val="0070C0"/>
                </a:solidFill>
                <a:latin typeface="Arial Black" pitchFamily="34" charset="0"/>
              </a:rPr>
              <a:t>Все элементы изучались.</a:t>
            </a:r>
          </a:p>
          <a:p>
            <a:r>
              <a:rPr lang="ru-RU" sz="2300" dirty="0">
                <a:solidFill>
                  <a:srgbClr val="0070C0"/>
                </a:solidFill>
                <a:latin typeface="Arial Black" pitchFamily="34" charset="0"/>
              </a:rPr>
              <a:t>Их сочетания в телах</a:t>
            </a:r>
          </a:p>
          <a:p>
            <a:r>
              <a:rPr lang="ru-RU" sz="2300" dirty="0">
                <a:solidFill>
                  <a:srgbClr val="0070C0"/>
                </a:solidFill>
                <a:latin typeface="Arial Black" pitchFamily="34" charset="0"/>
              </a:rPr>
              <a:t>Веками лишь распознавались.</a:t>
            </a:r>
          </a:p>
          <a:p>
            <a:r>
              <a:rPr lang="ru-RU" sz="2300" dirty="0">
                <a:solidFill>
                  <a:srgbClr val="0070C0"/>
                </a:solidFill>
                <a:latin typeface="Arial Black" pitchFamily="34" charset="0"/>
              </a:rPr>
              <a:t>В разнообразиях они</a:t>
            </a:r>
          </a:p>
          <a:p>
            <a:r>
              <a:rPr lang="ru-RU" sz="2300" dirty="0">
                <a:solidFill>
                  <a:srgbClr val="0070C0"/>
                </a:solidFill>
                <a:latin typeface="Arial Black" pitchFamily="34" charset="0"/>
              </a:rPr>
              <a:t>Черты подобий проявляли,</a:t>
            </a:r>
          </a:p>
          <a:p>
            <a:r>
              <a:rPr lang="ru-RU" sz="2300" dirty="0">
                <a:solidFill>
                  <a:srgbClr val="0070C0"/>
                </a:solidFill>
                <a:latin typeface="Arial Black" pitchFamily="34" charset="0"/>
              </a:rPr>
              <a:t>И люди не одной страны</a:t>
            </a:r>
          </a:p>
          <a:p>
            <a:r>
              <a:rPr lang="ru-RU" sz="2300" dirty="0">
                <a:solidFill>
                  <a:srgbClr val="0070C0"/>
                </a:solidFill>
                <a:latin typeface="Arial Black" pitchFamily="34" charset="0"/>
              </a:rPr>
              <a:t>Меж ними сходство всё искали.</a:t>
            </a:r>
          </a:p>
          <a:p>
            <a:r>
              <a:rPr lang="ru-RU" sz="2300" dirty="0">
                <a:solidFill>
                  <a:srgbClr val="0070C0"/>
                </a:solidFill>
                <a:latin typeface="Arial Black" pitchFamily="34" charset="0"/>
              </a:rPr>
              <a:t>Никто, однако, не открыл</a:t>
            </a:r>
          </a:p>
          <a:p>
            <a:r>
              <a:rPr lang="ru-RU" sz="2300" dirty="0">
                <a:solidFill>
                  <a:srgbClr val="0070C0"/>
                </a:solidFill>
                <a:latin typeface="Arial Black" pitchFamily="34" charset="0"/>
              </a:rPr>
              <a:t>Того, что обнаружил гений!</a:t>
            </a:r>
          </a:p>
          <a:p>
            <a:r>
              <a:rPr lang="ru-RU" sz="2300" dirty="0">
                <a:solidFill>
                  <a:srgbClr val="0070C0"/>
                </a:solidFill>
                <a:latin typeface="Arial Black" pitchFamily="34" charset="0"/>
              </a:rPr>
              <a:t>Провидец мир весь поразил,</a:t>
            </a:r>
          </a:p>
          <a:p>
            <a:r>
              <a:rPr lang="ru-RU" sz="2300" dirty="0">
                <a:solidFill>
                  <a:srgbClr val="0070C0"/>
                </a:solidFill>
                <a:latin typeface="Arial Black" pitchFamily="34" charset="0"/>
              </a:rPr>
              <a:t>Проникнув в сущность изменений.</a:t>
            </a:r>
          </a:p>
          <a:p>
            <a:r>
              <a:rPr lang="ru-RU" sz="2300" dirty="0">
                <a:solidFill>
                  <a:srgbClr val="0070C0"/>
                </a:solidFill>
                <a:latin typeface="Arial Black" pitchFamily="34" charset="0"/>
              </a:rPr>
              <a:t>Закон периодов нашёл</a:t>
            </a:r>
          </a:p>
          <a:p>
            <a:r>
              <a:rPr lang="ru-RU" sz="2300" dirty="0">
                <a:solidFill>
                  <a:srgbClr val="0070C0"/>
                </a:solidFill>
                <a:latin typeface="Arial Black" pitchFamily="34" charset="0"/>
              </a:rPr>
              <a:t>Наш русский химик Менделеев,</a:t>
            </a:r>
          </a:p>
          <a:p>
            <a:r>
              <a:rPr lang="ru-RU" sz="2300" dirty="0">
                <a:solidFill>
                  <a:srgbClr val="0070C0"/>
                </a:solidFill>
                <a:latin typeface="Arial Black" pitchFamily="34" charset="0"/>
              </a:rPr>
              <a:t>Чем, безусловно, превзошёл</a:t>
            </a:r>
          </a:p>
          <a:p>
            <a:r>
              <a:rPr lang="ru-RU" sz="2300" dirty="0">
                <a:solidFill>
                  <a:srgbClr val="0070C0"/>
                </a:solidFill>
                <a:latin typeface="Arial Black" pitchFamily="34" charset="0"/>
              </a:rPr>
              <a:t>Он всей науки корифеев.</a:t>
            </a:r>
          </a:p>
          <a:p>
            <a:r>
              <a:rPr lang="ru-RU" sz="2300" dirty="0">
                <a:solidFill>
                  <a:srgbClr val="0070C0"/>
                </a:solidFill>
                <a:latin typeface="Arial Black" pitchFamily="34" charset="0"/>
              </a:rPr>
              <a:t>Своей системой показал</a:t>
            </a:r>
          </a:p>
          <a:p>
            <a:r>
              <a:rPr lang="ru-RU" sz="2300" dirty="0">
                <a:solidFill>
                  <a:srgbClr val="0070C0"/>
                </a:solidFill>
                <a:latin typeface="Arial Black" pitchFamily="34" charset="0"/>
              </a:rPr>
              <a:t>В различье элементов — сходства.</a:t>
            </a:r>
          </a:p>
          <a:p>
            <a:r>
              <a:rPr lang="ru-RU" sz="2300" dirty="0">
                <a:solidFill>
                  <a:srgbClr val="0070C0"/>
                </a:solidFill>
                <a:latin typeface="Arial Black" pitchFamily="34" charset="0"/>
              </a:rPr>
              <a:t>И этим миру доказал</a:t>
            </a:r>
          </a:p>
          <a:p>
            <a:r>
              <a:rPr lang="ru-RU" sz="2300" dirty="0">
                <a:solidFill>
                  <a:srgbClr val="0070C0"/>
                </a:solidFill>
                <a:latin typeface="Arial Black" pitchFamily="34" charset="0"/>
              </a:rPr>
              <a:t>Науки русской превосходство</a:t>
            </a:r>
            <a:r>
              <a:rPr lang="ru-RU" sz="2300" dirty="0" smtClean="0">
                <a:solidFill>
                  <a:srgbClr val="0070C0"/>
                </a:solidFill>
                <a:latin typeface="Arial Black" pitchFamily="34" charset="0"/>
              </a:rPr>
              <a:t>!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С. Щипачёв. </a:t>
            </a:r>
            <a:endParaRPr lang="ru-RU" i="1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Менделееву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посвящается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1026" name="Picture 2" descr="J:\менд\менделее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142984"/>
            <a:ext cx="3929090" cy="5214974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9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1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3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9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10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200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/>
              <a:t>Вывод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35480"/>
            <a:ext cx="8784976" cy="438912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/>
              <a:t>8 февраля 2014 года исполняется 180 лет со дня рождения великого ученого химика Д.И.Менделеева.</a:t>
            </a:r>
          </a:p>
          <a:p>
            <a:pPr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r>
              <a:rPr lang="ru-RU" sz="4800" dirty="0" smtClean="0"/>
              <a:t>Его имя будет жить в веках!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600976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Известные учёные были преподавателями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 у Д.И. Менделеева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в Главном педагогическом институте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500826" y="5072074"/>
            <a:ext cx="2314572" cy="10715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Физику преподавал академик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Э.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X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Ленц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автор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закона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теплового действия тока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050" name="Picture 2" descr="J:\менд\180px-Johann-Friedrich-Brand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357562"/>
            <a:ext cx="1645920" cy="2404872"/>
          </a:xfrm>
          <a:prstGeom prst="rect">
            <a:avLst/>
          </a:prstGeom>
          <a:noFill/>
        </p:spPr>
      </p:pic>
      <p:pic>
        <p:nvPicPr>
          <p:cNvPr id="2051" name="Picture 3" descr="J:\менд\200px-Ostrogradsk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857364"/>
            <a:ext cx="1505187" cy="1828802"/>
          </a:xfrm>
          <a:prstGeom prst="round2SameRect">
            <a:avLst/>
          </a:prstGeom>
          <a:noFill/>
        </p:spPr>
      </p:pic>
      <p:pic>
        <p:nvPicPr>
          <p:cNvPr id="2052" name="Picture 4" descr="J:\менд\220px-VoskresenskijAA04118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857364"/>
            <a:ext cx="1500198" cy="1928826"/>
          </a:xfrm>
          <a:prstGeom prst="flowChartConnector">
            <a:avLst/>
          </a:prstGeom>
          <a:noFill/>
        </p:spPr>
      </p:pic>
      <p:pic>
        <p:nvPicPr>
          <p:cNvPr id="2053" name="Picture 5" descr="J:\менд\300px-Emil_Len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857628"/>
            <a:ext cx="1951467" cy="266700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14546" y="1928802"/>
            <a:ext cx="21431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Математику преподавал академик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М. В. Остроградский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4" y="2571744"/>
            <a:ext cx="1785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Химию преподавал профессор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А. А. Воскресенский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611231"/>
            <a:ext cx="2000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Зоологию преподавал академик Ф. Ф. Брандт (под его руководством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Д. Менделеев выполнил одну из первых научных работ «Опыт исследования о грызунах Петербургской губернии»)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200000"/>
                  </a:schemeClr>
                </a:solidFill>
              </a:rPr>
              <a:t>С 1861 года Дмитрий Иванович преподавал в Петербурге </a:t>
            </a:r>
            <a:endParaRPr lang="ru-RU" i="1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43188" y="1857375"/>
            <a:ext cx="3357562" cy="4714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satMod val="200000"/>
                  </a:schemeClr>
                </a:solidFill>
              </a:rPr>
              <a:t>Периодический закон </a:t>
            </a:r>
            <a:br>
              <a:rPr lang="ru-RU" b="1" i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(1марта 1869 г.)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i="1" smtClean="0"/>
              <a:t>Свойства атомов и образуемых ими </a:t>
            </a:r>
          </a:p>
          <a:p>
            <a:pPr eaLnBrk="1" hangingPunct="1"/>
            <a:endParaRPr lang="ru-RU" i="1" smtClean="0"/>
          </a:p>
          <a:p>
            <a:pPr eaLnBrk="1" hangingPunct="1"/>
            <a:r>
              <a:rPr lang="ru-RU" i="1" smtClean="0"/>
              <a:t>простых и сложных веществ находятся в </a:t>
            </a:r>
          </a:p>
          <a:p>
            <a:pPr eaLnBrk="1" hangingPunct="1"/>
            <a:endParaRPr lang="ru-RU" i="1" smtClean="0"/>
          </a:p>
          <a:p>
            <a:pPr eaLnBrk="1" hangingPunct="1"/>
            <a:r>
              <a:rPr lang="ru-RU" i="1" smtClean="0"/>
              <a:t>периодической   зависимости  от  величин их    атомных масс.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ветлана\Рабочий стол\митя\04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142983"/>
            <a:ext cx="9144000" cy="57150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14350"/>
            <a:ext cx="8429652" cy="1162050"/>
          </a:xfrm>
        </p:spPr>
        <p:txBody>
          <a:bodyPr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Формулировка закона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676400"/>
            <a:ext cx="4357686" cy="4572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Старая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dirty="0" smtClean="0">
                <a:solidFill>
                  <a:srgbClr val="FF0000"/>
                </a:solidFill>
              </a:rPr>
              <a:t>Свойства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простых тел, а также формы и свойства соединений элементов находятся в периодической зависимости </a:t>
            </a:r>
            <a:r>
              <a:rPr lang="ru-RU" dirty="0" smtClean="0">
                <a:solidFill>
                  <a:srgbClr val="FF0000"/>
                </a:solidFill>
              </a:rPr>
              <a:t>от величин атомных весов элементов»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286248" y="1676400"/>
            <a:ext cx="4429156" cy="4572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Современная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dirty="0" smtClean="0">
                <a:solidFill>
                  <a:srgbClr val="FF0000"/>
                </a:solidFill>
              </a:rPr>
              <a:t>Свойства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химических элементов и образуемых ими соединений находятся в периодической зависимости </a:t>
            </a:r>
            <a:r>
              <a:rPr lang="ru-RU" dirty="0" smtClean="0">
                <a:solidFill>
                  <a:srgbClr val="FF0000"/>
                </a:solidFill>
              </a:rPr>
              <a:t>от величины заряда их атомных ядер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117</TotalTime>
  <Words>2288</Words>
  <Application>Microsoft Office PowerPoint</Application>
  <PresentationFormat>Экран (4:3)</PresentationFormat>
  <Paragraphs>246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Поток</vt:lpstr>
      <vt:lpstr>Слайд 1</vt:lpstr>
      <vt:lpstr>Слайд 2</vt:lpstr>
      <vt:lpstr>Биография Д. И. Менделеева </vt:lpstr>
      <vt:lpstr>Дмитрию Менделееву 17 лет</vt:lpstr>
      <vt:lpstr>Слайд 5</vt:lpstr>
      <vt:lpstr>Известные учёные были преподавателями  у Д.И. Менделеева  в Главном педагогическом институте</vt:lpstr>
      <vt:lpstr>С 1861 года Дмитрий Иванович преподавал в Петербурге </vt:lpstr>
      <vt:lpstr>Периодический закон  (1марта 1869 г.)</vt:lpstr>
      <vt:lpstr>Формулировка закона</vt:lpstr>
      <vt:lpstr>Строение атома  (1911г .Э.Резерфорд).</vt:lpstr>
      <vt:lpstr>Слайд 11</vt:lpstr>
      <vt:lpstr>Слайд 12</vt:lpstr>
      <vt:lpstr>Слайд 13</vt:lpstr>
      <vt:lpstr>Слайд 14</vt:lpstr>
      <vt:lpstr>Слайд 15</vt:lpstr>
      <vt:lpstr>Главное открытие в жизни Д.И.Менделеева</vt:lpstr>
      <vt:lpstr>Д.И.Менделеев работал</vt:lpstr>
      <vt:lpstr>Слайд 18</vt:lpstr>
      <vt:lpstr>Слайд 19</vt:lpstr>
      <vt:lpstr>Слайд 20</vt:lpstr>
      <vt:lpstr>Слайд 21</vt:lpstr>
      <vt:lpstr>Слайд 22</vt:lpstr>
      <vt:lpstr>   Научные открытия , которые привели к новой, современной формулировке периодического закона</vt:lpstr>
      <vt:lpstr>Слайд 24</vt:lpstr>
      <vt:lpstr>Менделеевские среды</vt:lpstr>
      <vt:lpstr>Слайд 26</vt:lpstr>
      <vt:lpstr>Часто бывали у Менделеева выдающиеся русские художники</vt:lpstr>
      <vt:lpstr>Слайд 28</vt:lpstr>
      <vt:lpstr>Слайд 29</vt:lpstr>
      <vt:lpstr>Слайд 30</vt:lpstr>
      <vt:lpstr>Научные работы Д. И. Менделеева  </vt:lpstr>
      <vt:lpstr> </vt:lpstr>
      <vt:lpstr>Слайд 33</vt:lpstr>
      <vt:lpstr>Учебник  «Основы химии»,по нему учились тысячи учёных. В том числе В.И.Вернадский и К.А.Тимирязев.</vt:lpstr>
      <vt:lpstr>В 1906 г. Нобелевский комитет в Стокгольме рассматривал две кандидатуры на соискание одноимённой премии: Анри Муассана (Франция) и Д. И. Менделеева (Россия). </vt:lpstr>
      <vt:lpstr>Слайд 36</vt:lpstr>
      <vt:lpstr>«Много испытал я в жизни, но не знаю ничего лучше детей».</vt:lpstr>
      <vt:lpstr>Д.И.Менделеев с детьми –Владимиром и Ольгой.</vt:lpstr>
      <vt:lpstr>Любовь Менделеева («Прекрасная дама») и Александр Блок</vt:lpstr>
      <vt:lpstr>Признание благодарных потомков</vt:lpstr>
      <vt:lpstr>Именем ученого - химика названы:</vt:lpstr>
      <vt:lpstr>Портреты Менделеева при жизни писали: </vt:lpstr>
      <vt:lpstr>На географической карте можно найти: </vt:lpstr>
      <vt:lpstr>Имя Менделеева носит:</vt:lpstr>
      <vt:lpstr>Имя ученого в науке:</vt:lpstr>
      <vt:lpstr>Имя ученого в науке:</vt:lpstr>
      <vt:lpstr>Почетные звания ученого:</vt:lpstr>
      <vt:lpstr>Слайд 48</vt:lpstr>
      <vt:lpstr>Слайд 49</vt:lpstr>
      <vt:lpstr>За свою жизнь Д.И.Менделеев отслужил три «службы Родине»</vt:lpstr>
      <vt:lpstr>«Трудился –вот и стал гением!»- говорил Дмитрий Иванович.</vt:lpstr>
      <vt:lpstr>Слайд 52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14</cp:revision>
  <dcterms:created xsi:type="dcterms:W3CDTF">2014-02-10T18:33:46Z</dcterms:created>
  <dcterms:modified xsi:type="dcterms:W3CDTF">2014-03-01T23:23:44Z</dcterms:modified>
</cp:coreProperties>
</file>