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ОРР – 10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Политическая культура Красноярского края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00024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Выделите сильные и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слабые стороны.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Сильные стороны: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57216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Многообразие культур с уникальными традициями, представленными во всех видах искусства. </a:t>
            </a:r>
          </a:p>
          <a:p>
            <a:r>
              <a:rPr lang="ru-RU" dirty="0" smtClean="0"/>
              <a:t>Самобытность малых народов Севера и других народностей, населяющих территории края. </a:t>
            </a:r>
          </a:p>
          <a:p>
            <a:r>
              <a:rPr lang="ru-RU" dirty="0" smtClean="0"/>
              <a:t>Мощный художественный потенциал культуры Красноярского края. </a:t>
            </a:r>
          </a:p>
          <a:p>
            <a:r>
              <a:rPr lang="ru-RU" dirty="0" smtClean="0"/>
              <a:t>Высокоразвитое профессиональное искусство со сложившейся инфраструктурой и системой творческих объединений и союзов по всем жанрам и видам искусства. </a:t>
            </a:r>
          </a:p>
          <a:p>
            <a:r>
              <a:rPr lang="ru-RU" dirty="0" smtClean="0"/>
              <a:t>Уникальность и разнообразие природно-культурных ландшафтов края. </a:t>
            </a:r>
          </a:p>
          <a:p>
            <a:r>
              <a:rPr lang="ru-RU" dirty="0" smtClean="0"/>
              <a:t>Развитая система непрерывного художественного образования, позволяющая сохранять преемственность традиций профессионального искусства. </a:t>
            </a:r>
          </a:p>
          <a:p>
            <a:r>
              <a:rPr lang="ru-RU" dirty="0" smtClean="0"/>
              <a:t>Широкая сеть культурной инфраструктуры в крупных и малых городах края, сельских поселениях. </a:t>
            </a:r>
          </a:p>
          <a:p>
            <a:r>
              <a:rPr lang="ru-RU" dirty="0" smtClean="0"/>
              <a:t> Сложившаяся история жизнедеятельности меценатов, подвижников, общественных деятелей, внесших вклад в сохранение и развитие культуры края, а также известных творцов: художников, писателей, хореографов, архитекторов, творческих коллективов, отдельных исполнителей, прославивших г. Красноярск и Красноярский край в России и за рубежом. </a:t>
            </a:r>
          </a:p>
          <a:p>
            <a:r>
              <a:rPr lang="ru-RU" dirty="0" smtClean="0"/>
              <a:t>Богатство края творческими талантами. </a:t>
            </a:r>
          </a:p>
          <a:p>
            <a:r>
              <a:rPr lang="ru-RU" dirty="0" smtClean="0"/>
              <a:t>Реализация краевого приоритетного проекта "Культура", в рамках которого осуществляется финансовая поддержка лучших творческих работников и одаренных детей края и значимых для жителей края социально-культурных проектов. </a:t>
            </a:r>
          </a:p>
          <a:p>
            <a:r>
              <a:rPr lang="ru-RU" dirty="0" smtClean="0"/>
              <a:t>Устойчивый интерес институтов культуры, </a:t>
            </a:r>
            <a:r>
              <a:rPr lang="ru-RU" dirty="0" err="1" smtClean="0"/>
              <a:t>креативных</a:t>
            </a:r>
            <a:r>
              <a:rPr lang="ru-RU" dirty="0" smtClean="0"/>
              <a:t> центров и площадок к развитию и модернизации, внедрению новых технологий. </a:t>
            </a:r>
          </a:p>
          <a:p>
            <a:r>
              <a:rPr lang="ru-RU" dirty="0" smtClean="0"/>
              <a:t> Высокий уровень толерантности в вопросах межнационального, межконфессионального и межкультурного взаимодействия.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Слабые стороны: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5357850"/>
          </a:xfrm>
        </p:spPr>
        <p:txBody>
          <a:bodyPr>
            <a:noAutofit/>
          </a:bodyPr>
          <a:lstStyle/>
          <a:p>
            <a:r>
              <a:rPr lang="ru-RU" sz="1200" dirty="0" smtClean="0"/>
              <a:t>Слабая материально-техническая база учреждений культуры, ее несоответствие современным стандартам и нормам обслуживания населения. </a:t>
            </a:r>
          </a:p>
          <a:p>
            <a:r>
              <a:rPr lang="ru-RU" sz="1200" dirty="0" smtClean="0"/>
              <a:t>Отсутствие достаточных финансовых вложений в приобретение дорогостоящих инструментов. </a:t>
            </a:r>
          </a:p>
          <a:p>
            <a:r>
              <a:rPr lang="ru-RU" sz="1200" dirty="0" smtClean="0"/>
              <a:t>Слабый учет традиционными институтами культуры актуальных социально-культурных процессов и </a:t>
            </a:r>
            <a:r>
              <a:rPr lang="ru-RU" sz="1200" dirty="0" err="1" smtClean="0"/>
              <a:t>досуговых</a:t>
            </a:r>
            <a:r>
              <a:rPr lang="ru-RU" sz="1200" dirty="0" smtClean="0"/>
              <a:t> предпочтений различных категорий населения. </a:t>
            </a:r>
          </a:p>
          <a:p>
            <a:r>
              <a:rPr lang="ru-RU" sz="1200" dirty="0" smtClean="0"/>
              <a:t>Несоответствие кадрового потенциала современному уровню возникающих проблем в социально-культурной сфере. </a:t>
            </a:r>
          </a:p>
          <a:p>
            <a:r>
              <a:rPr lang="ru-RU" sz="1200" dirty="0" smtClean="0"/>
              <a:t>Отсутствие раздела культуры в реализуемых крупных социально-экономических проектах и программах на территории края. </a:t>
            </a:r>
          </a:p>
          <a:p>
            <a:r>
              <a:rPr lang="ru-RU" sz="1200" dirty="0" err="1" smtClean="0"/>
              <a:t>Несформированность</a:t>
            </a:r>
            <a:r>
              <a:rPr lang="ru-RU" sz="1200" dirty="0" smtClean="0"/>
              <a:t> образа культуры в общественном сознании как стратегического ресурса экономического развития края. </a:t>
            </a:r>
          </a:p>
          <a:p>
            <a:r>
              <a:rPr lang="ru-RU" sz="1200" dirty="0" smtClean="0"/>
              <a:t>Творческая молодежь не представляет общественной силы, слабо </a:t>
            </a:r>
            <a:r>
              <a:rPr lang="ru-RU" sz="1200" dirty="0" err="1" smtClean="0"/>
              <a:t>самоорганизована</a:t>
            </a:r>
            <a:r>
              <a:rPr lang="ru-RU" sz="1200" dirty="0" smtClean="0"/>
              <a:t>, институционально не оформлена и не заявляет о себе власти, обществу, в том числе бизнесу и СМИ. </a:t>
            </a:r>
          </a:p>
          <a:p>
            <a:r>
              <a:rPr lang="ru-RU" sz="1200" dirty="0" smtClean="0"/>
              <a:t>В культуре и художественном образовании слабо развита инновационная и экспериментальная деятельность, присутствует недостаточно сильная направленность на развитие и позиционирование актуального искусства, развитие </a:t>
            </a:r>
            <a:r>
              <a:rPr lang="ru-RU" sz="1200" dirty="0" err="1" smtClean="0"/>
              <a:t>креативности</a:t>
            </a:r>
            <a:r>
              <a:rPr lang="ru-RU" sz="1200" dirty="0" smtClean="0"/>
              <a:t>, производство новых культурных смыслов, знаков, символов и ценностей. </a:t>
            </a:r>
          </a:p>
          <a:p>
            <a:r>
              <a:rPr lang="ru-RU" sz="1200" dirty="0" smtClean="0"/>
              <a:t>Недостаточно сформирован притягательный и привлекательный образ культуры края для его жителей и гостей, как не сформирована региональная культурная идентичность, способствующая культурной самоидентификации населения. </a:t>
            </a:r>
          </a:p>
          <a:p>
            <a:r>
              <a:rPr lang="ru-RU" sz="1200" dirty="0" smtClean="0"/>
              <a:t>Неравномерность развития культурной инфраструктуры и </a:t>
            </a:r>
            <a:r>
              <a:rPr lang="ru-RU" sz="1200" dirty="0" err="1" smtClean="0"/>
              <a:t>разноудаленность</a:t>
            </a:r>
            <a:r>
              <a:rPr lang="ru-RU" sz="1200" dirty="0" smtClean="0"/>
              <a:t> районных центров края от активно развивающихся культурных центров России и зарубежных стран. </a:t>
            </a:r>
          </a:p>
          <a:p>
            <a:r>
              <a:rPr lang="ru-RU" sz="1200" dirty="0" smtClean="0"/>
              <a:t> Культура слабо ориентирована на молодежную аудиторию, не учитывает ее запросов, не оказывает влияния на формирование и регулирование </a:t>
            </a:r>
            <a:r>
              <a:rPr lang="ru-RU" sz="1200" dirty="0" err="1" smtClean="0"/>
              <a:t>социокультурной</a:t>
            </a:r>
            <a:r>
              <a:rPr lang="ru-RU" sz="1200" dirty="0" smtClean="0"/>
              <a:t> активности молодежи, не участвует в формировании новых культурных ценностей.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ПРИНЦИПЫ КУЛЬТУРНОЙ ПОЛИТИКИ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Принцип суверенитета культуры</a:t>
            </a:r>
            <a:r>
              <a:rPr lang="ru-RU" smtClean="0"/>
              <a:t>. </a:t>
            </a:r>
            <a:endParaRPr lang="ru-RU" dirty="0" smtClean="0"/>
          </a:p>
          <a:p>
            <a:r>
              <a:rPr lang="ru-RU" dirty="0" smtClean="0"/>
              <a:t>2. Принцип преемственности. </a:t>
            </a:r>
          </a:p>
          <a:p>
            <a:r>
              <a:rPr lang="ru-RU" dirty="0" smtClean="0"/>
              <a:t>3. Принцип открытости.</a:t>
            </a:r>
          </a:p>
          <a:p>
            <a:r>
              <a:rPr lang="ru-RU" dirty="0" smtClean="0"/>
              <a:t>4. Принцип персонификации культурной жизни. Предполагает восстановление связи культурных процессов с личностью творца. </a:t>
            </a:r>
          </a:p>
          <a:p>
            <a:r>
              <a:rPr lang="ru-RU" dirty="0" smtClean="0"/>
              <a:t>5. Принцип плюрализма и амбивалентности. Учитывает интересы и потребности всех культурных и </a:t>
            </a:r>
            <a:r>
              <a:rPr lang="ru-RU" dirty="0" err="1" smtClean="0"/>
              <a:t>субкультурных</a:t>
            </a:r>
            <a:r>
              <a:rPr lang="ru-RU" dirty="0" smtClean="0"/>
              <a:t> групп, социальных слоев, народностей и представителей религиозных </a:t>
            </a:r>
            <a:r>
              <a:rPr lang="ru-RU" dirty="0" err="1" smtClean="0"/>
              <a:t>конфессий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6. Принцип общественно-государственного </a:t>
            </a:r>
            <a:r>
              <a:rPr lang="ru-RU" dirty="0" err="1" smtClean="0"/>
              <a:t>соуправления</a:t>
            </a:r>
            <a:r>
              <a:rPr lang="ru-RU" dirty="0" smtClean="0"/>
              <a:t> социально-культурными процессами. </a:t>
            </a:r>
          </a:p>
          <a:p>
            <a:r>
              <a:rPr lang="ru-RU" dirty="0" smtClean="0"/>
              <a:t>7. Принцип </a:t>
            </a:r>
            <a:r>
              <a:rPr lang="ru-RU" dirty="0" err="1" smtClean="0"/>
              <a:t>взаимодополняемости</a:t>
            </a:r>
            <a:r>
              <a:rPr lang="ru-RU" dirty="0" smtClean="0"/>
              <a:t> экономических и культурных аспектов развития. </a:t>
            </a:r>
          </a:p>
          <a:p>
            <a:r>
              <a:rPr lang="ru-RU" dirty="0" smtClean="0"/>
              <a:t>8. Принцип международного сотрудничества.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Разработайте буклет о развитии политической культуры своего муниципалитета (групповая работа)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СТРАТЕГИЧЕСКИЙ АНАЛИЗ СОЦИАЛЬНО-КУЛЬТУРНОЙ СИТУАЦИИ В КРАСНОЯРСКОМ КРАЕ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3586162" cy="17668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политико-экономические тенденции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60888" y="1684150"/>
            <a:ext cx="37258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solidFill>
                  <a:prstClr val="black"/>
                </a:solidFill>
              </a:rPr>
              <a:t>социально-культурные тенденции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3500438"/>
            <a:ext cx="33305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solidFill>
                  <a:prstClr val="black"/>
                </a:solidFill>
              </a:rPr>
              <a:t>технологические тенденции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357422" y="164305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286116" y="2428868"/>
            <a:ext cx="178595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429256" y="150017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 Политико-экономические тенденции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266952"/>
          </a:xfrm>
        </p:spPr>
        <p:txBody>
          <a:bodyPr/>
          <a:lstStyle/>
          <a:p>
            <a:r>
              <a:rPr lang="ru-RU" dirty="0" smtClean="0"/>
              <a:t>Активная демократическая власть, направленная на формирование благоустройства и благополучия жизни общества и интенсивную индустриализацию экономики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Приоритетные направления развития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	«4 И»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ru-RU" dirty="0" smtClean="0"/>
              <a:t>Институты.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dirty="0" smtClean="0"/>
              <a:t>Инфраструктура.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dirty="0" smtClean="0"/>
              <a:t>Инновации.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dirty="0" smtClean="0"/>
              <a:t>Инвестиции.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 Социально-культурные тенденции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обусловлены неоднородностью пространства Красноярского края, потерей культурных связей и разнонаправленностью развития его территориальных субъектов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Город Красноярск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7150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рост благосостояния среднего класса жителей города; </a:t>
            </a:r>
          </a:p>
          <a:p>
            <a:r>
              <a:rPr lang="ru-RU" dirty="0" smtClean="0"/>
              <a:t>формирование интеллектуальной и творческой студенческой среды (IQ-бал, Сибирский федеральный университет); </a:t>
            </a:r>
          </a:p>
          <a:p>
            <a:r>
              <a:rPr lang="ru-RU" dirty="0" smtClean="0"/>
              <a:t>дифференциация городской молодежи, образование объединений молодежи и молодежных субкультур; </a:t>
            </a:r>
          </a:p>
          <a:p>
            <a:r>
              <a:rPr lang="ru-RU" dirty="0" smtClean="0"/>
              <a:t>усложнение религиозной среды города и края, увеличение конфессионального многообразия; </a:t>
            </a:r>
          </a:p>
          <a:p>
            <a:r>
              <a:rPr lang="ru-RU" dirty="0" smtClean="0"/>
              <a:t>появление отдельных фрагментов </a:t>
            </a:r>
            <a:r>
              <a:rPr lang="ru-RU" dirty="0" err="1" smtClean="0"/>
              <a:t>разножанровой</a:t>
            </a:r>
            <a:r>
              <a:rPr lang="ru-RU" dirty="0" smtClean="0"/>
              <a:t> и </a:t>
            </a:r>
            <a:r>
              <a:rPr lang="ru-RU" dirty="0" err="1" smtClean="0"/>
              <a:t>разностилевой</a:t>
            </a:r>
            <a:r>
              <a:rPr lang="ru-RU" dirty="0" smtClean="0"/>
              <a:t> городской культурной среды посредством строительства различных </a:t>
            </a:r>
            <a:r>
              <a:rPr lang="ru-RU" dirty="0" err="1" smtClean="0"/>
              <a:t>арт-объектов</a:t>
            </a:r>
            <a:r>
              <a:rPr lang="ru-RU" dirty="0" smtClean="0"/>
              <a:t> и </a:t>
            </a:r>
            <a:r>
              <a:rPr lang="ru-RU" dirty="0" err="1" smtClean="0"/>
              <a:t>креативного</a:t>
            </a:r>
            <a:r>
              <a:rPr lang="ru-RU" dirty="0" smtClean="0"/>
              <a:t> благоустройства; </a:t>
            </a:r>
          </a:p>
          <a:p>
            <a:r>
              <a:rPr lang="ru-RU" dirty="0" smtClean="0"/>
              <a:t>интенсивное расширение сети услуг и торгово-развлекательных комплексов, различных кафе, становящихся не только местом развлечения, но и местом для проведения досуга и общения; 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ВЫВОД</a:t>
            </a:r>
            <a:r>
              <a:rPr lang="ru-RU" dirty="0" smtClean="0"/>
              <a:t>: ускорение ритма жизни, информационных потоков, усиление транспортных проблем приводит к дефициту свободного времени у современных жителей большого города, особенно у молодежи.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Города (Енисейск, Минусинск, Ачинск, Канск, Норильск и другие)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социальное расслоение населения; </a:t>
            </a:r>
          </a:p>
          <a:p>
            <a:r>
              <a:rPr lang="ru-RU" dirty="0" smtClean="0"/>
              <a:t>утечка молодежи в крупные города; </a:t>
            </a:r>
          </a:p>
          <a:p>
            <a:r>
              <a:rPr lang="ru-RU" dirty="0" smtClean="0"/>
              <a:t>попытка формирования благоприятной для жизни и творчества городской среды;</a:t>
            </a:r>
          </a:p>
          <a:p>
            <a:r>
              <a:rPr lang="ru-RU" dirty="0" smtClean="0"/>
              <a:t>предпосылки формирования культурных брендов малых городов посредством сохранения и использования уникального культурно-исторического наследия и реализации крупных </a:t>
            </a:r>
            <a:r>
              <a:rPr lang="ru-RU" dirty="0" err="1" smtClean="0"/>
              <a:t>арт-событий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попытки формирования самобытной культурной среды малых городов посредством внедрения инновационных социально-культурных технологий и нетрадиционных форм досуга.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3 Технологические тенденции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определяют современный вектор информатизации Красноярского края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Информатизация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активное развитие и внедрение </a:t>
            </a:r>
            <a:r>
              <a:rPr lang="ru-RU" dirty="0" err="1" smtClean="0"/>
              <a:t>интернет-коммуникаций</a:t>
            </a:r>
            <a:r>
              <a:rPr lang="ru-RU" dirty="0" smtClean="0"/>
              <a:t>, </a:t>
            </a:r>
            <a:r>
              <a:rPr lang="ru-RU" dirty="0" err="1" smtClean="0"/>
              <a:t>медиатехнологий</a:t>
            </a:r>
            <a:r>
              <a:rPr lang="ru-RU" dirty="0" smtClean="0"/>
              <a:t> во все сферы жизнедеятельности населения; </a:t>
            </a:r>
          </a:p>
          <a:p>
            <a:r>
              <a:rPr lang="ru-RU" dirty="0" smtClean="0"/>
              <a:t>информатизация жизни общества, доступность всех видов связи для жителей больших и малых городов; </a:t>
            </a:r>
          </a:p>
          <a:p>
            <a:r>
              <a:rPr lang="ru-RU" dirty="0" smtClean="0"/>
              <a:t>создание ресурсных образовательных центров в каждом районе края; </a:t>
            </a:r>
          </a:p>
          <a:p>
            <a:r>
              <a:rPr lang="ru-RU" dirty="0" smtClean="0"/>
              <a:t>виртуализация социально-культурного пространства.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</TotalTime>
  <Words>792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Политическая культура Красноярского края</vt:lpstr>
      <vt:lpstr>СТРАТЕГИЧЕСКИЙ АНАЛИЗ СОЦИАЛЬНО-КУЛЬТУРНОЙ СИТУАЦИИ В КРАСНОЯРСКОМ КРАЕ </vt:lpstr>
      <vt:lpstr>1 Политико-экономические тенденции</vt:lpstr>
      <vt:lpstr>Приоритетные направления развития</vt:lpstr>
      <vt:lpstr>2 Социально-культурные тенденции </vt:lpstr>
      <vt:lpstr>Город Красноярск </vt:lpstr>
      <vt:lpstr>Города (Енисейск, Минусинск, Ачинск, Канск, Норильск и другие)</vt:lpstr>
      <vt:lpstr>3 Технологические тенденции </vt:lpstr>
      <vt:lpstr>Информатизация</vt:lpstr>
      <vt:lpstr>Выделите сильные и  слабые стороны.</vt:lpstr>
      <vt:lpstr>Сильные стороны:</vt:lpstr>
      <vt:lpstr>Слабые стороны: </vt:lpstr>
      <vt:lpstr>ПРИНЦИПЫ КУЛЬТУРНОЙ ПОЛИТИКИ</vt:lpstr>
      <vt:lpstr>Разработайте буклет о развитии политической культуры своего муниципалитета (групповая работа)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культура Красноярского края</dc:title>
  <cp:lastModifiedBy>Ольга Ник</cp:lastModifiedBy>
  <cp:revision>6</cp:revision>
  <dcterms:modified xsi:type="dcterms:W3CDTF">2013-04-03T04:36:15Z</dcterms:modified>
</cp:coreProperties>
</file>