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4"/>
  </p:notesMasterIdLst>
  <p:sldIdLst>
    <p:sldId id="256" r:id="rId2"/>
    <p:sldId id="372" r:id="rId3"/>
    <p:sldId id="277" r:id="rId4"/>
    <p:sldId id="266" r:id="rId5"/>
    <p:sldId id="265" r:id="rId6"/>
    <p:sldId id="332" r:id="rId7"/>
    <p:sldId id="331" r:id="rId8"/>
    <p:sldId id="335" r:id="rId9"/>
    <p:sldId id="374" r:id="rId10"/>
    <p:sldId id="340" r:id="rId11"/>
    <p:sldId id="343" r:id="rId12"/>
    <p:sldId id="370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663300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566" autoAdjust="0"/>
    <p:restoredTop sz="86420" autoAdjust="0"/>
  </p:normalViewPr>
  <p:slideViewPr>
    <p:cSldViewPr>
      <p:cViewPr varScale="1">
        <p:scale>
          <a:sx n="64" d="100"/>
          <a:sy n="64" d="100"/>
        </p:scale>
        <p:origin x="-3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29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C60CD17-45CF-4067-AE25-3C927747D1FF}" type="datetimeFigureOut">
              <a:rPr lang="ru-RU"/>
              <a:pPr>
                <a:defRPr/>
              </a:pPr>
              <a:t>28.08.2010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C0027AE-FD31-4EA0-8CCE-9712037F6E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824C74C-5AF7-4784-9CBA-406DD4F00AA7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027AE-FD31-4EA0-8CCE-9712037F6E29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0027AE-FD31-4EA0-8CCE-9712037F6E29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3AA41-B519-4F1E-A1F1-62786D81E3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C537A-3036-4410-9543-5D06B4861A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C1F82-7B64-4055-A522-F5782240C0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3C61A-6613-4771-BC31-6DC057DB8E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5DDA4-3887-44E7-83DA-FB8CA1801C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7B02C-12F7-4F05-A588-F01385DBDB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728F8-F6D4-429F-A829-F7D9767433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07259-2BE5-4D9F-9C9C-B32C6058FC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B879D-22D2-4DAA-8823-9EC2F303F6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A3A2A-64E4-4389-86A0-2AB19CC7DD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91348-A7E6-41E3-922B-5135C74F27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292A9-9269-4D02-9B34-374273FC3C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5A527FC2-47A7-4687-9C45-D1968F4F9B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2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9"/>
          <p:cNvSpPr>
            <a:spLocks noChangeArrowheads="1" noChangeShapeType="1" noTextEdit="1"/>
          </p:cNvSpPr>
          <p:nvPr/>
        </p:nvSpPr>
        <p:spPr bwMode="auto">
          <a:xfrm>
            <a:off x="304800" y="1600200"/>
            <a:ext cx="5029200" cy="457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15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endParaRPr lang="ru-RU" sz="3600" b="1" kern="10">
              <a:ln w="9525">
                <a:round/>
                <a:headEnd/>
                <a:tailEnd/>
              </a:ln>
              <a:solidFill>
                <a:srgbClr val="3366FF">
                  <a:alpha val="65097"/>
                </a:srgbClr>
              </a:solidFill>
              <a:latin typeface="Book Antiqua"/>
            </a:endParaRPr>
          </a:p>
        </p:txBody>
      </p:sp>
      <p:pic>
        <p:nvPicPr>
          <p:cNvPr id="4100" name="Picture 4" descr="H:\Documents and Settings\Admin\Рабочий стол\Новая папка (2)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28600"/>
            <a:ext cx="3276600" cy="3510642"/>
          </a:xfrm>
          <a:prstGeom prst="rect">
            <a:avLst/>
          </a:prstGeom>
          <a:noFill/>
          <a:effectLst>
            <a:glow rad="228600">
              <a:srgbClr val="FFFF00">
                <a:alpha val="40000"/>
              </a:srgbClr>
            </a:glow>
          </a:effectLst>
        </p:spPr>
      </p:pic>
      <p:sp>
        <p:nvSpPr>
          <p:cNvPr id="4" name="Заголовок 3"/>
          <p:cNvSpPr>
            <a:spLocks noGrp="1"/>
          </p:cNvSpPr>
          <p:nvPr>
            <p:ph type="ctrTitle" sz="quarter"/>
          </p:nvPr>
        </p:nvSpPr>
        <p:spPr>
          <a:xfrm>
            <a:off x="1295400" y="4343400"/>
            <a:ext cx="7543800" cy="1524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r>
              <a:rPr lang="ru-RU" sz="5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Иконы Древней Руси</a:t>
            </a:r>
            <a:endParaRPr lang="ru-RU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40000"/>
                <a:lumOff val="60000"/>
              </a:schemeClr>
            </a:gs>
            <a:gs pos="0">
              <a:schemeClr val="bg1">
                <a:lumMod val="75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381000"/>
            <a:ext cx="8229600" cy="1384300"/>
          </a:xfrm>
        </p:spPr>
        <p:txBody>
          <a:bodyPr/>
          <a:lstStyle/>
          <a:p>
            <a:pPr algn="ctr">
              <a:defRPr/>
            </a:pPr>
            <a:r>
              <a:rPr lang="ru-RU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Икона</a:t>
            </a:r>
            <a:r>
              <a:rPr lang="ru-RU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ru-RU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спутница жизни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ru-RU" dirty="0" smtClean="0">
                <a:effectLst/>
              </a:rPr>
              <a:t>		</a:t>
            </a:r>
            <a:endParaRPr lang="ru-RU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0" y="609600"/>
            <a:ext cx="4876800" cy="5029200"/>
          </a:xfrm>
        </p:spPr>
        <p:txBody>
          <a:bodyPr/>
          <a:lstStyle/>
          <a:p>
            <a:endParaRPr lang="ru-RU" sz="2400" dirty="0" smtClean="0">
              <a:solidFill>
                <a:schemeClr val="bg2"/>
              </a:solidFill>
              <a:effectLst/>
            </a:endParaRPr>
          </a:p>
          <a:p>
            <a:r>
              <a:rPr lang="ru-RU" sz="2400" dirty="0" smtClean="0">
                <a:solidFill>
                  <a:schemeClr val="bg2"/>
                </a:solidFill>
                <a:effectLst/>
              </a:rPr>
              <a:t>После рождения младенца ко дню его крещения изготовляли мерную икону. На длинной и узкой доске в меру роста новорожденного писался образ того святого, чьим именем собирались наречь ребенка.</a:t>
            </a:r>
            <a:endParaRPr lang="en-US" sz="2400" dirty="0" smtClean="0">
              <a:solidFill>
                <a:schemeClr val="bg2"/>
              </a:solidFill>
              <a:effectLst/>
            </a:endParaRPr>
          </a:p>
          <a:p>
            <a:endParaRPr lang="ru-RU" sz="2400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А после смерти мерную икону клали на крышку его гроба.</a:t>
            </a:r>
            <a:endParaRPr lang="ru-RU" sz="2400" dirty="0" smtClean="0">
              <a:solidFill>
                <a:schemeClr val="bg2"/>
              </a:solidFill>
              <a:effectLst/>
            </a:endParaRPr>
          </a:p>
          <a:p>
            <a:endParaRPr lang="ru-RU" dirty="0"/>
          </a:p>
        </p:txBody>
      </p:sp>
      <p:pic>
        <p:nvPicPr>
          <p:cNvPr id="1028" name="Picture 4" descr="H:\Documents and Settings\Admin\Рабочий стол\Новая папка (2)\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914400"/>
            <a:ext cx="2465387" cy="4853773"/>
          </a:xfrm>
          <a:prstGeom prst="rect">
            <a:avLst/>
          </a:prstGeom>
          <a:noFill/>
        </p:spPr>
      </p:pic>
      <p:pic>
        <p:nvPicPr>
          <p:cNvPr id="1026" name="Picture 2" descr="H:\Documents and Settings\Admin\Рабочий стол\Новая папка (2)\1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838200"/>
            <a:ext cx="4194846" cy="556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0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40000"/>
                <a:lumOff val="60000"/>
              </a:schemeClr>
            </a:gs>
            <a:gs pos="0">
              <a:schemeClr val="bg1">
                <a:lumMod val="75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4343400" cy="59436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ru-RU" dirty="0" smtClean="0">
                <a:effectLst/>
              </a:rPr>
              <a:t>   </a:t>
            </a:r>
            <a:r>
              <a:rPr lang="ru-RU" dirty="0" smtClean="0">
                <a:solidFill>
                  <a:schemeClr val="bg2"/>
                </a:solidFill>
                <a:effectLst/>
              </a:rPr>
              <a:t>Родители благословляли детей на важные дела иконой, а когда молодые венчались – в качестве благословения на брак им вручали  две иконы: Спасителя и Богоматери.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4006" y="381000"/>
            <a:ext cx="4789088" cy="594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2" name="Picture 4" descr="H:\Documents and Settings\Admin\Рабочий стол\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04800"/>
            <a:ext cx="4724400" cy="60561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0">
              <a:schemeClr val="bg1"/>
            </a:gs>
            <a:gs pos="0">
              <a:schemeClr val="bg1">
                <a:lumMod val="40000"/>
                <a:lumOff val="60000"/>
              </a:schemeClr>
            </a:gs>
            <a:gs pos="100000">
              <a:schemeClr val="accent4">
                <a:lumMod val="90000"/>
                <a:alpha val="1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533400"/>
            <a:ext cx="3810000" cy="53340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ru-RU" sz="2400" dirty="0" smtClean="0">
                <a:solidFill>
                  <a:schemeClr val="bg2"/>
                </a:solidFill>
                <a:effectLst/>
              </a:rPr>
              <a:t>	</a:t>
            </a:r>
            <a:r>
              <a:rPr lang="ru-RU" dirty="0" smtClean="0">
                <a:solidFill>
                  <a:schemeClr val="bg2"/>
                </a:solidFill>
                <a:effectLst/>
              </a:rPr>
              <a:t>	Икона - это не просто картина с изображением тех, кому поклоняются верующие, но и своеобразный психологический показатель духовной жизни и переживаний народа того периода, когда она была написана.</a:t>
            </a:r>
          </a:p>
        </p:txBody>
      </p:sp>
      <p:pic>
        <p:nvPicPr>
          <p:cNvPr id="1026" name="Picture 2" descr="H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4852" y="228600"/>
            <a:ext cx="2674203" cy="342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H:\Documents and Settings\Admin\Рабочий стол\Рисунок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2667000"/>
            <a:ext cx="2405506" cy="3727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75000"/>
              </a:schemeClr>
            </a:gs>
            <a:gs pos="50000">
              <a:schemeClr val="bg1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4343400" cy="5334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400" dirty="0" smtClean="0">
                <a:solidFill>
                  <a:schemeClr val="bg2"/>
                </a:solidFill>
                <a:effectLst/>
                <a:cs typeface="Tahoma" pitchFamily="34" charset="0"/>
              </a:rPr>
              <a:t>Икона – это</a:t>
            </a:r>
            <a:r>
              <a:rPr lang="en-US" sz="2400" dirty="0" smtClean="0">
                <a:solidFill>
                  <a:schemeClr val="bg2"/>
                </a:solidFill>
                <a:effectLst/>
                <a:cs typeface="Tahoma" pitchFamily="34" charset="0"/>
              </a:rPr>
              <a:t> </a:t>
            </a:r>
            <a:r>
              <a:rPr lang="ru-RU" sz="2400" dirty="0" smtClean="0">
                <a:solidFill>
                  <a:schemeClr val="bg2"/>
                </a:solidFill>
                <a:effectLst/>
                <a:cs typeface="Tahoma" pitchFamily="34" charset="0"/>
              </a:rPr>
              <a:t>живописное,</a:t>
            </a:r>
          </a:p>
          <a:p>
            <a:pPr eaLnBrk="1" hangingPunct="1">
              <a:buFontTx/>
              <a:buNone/>
              <a:defRPr/>
            </a:pPr>
            <a:r>
              <a:rPr lang="ru-RU" sz="2400" dirty="0" smtClean="0">
                <a:solidFill>
                  <a:schemeClr val="bg2"/>
                </a:solidFill>
                <a:effectLst/>
                <a:cs typeface="Tahoma" pitchFamily="34" charset="0"/>
              </a:rPr>
              <a:t>реже рельефное</a:t>
            </a:r>
            <a:endParaRPr lang="en-US" sz="2400" dirty="0" smtClean="0">
              <a:solidFill>
                <a:schemeClr val="bg2"/>
              </a:solidFill>
              <a:effectLst/>
              <a:cs typeface="Tahoma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ru-RU" sz="2400" dirty="0" smtClean="0">
                <a:solidFill>
                  <a:schemeClr val="bg2"/>
                </a:solidFill>
                <a:effectLst/>
                <a:cs typeface="Tahoma" pitchFamily="34" charset="0"/>
              </a:rPr>
              <a:t>изображение </a:t>
            </a:r>
          </a:p>
          <a:p>
            <a:pPr eaLnBrk="1" hangingPunct="1">
              <a:buFontTx/>
              <a:buNone/>
              <a:defRPr/>
            </a:pPr>
            <a:r>
              <a:rPr lang="ru-RU" sz="2400" dirty="0" smtClean="0">
                <a:solidFill>
                  <a:schemeClr val="bg2"/>
                </a:solidFill>
                <a:effectLst/>
                <a:cs typeface="Tahoma" pitchFamily="34" charset="0"/>
              </a:rPr>
              <a:t>Иисуса Христа, Богоматери,</a:t>
            </a:r>
          </a:p>
          <a:p>
            <a:pPr eaLnBrk="1" hangingPunct="1">
              <a:buFontTx/>
              <a:buNone/>
              <a:defRPr/>
            </a:pPr>
            <a:r>
              <a:rPr lang="ru-RU" sz="2400" dirty="0" smtClean="0">
                <a:solidFill>
                  <a:schemeClr val="bg2"/>
                </a:solidFill>
                <a:effectLst/>
                <a:cs typeface="Tahoma" pitchFamily="34" charset="0"/>
              </a:rPr>
              <a:t>ангелов и святых.</a:t>
            </a:r>
          </a:p>
          <a:p>
            <a:pPr eaLnBrk="1" hangingPunct="1">
              <a:buFontTx/>
              <a:buNone/>
              <a:defRPr/>
            </a:pPr>
            <a:r>
              <a:rPr lang="ru-RU" sz="2400" dirty="0" smtClean="0">
                <a:solidFill>
                  <a:schemeClr val="bg2"/>
                </a:solidFill>
                <a:effectLst/>
                <a:cs typeface="Tahoma" pitchFamily="34" charset="0"/>
              </a:rPr>
              <a:t>Ее нельзя считать картиной,</a:t>
            </a:r>
          </a:p>
          <a:p>
            <a:pPr eaLnBrk="1" hangingPunct="1">
              <a:buFontTx/>
              <a:buNone/>
              <a:defRPr/>
            </a:pPr>
            <a:r>
              <a:rPr lang="ru-RU" sz="2400" dirty="0" smtClean="0">
                <a:solidFill>
                  <a:schemeClr val="bg2"/>
                </a:solidFill>
                <a:effectLst/>
                <a:cs typeface="Tahoma" pitchFamily="34" charset="0"/>
              </a:rPr>
              <a:t>в ней воспроизводится не</a:t>
            </a:r>
          </a:p>
          <a:p>
            <a:pPr eaLnBrk="1" hangingPunct="1">
              <a:buFontTx/>
              <a:buNone/>
              <a:defRPr/>
            </a:pPr>
            <a:r>
              <a:rPr lang="ru-RU" sz="2400" dirty="0" smtClean="0">
                <a:solidFill>
                  <a:schemeClr val="bg2"/>
                </a:solidFill>
                <a:effectLst/>
                <a:cs typeface="Tahoma" pitchFamily="34" charset="0"/>
              </a:rPr>
              <a:t>то,</a:t>
            </a:r>
            <a:r>
              <a:rPr lang="en-US" sz="2400" dirty="0" smtClean="0">
                <a:solidFill>
                  <a:schemeClr val="bg2"/>
                </a:solidFill>
                <a:effectLst/>
                <a:cs typeface="Tahoma" pitchFamily="34" charset="0"/>
              </a:rPr>
              <a:t> </a:t>
            </a:r>
            <a:r>
              <a:rPr lang="ru-RU" sz="2400" dirty="0" smtClean="0">
                <a:solidFill>
                  <a:schemeClr val="bg2"/>
                </a:solidFill>
                <a:effectLst/>
                <a:cs typeface="Tahoma" pitchFamily="34" charset="0"/>
              </a:rPr>
              <a:t>что</a:t>
            </a:r>
            <a:r>
              <a:rPr lang="en-US" sz="2400" dirty="0" smtClean="0">
                <a:solidFill>
                  <a:schemeClr val="bg2"/>
                </a:solidFill>
                <a:effectLst/>
                <a:cs typeface="Tahoma" pitchFamily="34" charset="0"/>
              </a:rPr>
              <a:t> </a:t>
            </a:r>
            <a:r>
              <a:rPr lang="ru-RU" sz="2400" dirty="0" smtClean="0">
                <a:solidFill>
                  <a:schemeClr val="bg2"/>
                </a:solidFill>
                <a:effectLst/>
                <a:cs typeface="Tahoma" pitchFamily="34" charset="0"/>
              </a:rPr>
              <a:t>художник имеет</a:t>
            </a:r>
            <a:endParaRPr lang="en-US" sz="2400" dirty="0" smtClean="0">
              <a:solidFill>
                <a:schemeClr val="bg2"/>
              </a:solidFill>
              <a:effectLst/>
              <a:cs typeface="Tahoma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ru-RU" sz="2400" dirty="0" smtClean="0">
                <a:solidFill>
                  <a:schemeClr val="bg2"/>
                </a:solidFill>
                <a:effectLst/>
                <a:cs typeface="Tahoma" pitchFamily="34" charset="0"/>
              </a:rPr>
              <a:t>перед   глазами, </a:t>
            </a:r>
          </a:p>
          <a:p>
            <a:pPr eaLnBrk="1" hangingPunct="1">
              <a:buFontTx/>
              <a:buNone/>
              <a:defRPr/>
            </a:pPr>
            <a:r>
              <a:rPr lang="ru-RU" sz="2400" dirty="0" smtClean="0">
                <a:solidFill>
                  <a:schemeClr val="bg2"/>
                </a:solidFill>
                <a:effectLst/>
                <a:cs typeface="Tahoma" pitchFamily="34" charset="0"/>
              </a:rPr>
              <a:t>а некий прототип,</a:t>
            </a:r>
          </a:p>
          <a:p>
            <a:pPr eaLnBrk="1" hangingPunct="1">
              <a:buFontTx/>
              <a:buNone/>
              <a:defRPr/>
            </a:pPr>
            <a:r>
              <a:rPr lang="ru-RU" sz="2400" dirty="0" smtClean="0">
                <a:solidFill>
                  <a:schemeClr val="bg2"/>
                </a:solidFill>
                <a:effectLst/>
                <a:cs typeface="Tahoma" pitchFamily="34" charset="0"/>
              </a:rPr>
              <a:t>которому он должен</a:t>
            </a:r>
          </a:p>
          <a:p>
            <a:pPr eaLnBrk="1" hangingPunct="1">
              <a:buFontTx/>
              <a:buNone/>
              <a:defRPr/>
            </a:pPr>
            <a:r>
              <a:rPr lang="ru-RU" sz="2400" dirty="0" smtClean="0">
                <a:solidFill>
                  <a:schemeClr val="bg2"/>
                </a:solidFill>
                <a:effectLst/>
                <a:cs typeface="Tahoma" pitchFamily="34" charset="0"/>
              </a:rPr>
              <a:t>следовать. </a:t>
            </a:r>
          </a:p>
          <a:p>
            <a:pPr>
              <a:defRPr/>
            </a:pPr>
            <a:endParaRPr lang="ru-RU" sz="2400" dirty="0">
              <a:cs typeface="Tahoma" pitchFamily="34" charset="0"/>
            </a:endParaRPr>
          </a:p>
        </p:txBody>
      </p:sp>
      <p:pic>
        <p:nvPicPr>
          <p:cNvPr id="83973" name="Picture 5" descr="H:\Documents and Settings\Admin\Рабочий стол\Новая папка (2)\Рисунок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762000"/>
            <a:ext cx="4274057" cy="493559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7" dur="20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chemeClr val="bg1">
                <a:lumMod val="60000"/>
                <a:lumOff val="40000"/>
              </a:schemeClr>
            </a:gs>
            <a:gs pos="0">
              <a:schemeClr val="accent2">
                <a:lumMod val="75000"/>
              </a:schemeClr>
            </a:gs>
            <a:gs pos="100000">
              <a:schemeClr val="tx1">
                <a:lumMod val="7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003300"/>
          </a:xfrm>
        </p:spPr>
        <p:txBody>
          <a:bodyPr/>
          <a:lstStyle/>
          <a:p>
            <a:pPr algn="ctr" eaLnBrk="1" hangingPunct="1"/>
            <a:r>
              <a:rPr lang="ru-RU" sz="4000" b="1" smtClean="0">
                <a:solidFill>
                  <a:schemeClr val="bg2"/>
                </a:solidFill>
                <a:effectLst/>
              </a:rPr>
              <a:t>История возникновения иконы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00200"/>
            <a:ext cx="5105400" cy="5105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	Русь приняла</a:t>
            </a:r>
          </a:p>
          <a:p>
            <a:pPr eaLnBrk="1" hangingPunct="1">
              <a:buFontTx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христианство от Византии</a:t>
            </a:r>
          </a:p>
          <a:p>
            <a:pPr eaLnBrk="1" hangingPunct="1">
              <a:buFontTx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тогда, когда церковное</a:t>
            </a:r>
          </a:p>
          <a:p>
            <a:pPr eaLnBrk="1" hangingPunct="1">
              <a:buFontTx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искусство в этой стране</a:t>
            </a:r>
          </a:p>
          <a:p>
            <a:pPr eaLnBrk="1" hangingPunct="1">
              <a:buFontTx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переживало расцвет. Недаром</a:t>
            </a:r>
            <a:r>
              <a:rPr lang="en-US" dirty="0" smtClean="0">
                <a:solidFill>
                  <a:schemeClr val="bg2"/>
                </a:solidFill>
                <a:effectLst/>
              </a:rPr>
              <a:t> </a:t>
            </a:r>
            <a:r>
              <a:rPr lang="ru-RU" dirty="0" smtClean="0">
                <a:solidFill>
                  <a:schemeClr val="bg2"/>
                </a:solidFill>
                <a:effectLst/>
              </a:rPr>
              <a:t>послов князя</a:t>
            </a:r>
            <a:endParaRPr lang="en-US" dirty="0" smtClean="0">
              <a:solidFill>
                <a:schemeClr val="bg2"/>
              </a:solidFill>
              <a:effectLst/>
            </a:endParaRPr>
          </a:p>
          <a:p>
            <a:pPr eaLnBrk="1" hangingPunct="1">
              <a:buFontTx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 Владимира так</a:t>
            </a:r>
            <a:r>
              <a:rPr lang="en-US" dirty="0" smtClean="0">
                <a:solidFill>
                  <a:schemeClr val="bg2"/>
                </a:solidFill>
                <a:effectLst/>
              </a:rPr>
              <a:t> </a:t>
            </a:r>
            <a:r>
              <a:rPr lang="ru-RU" dirty="0" smtClean="0">
                <a:solidFill>
                  <a:schemeClr val="bg2"/>
                </a:solidFill>
                <a:effectLst/>
              </a:rPr>
              <a:t>поразило</a:t>
            </a:r>
            <a:endParaRPr lang="en-US" dirty="0" smtClean="0">
              <a:solidFill>
                <a:schemeClr val="bg2"/>
              </a:solidFill>
              <a:effectLst/>
            </a:endParaRPr>
          </a:p>
          <a:p>
            <a:pPr eaLnBrk="1" hangingPunct="1">
              <a:buFontTx/>
              <a:buNone/>
              <a:defRPr/>
            </a:pPr>
            <a:r>
              <a:rPr lang="ru-RU" dirty="0" smtClean="0">
                <a:solidFill>
                  <a:schemeClr val="bg2"/>
                </a:solidFill>
                <a:effectLst/>
              </a:rPr>
              <a:t> греческое богослужение.</a:t>
            </a:r>
          </a:p>
          <a:p>
            <a:pPr eaLnBrk="1" hangingPunct="1">
              <a:defRPr/>
            </a:pPr>
            <a:endParaRPr lang="ru-RU" b="1" dirty="0" smtClean="0">
              <a:solidFill>
                <a:schemeClr val="bg2"/>
              </a:solidFill>
            </a:endParaRPr>
          </a:p>
        </p:txBody>
      </p:sp>
      <p:pic>
        <p:nvPicPr>
          <p:cNvPr id="6151" name="Picture 7" descr="H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4953000" y="1447800"/>
            <a:ext cx="3955752" cy="51780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20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2000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2000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2000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2000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2000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2000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0">
              <a:schemeClr val="bg1">
                <a:lumMod val="60000"/>
                <a:lumOff val="40000"/>
              </a:schemeClr>
            </a:gs>
            <a:gs pos="0">
              <a:schemeClr val="accent2">
                <a:lumMod val="75000"/>
              </a:schemeClr>
            </a:gs>
            <a:gs pos="100000">
              <a:schemeClr val="tx1">
                <a:lumMod val="75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29718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000" dirty="0" smtClean="0"/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i="1" dirty="0" smtClean="0">
                <a:solidFill>
                  <a:schemeClr val="bg2"/>
                </a:solidFill>
                <a:latin typeface="Arial Unicode MS" pitchFamily="34" charset="-128"/>
              </a:rPr>
              <a:t>			</a:t>
            </a:r>
          </a:p>
          <a:p>
            <a:pPr algn="just" eaLnBrk="1" hangingPunct="1">
              <a:buFontTx/>
              <a:buNone/>
              <a:defRPr/>
            </a:pPr>
            <a:r>
              <a:rPr lang="ru-RU" sz="2400" dirty="0" smtClean="0">
                <a:solidFill>
                  <a:schemeClr val="bg2"/>
                </a:solidFill>
                <a:effectLst/>
              </a:rPr>
              <a:t>Придя на Службу в</a:t>
            </a:r>
          </a:p>
          <a:p>
            <a:pPr eaLnBrk="1" hangingPunct="1">
              <a:buFontTx/>
              <a:buNone/>
              <a:defRPr/>
            </a:pPr>
            <a:r>
              <a:rPr lang="ru-RU" sz="2400" dirty="0" smtClean="0">
                <a:solidFill>
                  <a:schemeClr val="bg2"/>
                </a:solidFill>
                <a:effectLst/>
              </a:rPr>
              <a:t>Софийский Храм в</a:t>
            </a:r>
          </a:p>
          <a:p>
            <a:pPr algn="just" eaLnBrk="1" hangingPunct="1">
              <a:buFontTx/>
              <a:buNone/>
              <a:defRPr/>
            </a:pPr>
            <a:r>
              <a:rPr lang="ru-RU" sz="2400" dirty="0" smtClean="0">
                <a:solidFill>
                  <a:schemeClr val="bg2"/>
                </a:solidFill>
                <a:effectLst/>
              </a:rPr>
              <a:t>Константинополе,</a:t>
            </a:r>
          </a:p>
          <a:p>
            <a:pPr algn="just" eaLnBrk="1" hangingPunct="1">
              <a:buFontTx/>
              <a:buNone/>
              <a:defRPr/>
            </a:pPr>
            <a:r>
              <a:rPr lang="ru-RU" sz="2400" dirty="0" smtClean="0">
                <a:solidFill>
                  <a:schemeClr val="bg2"/>
                </a:solidFill>
                <a:effectLst/>
              </a:rPr>
              <a:t>они не могли</a:t>
            </a:r>
          </a:p>
          <a:p>
            <a:pPr algn="just" eaLnBrk="1" hangingPunct="1">
              <a:buFontTx/>
              <a:buNone/>
              <a:defRPr/>
            </a:pPr>
            <a:r>
              <a:rPr lang="ru-RU" sz="2400" dirty="0" smtClean="0">
                <a:solidFill>
                  <a:schemeClr val="bg2"/>
                </a:solidFill>
                <a:effectLst/>
              </a:rPr>
              <a:t>устоять перед</a:t>
            </a:r>
          </a:p>
          <a:p>
            <a:pPr algn="just" eaLnBrk="1" hangingPunct="1">
              <a:buFontTx/>
              <a:buNone/>
              <a:defRPr/>
            </a:pPr>
            <a:r>
              <a:rPr lang="ru-RU" sz="2400" dirty="0" smtClean="0">
                <a:solidFill>
                  <a:schemeClr val="bg2"/>
                </a:solidFill>
                <a:effectLst/>
              </a:rPr>
              <a:t>красотой его икон </a:t>
            </a:r>
          </a:p>
          <a:p>
            <a:pPr algn="just" eaLnBrk="1" hangingPunct="1">
              <a:buFontTx/>
              <a:buNone/>
              <a:defRPr/>
            </a:pPr>
            <a:r>
              <a:rPr lang="ru-RU" sz="2400" dirty="0" smtClean="0">
                <a:solidFill>
                  <a:schemeClr val="bg2"/>
                </a:solidFill>
                <a:effectLst/>
              </a:rPr>
              <a:t>и внутреннего</a:t>
            </a:r>
          </a:p>
          <a:p>
            <a:pPr algn="just" eaLnBrk="1" hangingPunct="1">
              <a:buFontTx/>
              <a:buNone/>
              <a:defRPr/>
            </a:pPr>
            <a:r>
              <a:rPr lang="ru-RU" sz="2400" dirty="0" smtClean="0">
                <a:solidFill>
                  <a:schemeClr val="bg2"/>
                </a:solidFill>
                <a:effectLst/>
              </a:rPr>
              <a:t>убранства.</a:t>
            </a:r>
          </a:p>
        </p:txBody>
      </p:sp>
      <p:pic>
        <p:nvPicPr>
          <p:cNvPr id="2" name="Picture 5" descr="C:\мама\иконы\София Константинополь\Софийский храм константинопол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895600"/>
            <a:ext cx="5516526" cy="370641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4342" name="Picture 6" descr="C:\мама\иконы\София Константинополь\mozaika-sofia-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28600"/>
            <a:ext cx="3429000" cy="247283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4343" name="Picture 7" descr="C:\мама\иконы\София Константинополь\220px-pantocrator_constantinopl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40388" y="762000"/>
            <a:ext cx="4155812" cy="506438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4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0">
              <a:schemeClr val="bg1">
                <a:lumMod val="60000"/>
                <a:lumOff val="40000"/>
              </a:schemeClr>
            </a:gs>
            <a:gs pos="0">
              <a:schemeClr val="accent2">
                <a:lumMod val="75000"/>
              </a:schemeClr>
            </a:gs>
            <a:gs pos="100000">
              <a:schemeClr val="tx1">
                <a:lumMod val="75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04800"/>
            <a:ext cx="3962400" cy="5715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b="1" dirty="0" smtClean="0">
                <a:solidFill>
                  <a:schemeClr val="bg2"/>
                </a:solidFill>
              </a:rPr>
              <a:t>	</a:t>
            </a:r>
            <a:r>
              <a:rPr lang="ru-RU" sz="2400" dirty="0" smtClean="0">
                <a:solidFill>
                  <a:schemeClr val="bg2"/>
                </a:solidFill>
                <a:effectLst/>
              </a:rPr>
              <a:t>Новообращенный народ живо воспринял византийский идеал  христианской красоты: художественная культура на Руси к тому времени была высоко развита. </a:t>
            </a:r>
          </a:p>
          <a:p>
            <a:pPr eaLnBrk="1" hangingPunct="1">
              <a:buFontTx/>
              <a:buNone/>
              <a:defRPr/>
            </a:pPr>
            <a:r>
              <a:rPr lang="ru-RU" sz="2400" dirty="0" smtClean="0">
                <a:solidFill>
                  <a:schemeClr val="bg2"/>
                </a:solidFill>
                <a:effectLst/>
              </a:rPr>
              <a:t>Поэтому довольно быстро церковное искусство в древней Руси – и прежде всего иконопись – стало на свой, независимый от Византии путь.</a:t>
            </a:r>
            <a:endParaRPr lang="ru-RU" sz="2400" b="1" dirty="0" smtClean="0">
              <a:solidFill>
                <a:schemeClr val="bg2"/>
              </a:solidFill>
              <a:effectLst/>
            </a:endParaRPr>
          </a:p>
        </p:txBody>
      </p:sp>
      <p:pic>
        <p:nvPicPr>
          <p:cNvPr id="15364" name="Picture 4" descr="H:\Documents and Settings\Admin\Рабочий стол\Новая папка (2)\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533400"/>
            <a:ext cx="4000500" cy="568960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5365" name="Picture 5" descr="H:\Documents and Settings\Admin\Рабочий стол\Новая папка (2)\1_0PlodyStradaniyHristovy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533400"/>
            <a:ext cx="4375604" cy="563880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5366" name="Picture 6" descr="H:\Documents and Settings\Admin\Рабочий стол\Новая папка (2)\1_0IkonaChudoGeorgiyaOZmie.jpg"/>
          <p:cNvPicPr>
            <a:picLocks noChangeAspect="1" noChangeArrowheads="1"/>
          </p:cNvPicPr>
          <p:nvPr/>
        </p:nvPicPr>
        <p:blipFill>
          <a:blip r:embed="rId4" cstate="print">
            <a:lum bright="10000" contrast="10000"/>
          </a:blip>
          <a:srcRect/>
          <a:stretch>
            <a:fillRect/>
          </a:stretch>
        </p:blipFill>
        <p:spPr bwMode="auto">
          <a:xfrm>
            <a:off x="4343400" y="533400"/>
            <a:ext cx="4038600" cy="5671764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chemeClr val="bg1">
                <a:lumMod val="40000"/>
                <a:lumOff val="60000"/>
              </a:schemeClr>
            </a:gs>
            <a:gs pos="0">
              <a:schemeClr val="bg2">
                <a:lumMod val="40000"/>
                <a:lumOff val="60000"/>
              </a:schemeClr>
            </a:gs>
            <a:gs pos="100000">
              <a:schemeClr val="tx1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 algn="ctr"/>
            <a:r>
              <a:rPr lang="ru-RU" sz="4000" b="1" smtClean="0">
                <a:solidFill>
                  <a:schemeClr val="bg2"/>
                </a:solidFill>
                <a:effectLst/>
              </a:rPr>
              <a:t>Предназначение иконы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66800"/>
            <a:ext cx="4038600" cy="50292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dirty="0" smtClean="0">
                <a:effectLst/>
              </a:rPr>
              <a:t>	</a:t>
            </a:r>
            <a:r>
              <a:rPr lang="en-US" dirty="0" smtClean="0">
                <a:solidFill>
                  <a:schemeClr val="bg2"/>
                </a:solidFill>
              </a:rPr>
              <a:t>	</a:t>
            </a:r>
            <a:r>
              <a:rPr lang="ru-RU" dirty="0" smtClean="0">
                <a:solidFill>
                  <a:schemeClr val="bg2"/>
                </a:solidFill>
                <a:effectLst/>
              </a:rPr>
              <a:t>Икона</a:t>
            </a:r>
            <a:r>
              <a:rPr lang="en-US" dirty="0" smtClean="0">
                <a:solidFill>
                  <a:schemeClr val="bg2"/>
                </a:solidFill>
                <a:effectLst/>
              </a:rPr>
              <a:t> </a:t>
            </a:r>
            <a:r>
              <a:rPr lang="ru-RU" dirty="0" smtClean="0">
                <a:solidFill>
                  <a:schemeClr val="bg2"/>
                </a:solidFill>
                <a:effectLst/>
              </a:rPr>
              <a:t>предназначена для молитвы. На ней изображают Христа Спасителя,</a:t>
            </a:r>
            <a:r>
              <a:rPr lang="en-US" dirty="0" smtClean="0">
                <a:solidFill>
                  <a:schemeClr val="bg2"/>
                </a:solidFill>
                <a:effectLst/>
              </a:rPr>
              <a:t> </a:t>
            </a:r>
            <a:r>
              <a:rPr lang="ru-RU" dirty="0" smtClean="0">
                <a:solidFill>
                  <a:schemeClr val="bg2"/>
                </a:solidFill>
                <a:effectLst/>
              </a:rPr>
              <a:t>Богоматерь, ангелов и святых. Глядя на икону, можно, будто в окно, заглянуть в иной – невидимый мир и зримо представить его.</a:t>
            </a:r>
            <a:r>
              <a:rPr lang="ru-RU" dirty="0" smtClean="0">
                <a:effectLst/>
              </a:rPr>
              <a:t> </a:t>
            </a:r>
          </a:p>
        </p:txBody>
      </p:sp>
      <p:pic>
        <p:nvPicPr>
          <p:cNvPr id="20486" name="Picture 6" descr="H:\Documents and Settings\Admin\Рабочий стол\Новая папка (2)\1_0SnaytieSKrestaVNOV.jpg"/>
          <p:cNvPicPr>
            <a:picLocks noChangeAspect="1" noChangeArrowheads="1"/>
          </p:cNvPicPr>
          <p:nvPr/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>
            <a:off x="4572000" y="1371600"/>
            <a:ext cx="4169664" cy="496388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20487" name="Picture 7" descr="H:\Documents and Settings\Admin\Рабочий стол\Новая папка (2)\1_352IKON2.jpg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4419600" y="1219200"/>
            <a:ext cx="4206240" cy="525780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21860" name="Picture 4" descr="6891_1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219200"/>
            <a:ext cx="3962400" cy="535543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20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2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2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2000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/>
      <p:bldP spid="1218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0">
              <a:schemeClr val="bg1">
                <a:lumMod val="40000"/>
                <a:lumOff val="60000"/>
              </a:schemeClr>
            </a:gs>
            <a:gs pos="0">
              <a:schemeClr val="bg2">
                <a:lumMod val="40000"/>
                <a:lumOff val="60000"/>
              </a:schemeClr>
            </a:gs>
            <a:gs pos="100000">
              <a:schemeClr val="tx1">
                <a:lumMod val="7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304800"/>
            <a:ext cx="4495800" cy="6096000"/>
          </a:xfrm>
        </p:spPr>
        <p:txBody>
          <a:bodyPr/>
          <a:lstStyle/>
          <a:p>
            <a:pPr>
              <a:buFontTx/>
              <a:buNone/>
            </a:pPr>
            <a:r>
              <a:rPr lang="ru-RU" smtClean="0">
                <a:effectLst/>
              </a:rPr>
              <a:t>		</a:t>
            </a:r>
            <a:r>
              <a:rPr lang="ru-RU" sz="2400" smtClean="0">
                <a:solidFill>
                  <a:schemeClr val="bg2"/>
                </a:solidFill>
                <a:effectLst/>
              </a:rPr>
              <a:t>В Середине Века, когда книги писали от руки, они были дороги и доступны не всем, именно иконы рассказывали простым людям о событиях Священной истории и примерах святости. </a:t>
            </a:r>
          </a:p>
          <a:p>
            <a:pPr>
              <a:buFontTx/>
              <a:buNone/>
            </a:pPr>
            <a:r>
              <a:rPr lang="ru-RU" sz="2400" smtClean="0">
                <a:solidFill>
                  <a:schemeClr val="bg2"/>
                </a:solidFill>
                <a:effectLst/>
              </a:rPr>
              <a:t>	Они помогали молящимся поддерживать связь с небесным миром.</a:t>
            </a:r>
          </a:p>
          <a:p>
            <a:pPr>
              <a:buFontTx/>
              <a:buNone/>
            </a:pPr>
            <a:r>
              <a:rPr lang="ru-RU" sz="2400" smtClean="0">
                <a:solidFill>
                  <a:schemeClr val="bg2"/>
                </a:solidFill>
                <a:effectLst/>
              </a:rPr>
              <a:t>    Желая приблизить к земле рай, наши предки старались окружить себя иконами.</a:t>
            </a:r>
          </a:p>
          <a:p>
            <a:pPr>
              <a:buFontTx/>
              <a:buNone/>
            </a:pPr>
            <a:endParaRPr lang="ru-RU" sz="2400" smtClean="0">
              <a:solidFill>
                <a:schemeClr val="bg2"/>
              </a:solidFill>
              <a:effectLst/>
            </a:endParaRPr>
          </a:p>
        </p:txBody>
      </p:sp>
      <p:pic>
        <p:nvPicPr>
          <p:cNvPr id="118789" name="Picture 5" descr="11-vveden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99025" y="669925"/>
            <a:ext cx="3940175" cy="489267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21508" name="Picture 4" descr="H:\Documents and Settings\Admin\Рабочий стол\Новая папка (2)\Рисунок12.jpg"/>
          <p:cNvPicPr>
            <a:picLocks noChangeAspect="1" noChangeArrowheads="1"/>
          </p:cNvPicPr>
          <p:nvPr/>
        </p:nvPicPr>
        <p:blipFill>
          <a:blip r:embed="rId3" cstate="print">
            <a:lum bright="10000" contrast="10000"/>
          </a:blip>
          <a:srcRect/>
          <a:stretch>
            <a:fillRect/>
          </a:stretch>
        </p:blipFill>
        <p:spPr bwMode="auto">
          <a:xfrm>
            <a:off x="4953000" y="304800"/>
            <a:ext cx="3847912" cy="556260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114800" y="5934075"/>
            <a:ext cx="4572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600" b="1">
                <a:solidFill>
                  <a:srgbClr val="663300"/>
                </a:solidFill>
              </a:rPr>
              <a:t>АПОСТОЛ ПАВЕЛ </a:t>
            </a:r>
          </a:p>
          <a:p>
            <a:pPr algn="ctr" eaLnBrk="0" hangingPunct="0"/>
            <a:r>
              <a:rPr lang="ru-RU" sz="1600" b="1">
                <a:solidFill>
                  <a:srgbClr val="663300"/>
                </a:solidFill>
              </a:rPr>
              <a:t>Правая икона деисусного</a:t>
            </a:r>
            <a:br>
              <a:rPr lang="ru-RU" sz="1600" b="1">
                <a:solidFill>
                  <a:srgbClr val="663300"/>
                </a:solidFill>
              </a:rPr>
            </a:br>
            <a:r>
              <a:rPr lang="ru-RU" sz="1600" b="1">
                <a:solidFill>
                  <a:srgbClr val="663300"/>
                </a:solidFill>
              </a:rPr>
              <a:t>Звенигородского чина.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" dur="20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8" dur="20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2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0">
              <a:schemeClr val="bg1">
                <a:lumMod val="40000"/>
                <a:lumOff val="60000"/>
              </a:schemeClr>
            </a:gs>
            <a:gs pos="0">
              <a:schemeClr val="bg2">
                <a:lumMod val="40000"/>
                <a:lumOff val="60000"/>
              </a:schemeClr>
            </a:gs>
            <a:gs pos="100000">
              <a:schemeClr val="tx1">
                <a:lumMod val="7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81000"/>
            <a:ext cx="3962400" cy="58674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ru-RU" dirty="0" smtClean="0">
                <a:effectLst/>
              </a:rPr>
              <a:t>		</a:t>
            </a:r>
            <a:r>
              <a:rPr lang="ru-RU" sz="2400" dirty="0" smtClean="0">
                <a:solidFill>
                  <a:schemeClr val="bg2"/>
                </a:solidFill>
                <a:effectLst/>
              </a:rPr>
              <a:t>В доме иконы помещались в жилых и нежилых помещениях, но главным считался красный, или передний, угол – место, представлявшее образ  домашней церкви. </a:t>
            </a:r>
            <a:endParaRPr lang="en-US" sz="2400" dirty="0" smtClean="0">
              <a:solidFill>
                <a:schemeClr val="bg2"/>
              </a:solidFill>
              <a:effectLst/>
            </a:endParaRPr>
          </a:p>
          <a:p>
            <a:pPr>
              <a:buFontTx/>
              <a:buNone/>
              <a:defRPr/>
            </a:pPr>
            <a:r>
              <a:rPr lang="en-US" sz="2400" dirty="0" smtClean="0">
                <a:solidFill>
                  <a:schemeClr val="bg2"/>
                </a:solidFill>
                <a:effectLst/>
              </a:rPr>
              <a:t>    </a:t>
            </a:r>
            <a:r>
              <a:rPr lang="ru-RU" sz="2400" dirty="0" smtClean="0">
                <a:solidFill>
                  <a:schemeClr val="bg2"/>
                </a:solidFill>
                <a:effectLst/>
              </a:rPr>
              <a:t>Иконы в углу располагались, будто в храме, в несколько рядов, образуя подобие иконостаса.</a:t>
            </a:r>
          </a:p>
          <a:p>
            <a:pPr>
              <a:buFontTx/>
              <a:buNone/>
              <a:defRPr/>
            </a:pPr>
            <a:endParaRPr lang="ru-RU" sz="2400" dirty="0" smtClean="0">
              <a:solidFill>
                <a:schemeClr val="bg2"/>
              </a:solidFill>
              <a:effectLst/>
            </a:endParaRPr>
          </a:p>
        </p:txBody>
      </p:sp>
      <p:pic>
        <p:nvPicPr>
          <p:cNvPr id="24580" name="Picture 4" descr="C:\Мои документы\Мои рисунки\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447800"/>
            <a:ext cx="4625162" cy="342900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0">
              <a:schemeClr val="bg1">
                <a:lumMod val="40000"/>
                <a:lumOff val="60000"/>
              </a:schemeClr>
            </a:gs>
            <a:gs pos="0">
              <a:schemeClr val="bg2">
                <a:lumMod val="40000"/>
                <a:lumOff val="60000"/>
              </a:schemeClr>
            </a:gs>
            <a:gs pos="100000">
              <a:schemeClr val="tx1">
                <a:lumMod val="7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003300"/>
          </a:xfrm>
        </p:spPr>
        <p:txBody>
          <a:bodyPr/>
          <a:lstStyle/>
          <a:p>
            <a:r>
              <a:rPr lang="ru-RU" sz="32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Если приходилось надолго отлучаться из дома, брали с собой  походную церковь с иконами.</a:t>
            </a:r>
            <a:endParaRPr lang="ru-RU" sz="3200" dirty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ru-RU" dirty="0" smtClean="0">
                <a:effectLst/>
              </a:rPr>
              <a:t>		</a:t>
            </a:r>
            <a:endParaRPr lang="ru-RU" sz="2400" dirty="0" smtClean="0">
              <a:solidFill>
                <a:schemeClr val="bg2"/>
              </a:solidFill>
              <a:effectLst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H:\Documents and Settings\Admin\Рабочий стол\Новая папка (2)\Новая папка\Рисунок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2388" y="1524000"/>
            <a:ext cx="5281612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28600" y="1524000"/>
            <a:ext cx="3581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3200" dirty="0" smtClean="0">
                <a:solidFill>
                  <a:schemeClr val="bg2"/>
                </a:solidFill>
              </a:rPr>
              <a:t>Складень представляет собой тройную икону, состоящую из средней доски </a:t>
            </a:r>
            <a:endParaRPr lang="en-US" sz="3200" dirty="0" smtClean="0">
              <a:solidFill>
                <a:schemeClr val="bg2"/>
              </a:solidFill>
            </a:endParaRPr>
          </a:p>
          <a:p>
            <a:pPr>
              <a:buFontTx/>
              <a:buNone/>
              <a:defRPr/>
            </a:pPr>
            <a:r>
              <a:rPr lang="en-US" sz="3200" dirty="0" smtClean="0">
                <a:solidFill>
                  <a:schemeClr val="bg2"/>
                </a:solidFill>
              </a:rPr>
              <a:t> </a:t>
            </a:r>
            <a:r>
              <a:rPr lang="ru-RU" sz="3200" dirty="0" smtClean="0">
                <a:solidFill>
                  <a:schemeClr val="bg2"/>
                </a:solidFill>
              </a:rPr>
              <a:t>и привешенных к </a:t>
            </a:r>
            <a:endParaRPr lang="en-US" sz="3200" dirty="0" smtClean="0">
              <a:solidFill>
                <a:schemeClr val="bg2"/>
              </a:solidFill>
            </a:endParaRPr>
          </a:p>
          <a:p>
            <a:pPr>
              <a:buFontTx/>
              <a:buNone/>
              <a:defRPr/>
            </a:pPr>
            <a:r>
              <a:rPr lang="ru-RU" sz="3200" dirty="0" smtClean="0">
                <a:solidFill>
                  <a:schemeClr val="bg2"/>
                </a:solidFill>
              </a:rPr>
              <a:t>ней боковых створок (подобие ставень на окнах</a:t>
            </a:r>
            <a:r>
              <a:rPr lang="ru-RU" sz="3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ru-RU" sz="3200" dirty="0"/>
          </a:p>
        </p:txBody>
      </p:sp>
      <p:pic>
        <p:nvPicPr>
          <p:cNvPr id="8" name="Picture 5" descr="i4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70605" y="1524000"/>
            <a:ext cx="5273395" cy="4377507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9" name="Picture 4" descr="H:\Documents and Settings\Admin\Рабочий стол\Новая папка (2)\Рисунок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65952" y="1447800"/>
            <a:ext cx="5478048" cy="3790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theme1.xml><?xml version="1.0" encoding="utf-8"?>
<a:theme xmlns:a="http://schemas.openxmlformats.org/drawingml/2006/main" name="Океан">
  <a:themeElements>
    <a:clrScheme name="Океан 2">
      <a:dk1>
        <a:srgbClr val="000066"/>
      </a:dk1>
      <a:lt1>
        <a:srgbClr val="FFFFFF"/>
      </a:lt1>
      <a:dk2>
        <a:srgbClr val="5D93FF"/>
      </a:dk2>
      <a:lt2>
        <a:srgbClr val="FFFFFF"/>
      </a:lt2>
      <a:accent1>
        <a:srgbClr val="6666FF"/>
      </a:accent1>
      <a:accent2>
        <a:srgbClr val="9999FF"/>
      </a:accent2>
      <a:accent3>
        <a:srgbClr val="B6C8FF"/>
      </a:accent3>
      <a:accent4>
        <a:srgbClr val="DADADA"/>
      </a:accent4>
      <a:accent5>
        <a:srgbClr val="B8B8FF"/>
      </a:accent5>
      <a:accent6>
        <a:srgbClr val="8A8AE7"/>
      </a:accent6>
      <a:hlink>
        <a:srgbClr val="FF3300"/>
      </a:hlink>
      <a:folHlink>
        <a:srgbClr val="FF9900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2514</TotalTime>
  <Words>169</Words>
  <Application>Microsoft Office PowerPoint</Application>
  <PresentationFormat>Экран (4:3)</PresentationFormat>
  <Paragraphs>58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Океан</vt:lpstr>
      <vt:lpstr> Иконы Древней Руси</vt:lpstr>
      <vt:lpstr>Слайд 2</vt:lpstr>
      <vt:lpstr>История возникновения иконы</vt:lpstr>
      <vt:lpstr>Слайд 4</vt:lpstr>
      <vt:lpstr>Слайд 5</vt:lpstr>
      <vt:lpstr>Предназначение иконы</vt:lpstr>
      <vt:lpstr>Слайд 7</vt:lpstr>
      <vt:lpstr>Слайд 8</vt:lpstr>
      <vt:lpstr>Если приходилось надолго отлучаться из дома, брали с собой  походную церковь с иконами.</vt:lpstr>
      <vt:lpstr>Икона -  спутница жизни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Бакутина елена</dc:creator>
  <cp:lastModifiedBy>Admin</cp:lastModifiedBy>
  <cp:revision>228</cp:revision>
  <cp:lastPrinted>1601-01-01T00:00:00Z</cp:lastPrinted>
  <dcterms:created xsi:type="dcterms:W3CDTF">1601-01-01T00:00:00Z</dcterms:created>
  <dcterms:modified xsi:type="dcterms:W3CDTF">2010-08-27T20:54:43Z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