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8" r:id="rId2"/>
    <p:sldId id="256" r:id="rId3"/>
    <p:sldId id="257" r:id="rId4"/>
    <p:sldId id="269" r:id="rId5"/>
    <p:sldId id="270" r:id="rId6"/>
    <p:sldId id="258" r:id="rId7"/>
    <p:sldId id="259" r:id="rId8"/>
    <p:sldId id="271" r:id="rId9"/>
    <p:sldId id="261" r:id="rId10"/>
    <p:sldId id="262" r:id="rId11"/>
    <p:sldId id="263" r:id="rId12"/>
    <p:sldId id="264" r:id="rId13"/>
    <p:sldId id="273" r:id="rId14"/>
    <p:sldId id="265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45" autoAdjust="0"/>
  </p:normalViewPr>
  <p:slideViewPr>
    <p:cSldViewPr>
      <p:cViewPr>
        <p:scale>
          <a:sx n="66" d="100"/>
          <a:sy n="66" d="100"/>
        </p:scale>
        <p:origin x="-54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0F353-2E73-4F5C-B280-8ABBACA9499B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4D4193-61CB-4DA8-BD59-F254BEE7F4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70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9FCC-905D-4483-BF14-1EEF5B860CF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81D0-B033-4BE9-BB2E-8638FD40EC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133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9FCC-905D-4483-BF14-1EEF5B860CF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81D0-B033-4BE9-BB2E-8638FD40EC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493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9FCC-905D-4483-BF14-1EEF5B860CF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81D0-B033-4BE9-BB2E-8638FD40EC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222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9FCC-905D-4483-BF14-1EEF5B860CF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81D0-B033-4BE9-BB2E-8638FD40EC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91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9FCC-905D-4483-BF14-1EEF5B860CF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81D0-B033-4BE9-BB2E-8638FD40EC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385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9FCC-905D-4483-BF14-1EEF5B860CF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81D0-B033-4BE9-BB2E-8638FD40EC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47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9FCC-905D-4483-BF14-1EEF5B860CF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81D0-B033-4BE9-BB2E-8638FD40EC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612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9FCC-905D-4483-BF14-1EEF5B860CF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81D0-B033-4BE9-BB2E-8638FD40EC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967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9FCC-905D-4483-BF14-1EEF5B860CF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81D0-B033-4BE9-BB2E-8638FD40EC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57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9FCC-905D-4483-BF14-1EEF5B860CF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81D0-B033-4BE9-BB2E-8638FD40EC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20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9FCC-905D-4483-BF14-1EEF5B860CF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81D0-B033-4BE9-BB2E-8638FD40EC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4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50000">
              <a:schemeClr val="accent1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C9FCC-905D-4483-BF14-1EEF5B860CFE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981D0-B033-4BE9-BB2E-8638FD40EC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325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img01.chitalnya.ru/upload/760/27729817666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10925"/>
            <a:ext cx="3088114" cy="3088114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123\AppData\Local\Microsoft\Windows\Temporary Internet Files\Content.IE5\989YGJ9M\MP90043878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974" y="3836201"/>
            <a:ext cx="3579692" cy="2474442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09249" y="980728"/>
            <a:ext cx="844038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Первый признак равенства треугольников</a:t>
            </a:r>
            <a:endParaRPr lang="ru-RU" sz="7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99992" y="6432753"/>
            <a:ext cx="4382674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400" b="1" spc="150" dirty="0">
                <a:ln w="11430"/>
                <a:solidFill>
                  <a:srgbClr val="0033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Преподаватель математики Каримова С.Р.</a:t>
            </a: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251520" y="476672"/>
            <a:ext cx="2133600" cy="365125"/>
          </a:xfrm>
        </p:spPr>
        <p:txBody>
          <a:bodyPr/>
          <a:lstStyle/>
          <a:p>
            <a:fld id="{A3043CB0-FDD4-4C32-B72F-1A0FBF101A99}" type="datetime1"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09.10.2012</a:t>
            </a:fld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11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2" y="620688"/>
            <a:ext cx="7211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2. Решить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задачу № 96 на доске и в тетрадях (по рис. 54).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940" y="1821017"/>
            <a:ext cx="6400800" cy="4803648"/>
          </a:xfrm>
          <a:prstGeom prst="rect">
            <a:avLst/>
          </a:prstGeom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2873814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1009" y="2924944"/>
            <a:ext cx="11851027" cy="379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3306"/>
            <a:ext cx="4405614" cy="3015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391118" y="50140"/>
            <a:ext cx="1317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№ 96 </a:t>
            </a:r>
            <a:endParaRPr lang="ru-RU" sz="3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896" y="696471"/>
            <a:ext cx="4423656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1920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692696"/>
            <a:ext cx="83529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3. Самостоятельно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решить задачу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№ 1:</a:t>
            </a:r>
          </a:p>
          <a:p>
            <a:pPr>
              <a:lnSpc>
                <a:spcPct val="150000"/>
              </a:lnSpc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Из точек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на прямую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опущены перпендикуляры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АС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ВD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причем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АС = ВD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Докажите,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АСD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ВDС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900" y="3140968"/>
            <a:ext cx="368995" cy="378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220" y="3140968"/>
            <a:ext cx="368995" cy="3785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2865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33702" y="332656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Решение задачи №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 точек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прямую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опущены перпендикуляры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АС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ВD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причем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АС = ВD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Докажите,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АСD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ВDС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476643"/>
            <a:ext cx="368995" cy="378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476643"/>
            <a:ext cx="368995" cy="37851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1397101" y="5733256"/>
            <a:ext cx="640871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6012160" y="2564904"/>
            <a:ext cx="0" cy="316835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2339752" y="2564904"/>
            <a:ext cx="0" cy="316835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 flipV="1">
            <a:off x="2339753" y="2564904"/>
            <a:ext cx="3672407" cy="31683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2339754" y="2564904"/>
            <a:ext cx="3672406" cy="31683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7636536" y="593491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763688" y="2110593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228184" y="2241738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28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777932" y="5842581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2800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008876" y="5832596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ru-RU" sz="36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2339754" y="5157192"/>
            <a:ext cx="41387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753626" y="5157192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598288" y="5157192"/>
            <a:ext cx="41387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5580112" y="5130764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132818" y="4149080"/>
            <a:ext cx="41387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5814312" y="4077072"/>
            <a:ext cx="41387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 rot="16200000" flipH="1">
            <a:off x="3784617" y="5179260"/>
            <a:ext cx="57606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itchFamily="18" charset="0"/>
              </a:rPr>
              <a:t>S</a:t>
            </a:r>
            <a:endParaRPr lang="ru-RU" sz="54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1608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48680"/>
            <a:ext cx="26513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4. Задача № 2.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44129" y="1075039"/>
            <a:ext cx="561662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Дано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АОВ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СОD.</a:t>
            </a:r>
          </a:p>
          <a:p>
            <a:pPr>
              <a:lnSpc>
                <a:spcPct val="200000"/>
              </a:lnSpc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Доказать: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ВОС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DОА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618" y="1556792"/>
            <a:ext cx="368995" cy="378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013" y="1556792"/>
            <a:ext cx="368995" cy="378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442" y="2492896"/>
            <a:ext cx="368995" cy="378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085" y="2492896"/>
            <a:ext cx="368995" cy="37851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5292080" y="3447655"/>
            <a:ext cx="3343895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726437" y="5085184"/>
            <a:ext cx="3343895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3726437" y="3447655"/>
            <a:ext cx="1565643" cy="1637529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7038805" y="3447655"/>
            <a:ext cx="1565643" cy="1637529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3726437" y="3447655"/>
            <a:ext cx="4878011" cy="163753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292080" y="3447655"/>
            <a:ext cx="1746725" cy="163753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3056969" y="5085185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8571483" y="3447655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648802" y="3137142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5738190" y="4383415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7175861" y="5229200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ru-RU" dirty="0"/>
          </a:p>
        </p:txBody>
      </p:sp>
      <p:sp>
        <p:nvSpPr>
          <p:cNvPr id="33" name="Дуга 32"/>
          <p:cNvSpPr/>
          <p:nvPr/>
        </p:nvSpPr>
        <p:spPr>
          <a:xfrm rot="15073797">
            <a:off x="5688593" y="4068260"/>
            <a:ext cx="580417" cy="548698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Дуга 33"/>
          <p:cNvSpPr/>
          <p:nvPr/>
        </p:nvSpPr>
        <p:spPr>
          <a:xfrm rot="3044910">
            <a:off x="6057956" y="4032994"/>
            <a:ext cx="580417" cy="548698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845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756" y="260648"/>
            <a:ext cx="8856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Задание на с/п: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92828" y="1700808"/>
            <a:ext cx="7560840" cy="28969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Знать доказательство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первого признака равенства треугольников п. 15, решить задачи №№ 93, 94 и 95.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15566" y="4221088"/>
            <a:ext cx="2356834" cy="2343150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3329824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11560" y="116632"/>
            <a:ext cx="32015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u="sng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66006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Вопросы:</a:t>
            </a:r>
            <a:endParaRPr lang="ru-RU" sz="5400" b="1" u="sng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66006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13" y="1124744"/>
            <a:ext cx="88569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Определение смежных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углов и их свойство.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Определение вертикальных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углов и их свойство.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Определение равных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фигур, биссектрисы угла.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4. Какой угол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называется острым, прямым,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тупым?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Определение треугольника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его элементов; определение периметра треугольника; определение равных треугольников.</a:t>
            </a:r>
          </a:p>
        </p:txBody>
      </p:sp>
      <p:pic>
        <p:nvPicPr>
          <p:cNvPr id="7" name="Picture 4" descr="http://mathgames.4you4free.com/geometry_smal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581127"/>
            <a:ext cx="1770377" cy="2288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290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92696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2913">
              <a:lnSpc>
                <a:spcPct val="105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/>
                <a:ea typeface="Calibri"/>
                <a:cs typeface="Times New Roman"/>
              </a:rPr>
              <a:t>В геометрии каждое утверждение, справедливость которого устанавливается путем рассуждений, называется 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теоремой</a:t>
            </a:r>
            <a:r>
              <a:rPr lang="ru-RU" sz="3200" dirty="0" smtClean="0">
                <a:effectLst/>
                <a:latin typeface="Times New Roman"/>
                <a:ea typeface="Calibri"/>
                <a:cs typeface="Times New Roman"/>
              </a:rPr>
              <a:t>, а сами рассуждения называются 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доказательством теоремы</a:t>
            </a:r>
            <a:r>
              <a:rPr lang="ru-RU" sz="3200" dirty="0" smtClean="0">
                <a:effectLst/>
                <a:latin typeface="Times New Roman"/>
                <a:ea typeface="Calibri"/>
                <a:cs typeface="Times New Roman"/>
              </a:rPr>
              <a:t>.</a:t>
            </a:r>
            <a:endParaRPr lang="ru-RU" sz="2800" dirty="0">
              <a:ea typeface="Calibri"/>
              <a:cs typeface="Times New Roman"/>
            </a:endParaRPr>
          </a:p>
        </p:txBody>
      </p:sp>
      <p:pic>
        <p:nvPicPr>
          <p:cNvPr id="1026" name="Picture 2" descr="http://www.distedu.ru/mirror/_math/circ-works.mgpu.ru/20/KirushkinaOV/rrill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132856"/>
            <a:ext cx="2776711" cy="3662535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3941502"/>
            <a:ext cx="60486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Приведенные ранее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рассуждения о свойстве смежных и о равенстве вертикальных углов были доказательствами теорем, хотя мы их еще так не называли.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87982" y="0"/>
            <a:ext cx="249093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i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66006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Теорема</a:t>
            </a:r>
            <a:endParaRPr lang="ru-RU" sz="4800" b="1" i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66006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369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88640"/>
            <a:ext cx="80648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Какие фигуры называются равными?</a:t>
            </a: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251520" y="1728103"/>
            <a:ext cx="5615729" cy="2088570"/>
          </a:xfrm>
          <a:prstGeom prst="triangle">
            <a:avLst>
              <a:gd name="adj" fmla="val 3738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392361" y="4221088"/>
            <a:ext cx="5615729" cy="2088570"/>
          </a:xfrm>
          <a:prstGeom prst="triangle">
            <a:avLst>
              <a:gd name="adj" fmla="val 3738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28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0128" y="1772816"/>
            <a:ext cx="84609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Два треугольника называются равными, если каждой стороне и каждому углу в любом из них найдется равный элемент в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другом.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27670"/>
            <a:ext cx="792088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Равенство треугольников</a:t>
            </a:r>
            <a:endParaRPr lang="ru-RU" sz="4800" b="1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50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55815"/>
            <a:ext cx="3347865" cy="6336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9" y="116632"/>
            <a:ext cx="6135651" cy="2052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9" y="2144006"/>
            <a:ext cx="5256111" cy="4669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7745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6072" y="1340768"/>
            <a:ext cx="89644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3400" algn="just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Доказанная теорема выражает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признак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(равенство у треугольников двух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сторон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и угла между ними), по которому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можно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сделать вывод о равенстве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треугольников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Он называется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первым признаком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равенства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треугольников. </a:t>
            </a:r>
          </a:p>
        </p:txBody>
      </p:sp>
      <p:pic>
        <p:nvPicPr>
          <p:cNvPr id="4" name="Picture 10" descr="http://www.officecart.in/images/Category/342_geometry-draw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916" y="4149080"/>
            <a:ext cx="2857500" cy="2847976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2280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274564"/>
            <a:ext cx="86044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Доказанный признак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дает возможность устанавливать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равенство двух треугольников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не производя фактического наложения одного из них на другой, а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сравнивая только некоторые элементы треугольника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Прямоугольный треугольник 5"/>
          <p:cNvSpPr/>
          <p:nvPr/>
        </p:nvSpPr>
        <p:spPr>
          <a:xfrm>
            <a:off x="4355976" y="4797152"/>
            <a:ext cx="2016224" cy="1800200"/>
          </a:xfrm>
          <a:prstGeom prst="rt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/>
          <p:nvPr/>
        </p:nvSpPr>
        <p:spPr>
          <a:xfrm rot="3064765">
            <a:off x="6396568" y="3826405"/>
            <a:ext cx="2016224" cy="1800200"/>
          </a:xfrm>
          <a:prstGeom prst="rtTriangl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160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7824" y="0"/>
            <a:ext cx="3024336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sz="4800" b="1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6132" y="830997"/>
            <a:ext cx="86764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Найдите пары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равных треугольников (см. рис. 1–4)  и докажите их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равенство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(устно).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199" y="1918127"/>
            <a:ext cx="4010769" cy="22309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4200" y="1857618"/>
            <a:ext cx="3328280" cy="193142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49080"/>
            <a:ext cx="2160240" cy="194421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19" y="4117423"/>
            <a:ext cx="3732193" cy="220945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510201" y="3300088"/>
            <a:ext cx="1327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Рис. 1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920129" y="3687415"/>
            <a:ext cx="1327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Рис.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66527" y="6096049"/>
            <a:ext cx="1327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Рис.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900216" y="6096049"/>
            <a:ext cx="1327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Рис.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403648" y="2276872"/>
            <a:ext cx="1728192" cy="148488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510201" y="3019312"/>
            <a:ext cx="3485735" cy="1429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5940152" y="2132856"/>
            <a:ext cx="1368152" cy="136815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5940152" y="3501007"/>
            <a:ext cx="2088232" cy="1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791580" y="5863175"/>
            <a:ext cx="1836204" cy="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139952" y="4365104"/>
            <a:ext cx="2448272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4932040" y="6050647"/>
            <a:ext cx="2376264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031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363</Words>
  <Application>Microsoft Office PowerPoint</Application>
  <PresentationFormat>Экран (4:3)</PresentationFormat>
  <Paragraphs>47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GYPNORION</cp:lastModifiedBy>
  <cp:revision>55</cp:revision>
  <dcterms:created xsi:type="dcterms:W3CDTF">2012-10-09T17:08:39Z</dcterms:created>
  <dcterms:modified xsi:type="dcterms:W3CDTF">2012-10-09T19:12:29Z</dcterms:modified>
</cp:coreProperties>
</file>