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68" r:id="rId2"/>
    <p:sldId id="306" r:id="rId3"/>
    <p:sldId id="280" r:id="rId4"/>
    <p:sldId id="298" r:id="rId5"/>
    <p:sldId id="305" r:id="rId6"/>
    <p:sldId id="307" r:id="rId7"/>
    <p:sldId id="299" r:id="rId8"/>
    <p:sldId id="288" r:id="rId9"/>
    <p:sldId id="301" r:id="rId10"/>
    <p:sldId id="304" r:id="rId11"/>
    <p:sldId id="300" r:id="rId12"/>
  </p:sldIdLst>
  <p:sldSz cx="9144000" cy="6858000" type="screen4x3"/>
  <p:notesSz cx="9144000" cy="6858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99"/>
    <a:srgbClr val="008000"/>
    <a:srgbClr val="6600CC"/>
    <a:srgbClr val="FF3300"/>
    <a:srgbClr val="33CC33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9156" autoAdjust="0"/>
  </p:normalViewPr>
  <p:slideViewPr>
    <p:cSldViewPr>
      <p:cViewPr>
        <p:scale>
          <a:sx n="60" d="100"/>
          <a:sy n="60" d="100"/>
        </p:scale>
        <p:origin x="-1560" y="-28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719ACE-BF22-4E29-9F49-986C6B3569ED}" type="datetimeFigureOut">
              <a:rPr lang="ru-RU" smtClean="0"/>
              <a:t>12.11.2012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3F0752-537D-4C1E-919C-ABBCC15AB5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84043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90F353-2E73-4F5C-B280-8ABBACA9499B}" type="datetimeFigureOut">
              <a:rPr lang="ru-RU" smtClean="0"/>
              <a:t>12.11.2012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4D4193-61CB-4DA8-BD59-F254BEE7F4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8708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19E54-9073-493E-AE6C-32FD2F11857B}" type="datetime1">
              <a:rPr lang="ru-RU" smtClean="0"/>
              <a:t>12.11.2012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981D0-B033-4BE9-BB2E-8638FD40EC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61331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42561-363D-400B-B334-948C3E27362B}" type="datetime1">
              <a:rPr lang="ru-RU" smtClean="0"/>
              <a:t>12.11.2012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981D0-B033-4BE9-BB2E-8638FD40EC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74936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B8E05-79EC-4F44-96A9-BD6A5DD2CE2D}" type="datetime1">
              <a:rPr lang="ru-RU" smtClean="0"/>
              <a:t>12.11.2012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981D0-B033-4BE9-BB2E-8638FD40EC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42222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D2307-E72A-47FD-BC5C-FF9D92BC98ED}" type="datetime1">
              <a:rPr lang="ru-RU" smtClean="0"/>
              <a:t>12.11.2012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981D0-B033-4BE9-BB2E-8638FD40EC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79145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0EC27-D9AD-4147-9464-15E3E5AA977C}" type="datetime1">
              <a:rPr lang="ru-RU" smtClean="0"/>
              <a:t>12.11.2012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981D0-B033-4BE9-BB2E-8638FD40EC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23852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A1416-EEC7-439D-8310-EEB07ADED8AC}" type="datetime1">
              <a:rPr lang="ru-RU" smtClean="0"/>
              <a:t>12.11.2012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981D0-B033-4BE9-BB2E-8638FD40EC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54715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74D0A-26C7-4F7C-AFE0-199E714FAE6E}" type="datetime1">
              <a:rPr lang="ru-RU" smtClean="0"/>
              <a:t>12.11.2012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981D0-B033-4BE9-BB2E-8638FD40EC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96122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B66AE-6787-4CA2-AEAD-DBF793ACBA40}" type="datetime1">
              <a:rPr lang="ru-RU" smtClean="0"/>
              <a:t>12.11.2012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981D0-B033-4BE9-BB2E-8638FD40EC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19676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9A37B-1574-41BA-91C6-4721827DEB2A}" type="datetime1">
              <a:rPr lang="ru-RU" smtClean="0"/>
              <a:t>12.11.2012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981D0-B033-4BE9-BB2E-8638FD40EC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15749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366E0-1CCA-49A3-8F62-75D7F6A9A51A}" type="datetime1">
              <a:rPr lang="ru-RU" smtClean="0"/>
              <a:t>12.11.2012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981D0-B033-4BE9-BB2E-8638FD40EC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72077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983F1-834B-444C-887A-D977BF489635}" type="datetime1">
              <a:rPr lang="ru-RU" smtClean="0"/>
              <a:t>12.11.2012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981D0-B033-4BE9-BB2E-8638FD40EC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1425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40000"/>
                <a:lumOff val="60000"/>
              </a:schemeClr>
            </a:gs>
            <a:gs pos="50000">
              <a:schemeClr val="accent1">
                <a:lumMod val="60000"/>
                <a:lumOff val="4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0066B3-491D-4F18-AC31-095FB4FC7814}" type="datetime1">
              <a:rPr lang="ru-RU" smtClean="0"/>
              <a:t>12.11.2012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F981D0-B033-4BE9-BB2E-8638FD40EC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83251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e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7" Type="http://schemas.openxmlformats.org/officeDocument/2006/relationships/image" Target="../media/image15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jpeg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 descr="http://img01.chitalnya.ru/upload/760/277298176661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010925"/>
            <a:ext cx="3088114" cy="3088114"/>
          </a:xfrm>
          <a:prstGeom prst="rect">
            <a:avLst/>
          </a:prstGeom>
          <a:noFill/>
          <a:effectLst>
            <a:softEdge rad="317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 descr="C:\Users\123\AppData\Local\Microsoft\Windows\Temporary Internet Files\Content.IE5\989YGJ9M\MP900438781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2974" y="3836201"/>
            <a:ext cx="3579692" cy="2474442"/>
          </a:xfrm>
          <a:prstGeom prst="rect">
            <a:avLst/>
          </a:prstGeom>
          <a:noFill/>
          <a:effectLst>
            <a:softEdge rad="635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409249" y="980728"/>
            <a:ext cx="8440382" cy="34163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72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chemeClr val="tx2">
                    <a:lumMod val="50000"/>
                  </a:schemeClr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Третий признак равенства треугольников</a:t>
            </a:r>
            <a:endParaRPr lang="ru-RU" sz="72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solidFill>
                <a:schemeClr val="tx2">
                  <a:lumMod val="50000"/>
                </a:schemeClr>
              </a:soli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499992" y="6432753"/>
            <a:ext cx="4382674" cy="30777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ru-RU" sz="1400" b="1" spc="150" dirty="0">
                <a:ln w="11430"/>
                <a:solidFill>
                  <a:srgbClr val="0033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Преподаватель математики Каримова С.Р.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7092820" y="4243159"/>
            <a:ext cx="844783" cy="30777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ru-RU" sz="1400" b="1" spc="150" dirty="0" smtClean="0">
                <a:ln w="11430"/>
                <a:solidFill>
                  <a:srgbClr val="0033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Урок 1</a:t>
            </a:r>
            <a:endParaRPr lang="ru-RU" sz="1400" b="1" spc="150" dirty="0">
              <a:ln w="11430"/>
              <a:solidFill>
                <a:srgbClr val="003300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3110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981D0-B033-4BE9-BB2E-8638FD40ECFD}" type="slidenum">
              <a:rPr lang="ru-RU" smtClean="0"/>
              <a:t>10</a:t>
            </a:fld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144756" y="1375148"/>
            <a:ext cx="8747724" cy="16547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повторить пункты 15–19; изучить п. 20; решить задачи №№ 136, 137, 134.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44756" y="260648"/>
            <a:ext cx="885698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4000" b="1" dirty="0" smtClean="0">
                <a:ln w="1905"/>
                <a:solidFill>
                  <a:srgbClr val="CC0099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Задание на с/п:</a:t>
            </a:r>
            <a:endParaRPr lang="ru-RU" sz="4000" b="1" dirty="0">
              <a:ln w="1905"/>
              <a:solidFill>
                <a:srgbClr val="CC0099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5001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981D0-B033-4BE9-BB2E-8638FD40ECFD}" type="slidenum">
              <a:rPr lang="ru-RU" smtClean="0"/>
              <a:t>11</a:t>
            </a:fld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822904" y="472316"/>
            <a:ext cx="515397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Устно решить задачу № 135.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506006"/>
            <a:ext cx="9121634" cy="9583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58319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Группа 21"/>
          <p:cNvGrpSpPr/>
          <p:nvPr/>
        </p:nvGrpSpPr>
        <p:grpSpPr>
          <a:xfrm>
            <a:off x="5255205" y="1683954"/>
            <a:ext cx="3998272" cy="3296722"/>
            <a:chOff x="2607562" y="974620"/>
            <a:chExt cx="6176889" cy="5972274"/>
          </a:xfrm>
        </p:grpSpPr>
        <p:sp>
          <p:nvSpPr>
            <p:cNvPr id="29" name="Равнобедренный треугольник 28"/>
            <p:cNvSpPr/>
            <p:nvPr/>
          </p:nvSpPr>
          <p:spPr>
            <a:xfrm>
              <a:off x="3312994" y="974620"/>
              <a:ext cx="4435510" cy="4881115"/>
            </a:xfrm>
            <a:prstGeom prst="triangle">
              <a:avLst>
                <a:gd name="adj" fmla="val 65320"/>
              </a:avLst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4558861" y="1047199"/>
              <a:ext cx="958887" cy="117088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3600" b="1" dirty="0" smtClean="0">
                  <a:latin typeface="Times New Roman" pitchFamily="18" charset="0"/>
                  <a:cs typeface="Times New Roman" pitchFamily="18" charset="0"/>
                </a:rPr>
                <a:t>В</a:t>
              </a:r>
              <a:r>
                <a:rPr lang="ru-RU" sz="2000" b="1" dirty="0" smtClean="0">
                  <a:latin typeface="Times New Roman" pitchFamily="18" charset="0"/>
                  <a:cs typeface="Times New Roman" pitchFamily="18" charset="0"/>
                </a:rPr>
                <a:t>1</a:t>
              </a:r>
              <a:endParaRPr lang="ru-RU" sz="20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2607562" y="5532569"/>
              <a:ext cx="998510" cy="117088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3600" b="1" dirty="0" smtClean="0">
                  <a:latin typeface="Times New Roman" pitchFamily="18" charset="0"/>
                  <a:cs typeface="Times New Roman" pitchFamily="18" charset="0"/>
                </a:rPr>
                <a:t>А</a:t>
              </a:r>
              <a:r>
                <a:rPr lang="ru-RU" sz="2000" b="1" dirty="0" smtClean="0">
                  <a:latin typeface="Times New Roman" pitchFamily="18" charset="0"/>
                  <a:cs typeface="Times New Roman" pitchFamily="18" charset="0"/>
                </a:rPr>
                <a:t>1</a:t>
              </a:r>
              <a:endParaRPr lang="ru-RU" sz="20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7746318" y="5776014"/>
              <a:ext cx="1038133" cy="117088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3600" b="1" dirty="0" smtClean="0">
                  <a:latin typeface="Times New Roman" pitchFamily="18" charset="0"/>
                  <a:cs typeface="Times New Roman" pitchFamily="18" charset="0"/>
                </a:rPr>
                <a:t>С</a:t>
              </a:r>
              <a:r>
                <a:rPr lang="ru-RU" sz="2000" b="1" dirty="0" smtClean="0">
                  <a:latin typeface="Times New Roman" pitchFamily="18" charset="0"/>
                  <a:cs typeface="Times New Roman" pitchFamily="18" charset="0"/>
                </a:rPr>
                <a:t>1</a:t>
              </a:r>
              <a:endParaRPr lang="ru-RU" sz="2000" b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6" name="Группа 15"/>
          <p:cNvGrpSpPr/>
          <p:nvPr/>
        </p:nvGrpSpPr>
        <p:grpSpPr>
          <a:xfrm>
            <a:off x="-25125" y="1670501"/>
            <a:ext cx="3661651" cy="3007168"/>
            <a:chOff x="2607562" y="974620"/>
            <a:chExt cx="5656847" cy="5447725"/>
          </a:xfrm>
        </p:grpSpPr>
        <p:sp>
          <p:nvSpPr>
            <p:cNvPr id="4" name="Равнобедренный треугольник 3"/>
            <p:cNvSpPr/>
            <p:nvPr/>
          </p:nvSpPr>
          <p:spPr>
            <a:xfrm>
              <a:off x="3312994" y="974620"/>
              <a:ext cx="4435510" cy="4881115"/>
            </a:xfrm>
            <a:prstGeom prst="triangle">
              <a:avLst>
                <a:gd name="adj" fmla="val 65320"/>
              </a:avLst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5038305" y="1092153"/>
              <a:ext cx="492443" cy="646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3600" b="1" dirty="0" smtClean="0">
                  <a:latin typeface="Times New Roman" pitchFamily="18" charset="0"/>
                  <a:cs typeface="Times New Roman" pitchFamily="18" charset="0"/>
                </a:rPr>
                <a:t>В</a:t>
              </a:r>
              <a:endParaRPr lang="ru-RU" sz="36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2607562" y="5532569"/>
              <a:ext cx="518091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3600" b="1" dirty="0" smtClean="0">
                  <a:latin typeface="Times New Roman" pitchFamily="18" charset="0"/>
                  <a:cs typeface="Times New Roman" pitchFamily="18" charset="0"/>
                </a:rPr>
                <a:t>А</a:t>
              </a:r>
              <a:endParaRPr lang="ru-RU" sz="36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7746318" y="5776014"/>
              <a:ext cx="518091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3600" b="1" dirty="0" smtClean="0">
                  <a:latin typeface="Times New Roman" pitchFamily="18" charset="0"/>
                  <a:cs typeface="Times New Roman" pitchFamily="18" charset="0"/>
                </a:rPr>
                <a:t>С</a:t>
              </a:r>
              <a:endParaRPr lang="ru-RU" sz="3600" b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2" name="Прямоугольник 11"/>
          <p:cNvSpPr/>
          <p:nvPr/>
        </p:nvSpPr>
        <p:spPr>
          <a:xfrm>
            <a:off x="588527" y="616813"/>
            <a:ext cx="2880320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b="1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Первый признак </a:t>
            </a:r>
            <a:endParaRPr lang="ru-RU" sz="3600" b="1" dirty="0">
              <a:ln w="1905"/>
              <a:solidFill>
                <a:srgbClr val="C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14912" y="125653"/>
            <a:ext cx="280557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1. Кластер.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5901536" y="483625"/>
            <a:ext cx="2880320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Второй признак </a:t>
            </a:r>
            <a:endParaRPr lang="ru-RU" sz="3600" b="1" dirty="0">
              <a:ln w="1905"/>
              <a:solidFill>
                <a:srgbClr val="C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Выноска-облако 27"/>
          <p:cNvSpPr/>
          <p:nvPr/>
        </p:nvSpPr>
        <p:spPr>
          <a:xfrm>
            <a:off x="3807039" y="4313347"/>
            <a:ext cx="1482229" cy="1083462"/>
          </a:xfrm>
          <a:prstGeom prst="cloudCallout">
            <a:avLst>
              <a:gd name="adj1" fmla="val 31994"/>
              <a:gd name="adj2" fmla="val -13097"/>
            </a:avLst>
          </a:prstGeom>
          <a:solidFill>
            <a:srgbClr val="FF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Угол</a:t>
            </a:r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Выноска-облако 32"/>
          <p:cNvSpPr/>
          <p:nvPr/>
        </p:nvSpPr>
        <p:spPr>
          <a:xfrm>
            <a:off x="3327708" y="5480226"/>
            <a:ext cx="1482229" cy="1083462"/>
          </a:xfrm>
          <a:prstGeom prst="cloudCallout">
            <a:avLst>
              <a:gd name="adj1" fmla="val 39954"/>
              <a:gd name="adj2" fmla="val -22625"/>
            </a:avLst>
          </a:prstGeom>
          <a:solidFill>
            <a:srgbClr val="00B05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Угол</a:t>
            </a:r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Выноска-облако 33"/>
          <p:cNvSpPr/>
          <p:nvPr/>
        </p:nvSpPr>
        <p:spPr>
          <a:xfrm>
            <a:off x="3715115" y="3653096"/>
            <a:ext cx="1482229" cy="1083462"/>
          </a:xfrm>
          <a:prstGeom prst="cloudCallout">
            <a:avLst>
              <a:gd name="adj1" fmla="val 32989"/>
              <a:gd name="adj2" fmla="val -19903"/>
            </a:avLst>
          </a:prstGeom>
          <a:solidFill>
            <a:schemeClr val="accent6">
              <a:lumMod val="75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Угол</a:t>
            </a:r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Выноска-облако 34"/>
          <p:cNvSpPr/>
          <p:nvPr/>
        </p:nvSpPr>
        <p:spPr>
          <a:xfrm>
            <a:off x="3807039" y="4912600"/>
            <a:ext cx="1681017" cy="1083462"/>
          </a:xfrm>
          <a:prstGeom prst="cloudCallout">
            <a:avLst>
              <a:gd name="adj1" fmla="val 32989"/>
              <a:gd name="adj2" fmla="val -19903"/>
            </a:avLst>
          </a:prstGeom>
          <a:solidFill>
            <a:schemeClr val="accent4">
              <a:lumMod val="75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Сторона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Выноска-облако 35"/>
          <p:cNvSpPr/>
          <p:nvPr/>
        </p:nvSpPr>
        <p:spPr>
          <a:xfrm>
            <a:off x="3326293" y="1645094"/>
            <a:ext cx="1681017" cy="1083462"/>
          </a:xfrm>
          <a:prstGeom prst="cloudCallout">
            <a:avLst>
              <a:gd name="adj1" fmla="val 32989"/>
              <a:gd name="adj2" fmla="val -19903"/>
            </a:avLst>
          </a:prstGeom>
          <a:solidFill>
            <a:schemeClr val="accent2">
              <a:lumMod val="60000"/>
              <a:lumOff val="4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Сторона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Выноска-облако 36"/>
          <p:cNvSpPr/>
          <p:nvPr/>
        </p:nvSpPr>
        <p:spPr>
          <a:xfrm>
            <a:off x="4356835" y="5774538"/>
            <a:ext cx="1681017" cy="1083462"/>
          </a:xfrm>
          <a:prstGeom prst="cloudCallout">
            <a:avLst>
              <a:gd name="adj1" fmla="val 32989"/>
              <a:gd name="adj2" fmla="val -19903"/>
            </a:avLst>
          </a:prstGeom>
          <a:solidFill>
            <a:srgbClr val="FFFF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Сторона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Выноска-облако 37"/>
          <p:cNvSpPr/>
          <p:nvPr/>
        </p:nvSpPr>
        <p:spPr>
          <a:xfrm>
            <a:off x="3707646" y="2915067"/>
            <a:ext cx="1681017" cy="1083462"/>
          </a:xfrm>
          <a:prstGeom prst="cloudCallout">
            <a:avLst>
              <a:gd name="adj1" fmla="val 32989"/>
              <a:gd name="adj2" fmla="val -19903"/>
            </a:avLst>
          </a:prstGeom>
          <a:solidFill>
            <a:schemeClr val="bg2">
              <a:lumMod val="5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Сторона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Выноска-облако 38"/>
          <p:cNvSpPr/>
          <p:nvPr/>
        </p:nvSpPr>
        <p:spPr>
          <a:xfrm>
            <a:off x="3516327" y="2305897"/>
            <a:ext cx="1681017" cy="1083462"/>
          </a:xfrm>
          <a:prstGeom prst="cloudCallout">
            <a:avLst>
              <a:gd name="adj1" fmla="val 32989"/>
              <a:gd name="adj2" fmla="val -19903"/>
            </a:avLst>
          </a:prstGeom>
          <a:solidFill>
            <a:schemeClr val="tx2">
              <a:lumMod val="40000"/>
              <a:lumOff val="6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Сторона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769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989477"/>
            <a:ext cx="2235439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400" b="1" cap="none" spc="0" dirty="0" smtClean="0">
                <a:ln w="1905"/>
                <a:solidFill>
                  <a:srgbClr val="008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ru-RU" sz="2400" b="1" cap="none" spc="0" dirty="0" smtClean="0">
                <a:ln w="1905"/>
                <a:solidFill>
                  <a:srgbClr val="008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признак</a:t>
            </a:r>
            <a:r>
              <a:rPr lang="ru-RU" sz="2400" b="1" dirty="0" smtClean="0">
                <a:ln w="1905"/>
                <a:solidFill>
                  <a:srgbClr val="008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равенства треугольников</a:t>
            </a:r>
            <a:endParaRPr lang="ru-RU" sz="2400" b="1" cap="none" spc="0" dirty="0" smtClean="0">
              <a:ln w="1905"/>
              <a:solidFill>
                <a:srgbClr val="008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2307" y="2660719"/>
            <a:ext cx="2235440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400" b="1" dirty="0">
                <a:ln w="1905"/>
                <a:solidFill>
                  <a:srgbClr val="008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II </a:t>
            </a:r>
            <a:r>
              <a:rPr lang="ru-RU" sz="2400" b="1" dirty="0">
                <a:ln w="1905"/>
                <a:solidFill>
                  <a:srgbClr val="008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признак равенства треугольников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563888" y="8723"/>
            <a:ext cx="185444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3200" b="1" dirty="0" smtClean="0">
                <a:ln w="1905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Кластер</a:t>
            </a:r>
            <a:endParaRPr lang="ru-RU" sz="3200" b="1" dirty="0">
              <a:ln w="1905"/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020271" y="794218"/>
            <a:ext cx="11322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Рисунок:</a:t>
            </a:r>
            <a:endParaRPr lang="ru-RU" b="1" u="sng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9475" y="5684749"/>
            <a:ext cx="3405745" cy="93610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232" y="5833417"/>
            <a:ext cx="3983873" cy="86409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1" name="Группа 10"/>
          <p:cNvGrpSpPr/>
          <p:nvPr/>
        </p:nvGrpSpPr>
        <p:grpSpPr>
          <a:xfrm rot="1921955">
            <a:off x="6764599" y="4493883"/>
            <a:ext cx="1108834" cy="1296951"/>
            <a:chOff x="194743" y="2381266"/>
            <a:chExt cx="1656184" cy="2211019"/>
          </a:xfrm>
        </p:grpSpPr>
        <p:sp>
          <p:nvSpPr>
            <p:cNvPr id="12" name="Равнобедренный треугольник 11"/>
            <p:cNvSpPr/>
            <p:nvPr/>
          </p:nvSpPr>
          <p:spPr>
            <a:xfrm rot="18786470">
              <a:off x="410767" y="2165242"/>
              <a:ext cx="1224136" cy="1656184"/>
            </a:xfrm>
            <a:prstGeom prst="triangle">
              <a:avLst>
                <a:gd name="adj" fmla="val 21544"/>
              </a:avLst>
            </a:prstGeom>
            <a:gradFill flip="none" rotWithShape="1">
              <a:gsLst>
                <a:gs pos="0">
                  <a:srgbClr val="6600CC">
                    <a:tint val="66000"/>
                    <a:satMod val="160000"/>
                  </a:srgbClr>
                </a:gs>
                <a:gs pos="50000">
                  <a:srgbClr val="6600CC">
                    <a:tint val="44500"/>
                    <a:satMod val="160000"/>
                  </a:srgbClr>
                </a:gs>
                <a:gs pos="100000">
                  <a:srgbClr val="6600CC">
                    <a:tint val="23500"/>
                    <a:satMod val="16000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>
              <a:solidFill>
                <a:srgbClr val="008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" name="Дуга 12"/>
            <p:cNvSpPr/>
            <p:nvPr/>
          </p:nvSpPr>
          <p:spPr>
            <a:xfrm rot="19854922">
              <a:off x="786855" y="3804406"/>
              <a:ext cx="753606" cy="787879"/>
            </a:xfrm>
            <a:prstGeom prst="arc">
              <a:avLst>
                <a:gd name="adj1" fmla="val 16961175"/>
                <a:gd name="adj2" fmla="val 20764096"/>
              </a:avLst>
            </a:prstGeom>
            <a:ln>
              <a:solidFill>
                <a:srgbClr val="008000"/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14" name="Прямая соединительная линия 13"/>
            <p:cNvCxnSpPr/>
            <p:nvPr/>
          </p:nvCxnSpPr>
          <p:spPr>
            <a:xfrm>
              <a:off x="1547664" y="3501006"/>
              <a:ext cx="209700" cy="72008"/>
            </a:xfrm>
            <a:prstGeom prst="line">
              <a:avLst/>
            </a:prstGeom>
            <a:ln>
              <a:solidFill>
                <a:srgbClr val="008000"/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Прямая соединительная линия 14"/>
            <p:cNvCxnSpPr/>
            <p:nvPr/>
          </p:nvCxnSpPr>
          <p:spPr>
            <a:xfrm flipV="1">
              <a:off x="664782" y="3325572"/>
              <a:ext cx="209700" cy="211438"/>
            </a:xfrm>
            <a:prstGeom prst="line">
              <a:avLst/>
            </a:prstGeom>
            <a:ln>
              <a:solidFill>
                <a:srgbClr val="008000"/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flipV="1">
              <a:off x="689892" y="3433586"/>
              <a:ext cx="209700" cy="211438"/>
            </a:xfrm>
            <a:prstGeom prst="line">
              <a:avLst/>
            </a:prstGeom>
            <a:ln>
              <a:solidFill>
                <a:srgbClr val="008000"/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extBox 8"/>
          <p:cNvSpPr txBox="1"/>
          <p:nvPr/>
        </p:nvSpPr>
        <p:spPr>
          <a:xfrm>
            <a:off x="847885" y="455664"/>
            <a:ext cx="749724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i="1" dirty="0" smtClean="0"/>
              <a:t>Подобрать соответствующие признакам определения и рисунки треугольников</a:t>
            </a:r>
            <a:endParaRPr lang="ru-RU" sz="1600" i="1" dirty="0"/>
          </a:p>
        </p:txBody>
      </p:sp>
      <p:sp>
        <p:nvSpPr>
          <p:cNvPr id="35" name="TextBox 34"/>
          <p:cNvSpPr txBox="1"/>
          <p:nvPr/>
        </p:nvSpPr>
        <p:spPr>
          <a:xfrm>
            <a:off x="2801791" y="804811"/>
            <a:ext cx="16227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Определение:</a:t>
            </a:r>
            <a:endParaRPr lang="ru-RU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2836577" y="2660719"/>
            <a:ext cx="16227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Определение:</a:t>
            </a:r>
            <a:endParaRPr lang="ru-RU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7020272" y="2660719"/>
            <a:ext cx="11322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Рисунок:</a:t>
            </a:r>
            <a:endParaRPr lang="ru-RU" b="1" u="sng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8" name="Группа 37"/>
          <p:cNvGrpSpPr/>
          <p:nvPr/>
        </p:nvGrpSpPr>
        <p:grpSpPr>
          <a:xfrm rot="9409461">
            <a:off x="1883007" y="4466181"/>
            <a:ext cx="1108834" cy="1296951"/>
            <a:chOff x="194743" y="2381266"/>
            <a:chExt cx="1656184" cy="2211019"/>
          </a:xfrm>
        </p:grpSpPr>
        <p:sp>
          <p:nvSpPr>
            <p:cNvPr id="39" name="Равнобедренный треугольник 38"/>
            <p:cNvSpPr/>
            <p:nvPr/>
          </p:nvSpPr>
          <p:spPr>
            <a:xfrm rot="18786470">
              <a:off x="410767" y="2165242"/>
              <a:ext cx="1224136" cy="1656184"/>
            </a:xfrm>
            <a:prstGeom prst="triangle">
              <a:avLst>
                <a:gd name="adj" fmla="val 21544"/>
              </a:avLst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rgbClr val="008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0" name="Дуга 39"/>
            <p:cNvSpPr/>
            <p:nvPr/>
          </p:nvSpPr>
          <p:spPr>
            <a:xfrm rot="19854922">
              <a:off x="786855" y="3804406"/>
              <a:ext cx="753606" cy="787879"/>
            </a:xfrm>
            <a:prstGeom prst="arc">
              <a:avLst>
                <a:gd name="adj1" fmla="val 16961175"/>
                <a:gd name="adj2" fmla="val 20764096"/>
              </a:avLst>
            </a:prstGeom>
            <a:ln>
              <a:solidFill>
                <a:srgbClr val="008000"/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41" name="Прямая соединительная линия 40"/>
            <p:cNvCxnSpPr/>
            <p:nvPr/>
          </p:nvCxnSpPr>
          <p:spPr>
            <a:xfrm>
              <a:off x="1547664" y="3501006"/>
              <a:ext cx="209700" cy="72008"/>
            </a:xfrm>
            <a:prstGeom prst="line">
              <a:avLst/>
            </a:prstGeom>
            <a:ln>
              <a:solidFill>
                <a:srgbClr val="008000"/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Прямая соединительная линия 41"/>
            <p:cNvCxnSpPr/>
            <p:nvPr/>
          </p:nvCxnSpPr>
          <p:spPr>
            <a:xfrm flipV="1">
              <a:off x="664782" y="3325572"/>
              <a:ext cx="209700" cy="211438"/>
            </a:xfrm>
            <a:prstGeom prst="line">
              <a:avLst/>
            </a:prstGeom>
            <a:ln>
              <a:solidFill>
                <a:srgbClr val="008000"/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Прямая соединительная линия 42"/>
            <p:cNvCxnSpPr/>
            <p:nvPr/>
          </p:nvCxnSpPr>
          <p:spPr>
            <a:xfrm flipV="1">
              <a:off x="689892" y="3433586"/>
              <a:ext cx="209700" cy="211438"/>
            </a:xfrm>
            <a:prstGeom prst="line">
              <a:avLst/>
            </a:prstGeom>
            <a:ln>
              <a:solidFill>
                <a:srgbClr val="008000"/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Группа 33"/>
          <p:cNvGrpSpPr/>
          <p:nvPr/>
        </p:nvGrpSpPr>
        <p:grpSpPr>
          <a:xfrm rot="4884868">
            <a:off x="4071305" y="4992572"/>
            <a:ext cx="1108834" cy="1343224"/>
            <a:chOff x="1662607" y="4990000"/>
            <a:chExt cx="1108834" cy="1343224"/>
          </a:xfrm>
        </p:grpSpPr>
        <p:sp>
          <p:nvSpPr>
            <p:cNvPr id="47" name="Равнобедренный треугольник 46"/>
            <p:cNvSpPr/>
            <p:nvPr/>
          </p:nvSpPr>
          <p:spPr>
            <a:xfrm rot="18786470">
              <a:off x="1857994" y="4840886"/>
              <a:ext cx="718060" cy="1108834"/>
            </a:xfrm>
            <a:prstGeom prst="triangle">
              <a:avLst>
                <a:gd name="adj" fmla="val 21544"/>
              </a:avLst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rgbClr val="008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8" name="Дуга 47"/>
            <p:cNvSpPr/>
            <p:nvPr/>
          </p:nvSpPr>
          <p:spPr>
            <a:xfrm rot="19854922">
              <a:off x="2059033" y="5871066"/>
              <a:ext cx="504548" cy="462158"/>
            </a:xfrm>
            <a:prstGeom prst="arc">
              <a:avLst>
                <a:gd name="adj1" fmla="val 16961175"/>
                <a:gd name="adj2" fmla="val 20764096"/>
              </a:avLst>
            </a:prstGeom>
            <a:ln>
              <a:solidFill>
                <a:srgbClr val="008000"/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50" name="Прямая соединительная линия 49"/>
            <p:cNvCxnSpPr/>
            <p:nvPr/>
          </p:nvCxnSpPr>
          <p:spPr>
            <a:xfrm flipV="1">
              <a:off x="1977303" y="5590189"/>
              <a:ext cx="140397" cy="124026"/>
            </a:xfrm>
            <a:prstGeom prst="line">
              <a:avLst/>
            </a:prstGeom>
            <a:ln>
              <a:solidFill>
                <a:srgbClr val="008000"/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52" name="Дуга 51"/>
            <p:cNvSpPr/>
            <p:nvPr/>
          </p:nvSpPr>
          <p:spPr>
            <a:xfrm rot="5750042">
              <a:off x="1636039" y="5094467"/>
              <a:ext cx="396784" cy="187850"/>
            </a:xfrm>
            <a:prstGeom prst="arc">
              <a:avLst>
                <a:gd name="adj1" fmla="val 16961175"/>
                <a:gd name="adj2" fmla="val 21140555"/>
              </a:avLst>
            </a:prstGeom>
            <a:ln>
              <a:solidFill>
                <a:srgbClr val="008000"/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3" name="Дуга 52"/>
            <p:cNvSpPr/>
            <p:nvPr/>
          </p:nvSpPr>
          <p:spPr>
            <a:xfrm rot="5085278">
              <a:off x="1668455" y="5129860"/>
              <a:ext cx="396784" cy="187850"/>
            </a:xfrm>
            <a:prstGeom prst="arc">
              <a:avLst>
                <a:gd name="adj1" fmla="val 16961175"/>
                <a:gd name="adj2" fmla="val 35265"/>
              </a:avLst>
            </a:prstGeom>
            <a:ln>
              <a:solidFill>
                <a:srgbClr val="008000"/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55" name="Группа 54"/>
          <p:cNvGrpSpPr/>
          <p:nvPr/>
        </p:nvGrpSpPr>
        <p:grpSpPr>
          <a:xfrm>
            <a:off x="420315" y="4622813"/>
            <a:ext cx="1108834" cy="1343224"/>
            <a:chOff x="1662607" y="4990000"/>
            <a:chExt cx="1108834" cy="1343224"/>
          </a:xfrm>
        </p:grpSpPr>
        <p:sp>
          <p:nvSpPr>
            <p:cNvPr id="56" name="Равнобедренный треугольник 55"/>
            <p:cNvSpPr/>
            <p:nvPr/>
          </p:nvSpPr>
          <p:spPr>
            <a:xfrm rot="18786470">
              <a:off x="1857994" y="4840886"/>
              <a:ext cx="718060" cy="1108834"/>
            </a:xfrm>
            <a:prstGeom prst="triangle">
              <a:avLst>
                <a:gd name="adj" fmla="val 21544"/>
              </a:avLst>
            </a:prstGeom>
            <a:solidFill>
              <a:schemeClr val="accent3">
                <a:lumMod val="40000"/>
                <a:lumOff val="60000"/>
              </a:schemeClr>
            </a:solidFill>
            <a:ln>
              <a:solidFill>
                <a:srgbClr val="008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7" name="Дуга 56"/>
            <p:cNvSpPr/>
            <p:nvPr/>
          </p:nvSpPr>
          <p:spPr>
            <a:xfrm rot="19854922">
              <a:off x="2059033" y="5871066"/>
              <a:ext cx="504548" cy="462158"/>
            </a:xfrm>
            <a:prstGeom prst="arc">
              <a:avLst>
                <a:gd name="adj1" fmla="val 16961175"/>
                <a:gd name="adj2" fmla="val 20764096"/>
              </a:avLst>
            </a:prstGeom>
            <a:ln>
              <a:solidFill>
                <a:srgbClr val="008000"/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58" name="Прямая соединительная линия 57"/>
            <p:cNvCxnSpPr/>
            <p:nvPr/>
          </p:nvCxnSpPr>
          <p:spPr>
            <a:xfrm flipV="1">
              <a:off x="1977303" y="5590189"/>
              <a:ext cx="140397" cy="124026"/>
            </a:xfrm>
            <a:prstGeom prst="line">
              <a:avLst/>
            </a:prstGeom>
            <a:ln>
              <a:solidFill>
                <a:srgbClr val="008000"/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59" name="Дуга 58"/>
            <p:cNvSpPr/>
            <p:nvPr/>
          </p:nvSpPr>
          <p:spPr>
            <a:xfrm rot="5750042">
              <a:off x="1636039" y="5094467"/>
              <a:ext cx="396784" cy="187850"/>
            </a:xfrm>
            <a:prstGeom prst="arc">
              <a:avLst>
                <a:gd name="adj1" fmla="val 16961175"/>
                <a:gd name="adj2" fmla="val 21140555"/>
              </a:avLst>
            </a:prstGeom>
            <a:ln>
              <a:solidFill>
                <a:srgbClr val="008000"/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0" name="Дуга 59"/>
            <p:cNvSpPr/>
            <p:nvPr/>
          </p:nvSpPr>
          <p:spPr>
            <a:xfrm rot="5085278">
              <a:off x="1668455" y="5129860"/>
              <a:ext cx="396784" cy="187850"/>
            </a:xfrm>
            <a:prstGeom prst="arc">
              <a:avLst>
                <a:gd name="adj1" fmla="val 16961175"/>
                <a:gd name="adj2" fmla="val 35265"/>
              </a:avLst>
            </a:prstGeom>
            <a:ln>
              <a:solidFill>
                <a:srgbClr val="008000"/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1987603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981D0-B033-4BE9-BB2E-8638FD40ECFD}" type="slidenum">
              <a:rPr lang="ru-RU" smtClean="0"/>
              <a:t>4</a:t>
            </a:fld>
            <a:endParaRPr lang="ru-RU"/>
          </a:p>
        </p:txBody>
      </p:sp>
      <p:grpSp>
        <p:nvGrpSpPr>
          <p:cNvPr id="11" name="Группа 10"/>
          <p:cNvGrpSpPr/>
          <p:nvPr/>
        </p:nvGrpSpPr>
        <p:grpSpPr>
          <a:xfrm>
            <a:off x="178534" y="1131336"/>
            <a:ext cx="4393466" cy="2081640"/>
            <a:chOff x="178534" y="725442"/>
            <a:chExt cx="4393466" cy="2266311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8534" y="725442"/>
              <a:ext cx="4393466" cy="22663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6" name="Прямоугольник 5"/>
            <p:cNvSpPr/>
            <p:nvPr/>
          </p:nvSpPr>
          <p:spPr>
            <a:xfrm>
              <a:off x="208621" y="2568751"/>
              <a:ext cx="1245609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dirty="0">
                  <a:latin typeface="Times New Roman"/>
                  <a:ea typeface="Calibri"/>
                  <a:cs typeface="Times New Roman"/>
                </a:rPr>
                <a:t> Рис. </a:t>
              </a:r>
              <a:r>
                <a:rPr lang="ru-RU" dirty="0" smtClean="0">
                  <a:latin typeface="Times New Roman"/>
                  <a:ea typeface="Calibri"/>
                  <a:cs typeface="Times New Roman"/>
                </a:rPr>
                <a:t>1</a:t>
              </a:r>
              <a:endParaRPr lang="ru-RU" sz="2800" dirty="0"/>
            </a:p>
          </p:txBody>
        </p:sp>
      </p:grpSp>
      <p:grpSp>
        <p:nvGrpSpPr>
          <p:cNvPr id="9" name="Группа 8"/>
          <p:cNvGrpSpPr/>
          <p:nvPr/>
        </p:nvGrpSpPr>
        <p:grpSpPr>
          <a:xfrm>
            <a:off x="4716016" y="1107953"/>
            <a:ext cx="4265664" cy="2051357"/>
            <a:chOff x="4266776" y="1533208"/>
            <a:chExt cx="2163763" cy="1425575"/>
          </a:xfrm>
        </p:grpSpPr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66776" y="1533208"/>
              <a:ext cx="2163763" cy="14255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7" name="Прямоугольник 6"/>
            <p:cNvSpPr/>
            <p:nvPr/>
          </p:nvSpPr>
          <p:spPr>
            <a:xfrm>
              <a:off x="5856343" y="1549459"/>
              <a:ext cx="357938" cy="21610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ru-RU" sz="1600" dirty="0">
                  <a:solidFill>
                    <a:prstClr val="black"/>
                  </a:solidFill>
                  <a:latin typeface="Times New Roman"/>
                  <a:ea typeface="Calibri"/>
                  <a:cs typeface="Times New Roman"/>
                </a:rPr>
                <a:t>Рис. 2</a:t>
              </a:r>
              <a:endParaRPr lang="ru-RU" sz="2400" dirty="0">
                <a:solidFill>
                  <a:prstClr val="black"/>
                </a:solidFill>
              </a:endParaRPr>
            </a:p>
          </p:txBody>
        </p:sp>
      </p:grpSp>
      <p:sp>
        <p:nvSpPr>
          <p:cNvPr id="10" name="Прямоугольник 9"/>
          <p:cNvSpPr/>
          <p:nvPr/>
        </p:nvSpPr>
        <p:spPr>
          <a:xfrm>
            <a:off x="35496" y="107921"/>
            <a:ext cx="538234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>
                <a:ln w="1905"/>
                <a:solidFill>
                  <a:srgbClr val="CC0099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Решение задач (</a:t>
            </a:r>
            <a:r>
              <a:rPr lang="ru-RU" sz="3200" b="1" dirty="0" smtClean="0">
                <a:ln w="1905"/>
                <a:solidFill>
                  <a:srgbClr val="CC0099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устно)</a:t>
            </a:r>
            <a:endParaRPr lang="ru-RU" sz="3200" b="1" dirty="0">
              <a:ln w="1905"/>
              <a:solidFill>
                <a:srgbClr val="CC0099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44" name="Picture 20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3704039"/>
            <a:ext cx="9108504" cy="13811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71895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981D0-B033-4BE9-BB2E-8638FD40ECFD}" type="slidenum">
              <a:rPr lang="ru-RU" smtClean="0"/>
              <a:t>5</a:t>
            </a:fld>
            <a:endParaRPr lang="ru-RU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009" y="1389128"/>
            <a:ext cx="8914797" cy="30963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143651" y="11561"/>
            <a:ext cx="900034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3600" b="1" dirty="0" smtClean="0">
                <a:ln w="1905"/>
                <a:solidFill>
                  <a:schemeClr val="tx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Третий признак </a:t>
            </a:r>
            <a:r>
              <a:rPr lang="ru-RU" sz="3600" b="1" dirty="0" smtClean="0">
                <a:ln w="1905"/>
                <a:solidFill>
                  <a:schemeClr val="tx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равенства треугольников</a:t>
            </a:r>
            <a:endParaRPr lang="ru-RU" sz="3600" b="1" dirty="0">
              <a:ln w="1905"/>
              <a:solidFill>
                <a:schemeClr val="tx2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1904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2797274" y="44624"/>
            <a:ext cx="6346725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800" b="1" dirty="0" smtClean="0">
                <a:ln w="1905"/>
                <a:solidFill>
                  <a:schemeClr val="tx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Дано:   АВС </a:t>
            </a:r>
            <a:r>
              <a:rPr lang="ru-RU" sz="2800" b="1" dirty="0">
                <a:ln w="1905"/>
                <a:solidFill>
                  <a:schemeClr val="tx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2800" b="1" dirty="0" smtClean="0">
                <a:ln w="1905"/>
                <a:solidFill>
                  <a:schemeClr val="tx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  А</a:t>
            </a:r>
            <a:r>
              <a:rPr lang="ru-RU" b="1" dirty="0" smtClean="0">
                <a:ln w="1905"/>
                <a:solidFill>
                  <a:schemeClr val="tx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800" b="1" dirty="0" smtClean="0">
                <a:ln w="1905"/>
                <a:solidFill>
                  <a:schemeClr val="tx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b="1" dirty="0" smtClean="0">
                <a:ln w="1905"/>
                <a:solidFill>
                  <a:schemeClr val="tx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800" b="1" dirty="0" smtClean="0">
                <a:ln w="1905"/>
                <a:solidFill>
                  <a:schemeClr val="tx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b="1" dirty="0" smtClean="0">
                <a:ln w="1905"/>
                <a:solidFill>
                  <a:schemeClr val="tx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1</a:t>
            </a:r>
          </a:p>
          <a:p>
            <a:pPr lvl="0"/>
            <a:r>
              <a:rPr lang="en-US" sz="2800" b="1" dirty="0" smtClean="0">
                <a:ln w="1905"/>
                <a:solidFill>
                  <a:schemeClr val="tx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AB </a:t>
            </a:r>
            <a:r>
              <a:rPr lang="en-US" sz="2800" b="1" dirty="0" smtClean="0">
                <a:ln w="1905"/>
                <a:solidFill>
                  <a:schemeClr val="tx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=A</a:t>
            </a:r>
            <a:r>
              <a:rPr lang="ru-RU" b="1" dirty="0" smtClean="0">
                <a:ln w="1905"/>
                <a:solidFill>
                  <a:schemeClr val="tx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800" b="1" dirty="0">
                <a:ln w="1905"/>
                <a:solidFill>
                  <a:schemeClr val="tx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b="1" dirty="0" smtClean="0">
                <a:ln w="1905"/>
                <a:solidFill>
                  <a:schemeClr val="tx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1, </a:t>
            </a:r>
            <a:r>
              <a:rPr lang="en-US" sz="2800" b="1" dirty="0" smtClean="0">
                <a:ln w="1905"/>
                <a:solidFill>
                  <a:schemeClr val="tx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sz="2800" b="1" dirty="0" smtClean="0">
                <a:ln w="1905"/>
                <a:solidFill>
                  <a:schemeClr val="tx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en-US" sz="2800" b="1" dirty="0" smtClean="0">
                <a:ln w="1905"/>
                <a:solidFill>
                  <a:schemeClr val="tx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=</a:t>
            </a:r>
            <a:r>
              <a:rPr lang="ru-RU" sz="2800" b="1" dirty="0" smtClean="0">
                <a:ln w="1905"/>
                <a:solidFill>
                  <a:schemeClr val="tx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2000" b="1" dirty="0" smtClean="0">
                <a:ln w="1905"/>
                <a:solidFill>
                  <a:schemeClr val="tx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800" b="1" dirty="0" smtClean="0">
                <a:ln w="1905"/>
                <a:solidFill>
                  <a:schemeClr val="tx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2000" b="1" dirty="0">
                <a:ln w="1905"/>
                <a:solidFill>
                  <a:schemeClr val="tx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800" b="1" dirty="0">
                <a:ln w="1905"/>
                <a:solidFill>
                  <a:schemeClr val="tx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b="1" dirty="0" smtClean="0">
                <a:ln w="1905"/>
                <a:solidFill>
                  <a:schemeClr val="tx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en-US" sz="2800" b="1" dirty="0" smtClean="0">
                <a:ln w="1905"/>
                <a:solidFill>
                  <a:schemeClr val="tx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A =</a:t>
            </a:r>
            <a:r>
              <a:rPr lang="ru-RU" sz="2800" b="1" dirty="0" smtClean="0">
                <a:ln w="1905"/>
                <a:solidFill>
                  <a:schemeClr val="tx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2000" b="1" dirty="0" smtClean="0">
                <a:ln w="1905"/>
                <a:solidFill>
                  <a:schemeClr val="tx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800" b="1" dirty="0" smtClean="0">
                <a:ln w="1905"/>
                <a:solidFill>
                  <a:schemeClr val="tx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2000" b="1" dirty="0" smtClean="0">
                <a:ln w="1905"/>
                <a:solidFill>
                  <a:schemeClr val="tx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1</a:t>
            </a:r>
            <a:endParaRPr lang="ru-RU" sz="2800" b="1" dirty="0" smtClean="0">
              <a:ln w="1905"/>
              <a:solidFill>
                <a:schemeClr val="tx2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dirty="0" smtClean="0">
                <a:ln w="1905"/>
                <a:solidFill>
                  <a:schemeClr val="tx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Доказать: </a:t>
            </a:r>
            <a:r>
              <a:rPr lang="en-US" sz="2800" b="1" dirty="0" smtClean="0">
                <a:ln w="1905"/>
                <a:solidFill>
                  <a:schemeClr val="tx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ln w="1905"/>
                <a:solidFill>
                  <a:schemeClr val="tx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800" b="1" dirty="0">
                <a:ln w="1905"/>
                <a:solidFill>
                  <a:schemeClr val="tx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АВС </a:t>
            </a:r>
            <a:r>
              <a:rPr lang="ru-RU" sz="2800" b="1" dirty="0" smtClean="0">
                <a:ln w="1905"/>
                <a:solidFill>
                  <a:schemeClr val="tx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=   </a:t>
            </a:r>
            <a:r>
              <a:rPr lang="ru-RU" sz="3200" b="1" dirty="0" smtClean="0">
                <a:ln w="1905"/>
                <a:solidFill>
                  <a:schemeClr val="tx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С</a:t>
            </a:r>
            <a:endParaRPr lang="ru-RU" sz="2000" b="1" dirty="0" smtClean="0">
              <a:ln w="1905"/>
              <a:solidFill>
                <a:schemeClr val="tx2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dirty="0" smtClean="0">
                <a:ln w="1905"/>
                <a:solidFill>
                  <a:schemeClr val="tx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Доказательство:</a:t>
            </a:r>
          </a:p>
          <a:p>
            <a:pPr>
              <a:buAutoNum type="arabicParenR"/>
            </a:pPr>
            <a:r>
              <a:rPr lang="ru-RU" sz="2800" b="1" dirty="0" smtClean="0">
                <a:ln w="1905"/>
                <a:solidFill>
                  <a:schemeClr val="tx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Приложим    АВС к     </a:t>
            </a:r>
            <a:r>
              <a:rPr lang="ru-RU" sz="3200" b="1" dirty="0" smtClean="0">
                <a:ln w="1905"/>
                <a:solidFill>
                  <a:schemeClr val="tx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2000" b="1" dirty="0" smtClean="0">
                <a:ln w="1905"/>
                <a:solidFill>
                  <a:schemeClr val="tx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3200" b="1" dirty="0" smtClean="0">
                <a:ln w="1905"/>
                <a:solidFill>
                  <a:schemeClr val="tx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2000" b="1" dirty="0" smtClean="0">
                <a:ln w="1905"/>
                <a:solidFill>
                  <a:schemeClr val="tx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3200" b="1" dirty="0" smtClean="0">
                <a:ln w="1905"/>
                <a:solidFill>
                  <a:schemeClr val="tx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2000" b="1" dirty="0" smtClean="0">
                <a:ln w="1905"/>
                <a:solidFill>
                  <a:schemeClr val="tx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800" b="1" dirty="0" smtClean="0">
                <a:ln w="1905"/>
                <a:solidFill>
                  <a:schemeClr val="tx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ln w="1905"/>
                <a:solidFill>
                  <a:schemeClr val="tx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так, чтобы А</a:t>
            </a:r>
            <a:r>
              <a:rPr lang="en-US" sz="2800" b="1" dirty="0" smtClean="0">
                <a:ln w="1905"/>
                <a:solidFill>
                  <a:schemeClr val="tx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A</a:t>
            </a:r>
            <a:r>
              <a:rPr lang="en-US" sz="2000" b="1" dirty="0" smtClean="0">
                <a:ln w="1905"/>
                <a:solidFill>
                  <a:schemeClr val="tx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1</a:t>
            </a:r>
            <a:r>
              <a:rPr lang="en-US" sz="2800" b="1" dirty="0" smtClean="0">
                <a:ln w="1905"/>
                <a:solidFill>
                  <a:schemeClr val="tx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, </a:t>
            </a:r>
            <a:r>
              <a:rPr lang="en-US" sz="2800" b="1" dirty="0" smtClean="0">
                <a:ln w="1905"/>
                <a:solidFill>
                  <a:schemeClr val="tx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BB</a:t>
            </a:r>
            <a:r>
              <a:rPr lang="en-US" sz="2000" b="1" dirty="0" smtClean="0">
                <a:ln w="1905"/>
                <a:solidFill>
                  <a:schemeClr val="tx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1</a:t>
            </a:r>
            <a:r>
              <a:rPr lang="en-US" sz="2800" b="1" dirty="0" smtClean="0">
                <a:ln w="1905"/>
                <a:solidFill>
                  <a:schemeClr val="tx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, C </a:t>
            </a:r>
            <a:r>
              <a:rPr lang="ru-RU" sz="2800" b="1" dirty="0">
                <a:ln w="1905"/>
                <a:solidFill>
                  <a:schemeClr val="tx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и</a:t>
            </a:r>
            <a:r>
              <a:rPr lang="ru-RU" sz="2800" b="1" dirty="0" smtClean="0">
                <a:ln w="1905"/>
                <a:solidFill>
                  <a:schemeClr val="tx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С</a:t>
            </a:r>
            <a:r>
              <a:rPr lang="ru-RU" sz="2000" b="1" dirty="0" smtClean="0">
                <a:ln w="1905"/>
                <a:solidFill>
                  <a:schemeClr val="tx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1</a:t>
            </a:r>
            <a:r>
              <a:rPr lang="ru-RU" sz="2800" b="1" dirty="0" smtClean="0">
                <a:ln w="1905"/>
                <a:solidFill>
                  <a:schemeClr val="tx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по </a:t>
            </a:r>
            <a:r>
              <a:rPr lang="ru-RU" sz="2800" b="1" dirty="0" smtClean="0">
                <a:ln w="1905"/>
                <a:solidFill>
                  <a:schemeClr val="tx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разные стороны </a:t>
            </a:r>
            <a:r>
              <a:rPr lang="ru-RU" sz="2800" b="1" dirty="0" smtClean="0">
                <a:ln w="1905"/>
                <a:solidFill>
                  <a:schemeClr val="tx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от </a:t>
            </a:r>
            <a:r>
              <a:rPr lang="en-US" sz="2800" b="1" dirty="0">
                <a:ln w="1905"/>
                <a:solidFill>
                  <a:schemeClr val="tx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A</a:t>
            </a:r>
            <a:r>
              <a:rPr lang="en-US" sz="2000" b="1" dirty="0">
                <a:ln w="1905"/>
                <a:solidFill>
                  <a:schemeClr val="tx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1</a:t>
            </a:r>
            <a:r>
              <a:rPr lang="en-US" sz="2800" b="1" dirty="0">
                <a:ln w="1905"/>
                <a:solidFill>
                  <a:schemeClr val="tx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B</a:t>
            </a:r>
            <a:r>
              <a:rPr lang="en-US" sz="2000" b="1" dirty="0">
                <a:ln w="1905"/>
                <a:solidFill>
                  <a:schemeClr val="tx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1</a:t>
            </a:r>
            <a:endParaRPr lang="en-US" sz="2800" b="1" dirty="0" smtClean="0">
              <a:ln w="1905"/>
              <a:solidFill>
                <a:schemeClr val="tx2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</p:txBody>
      </p:sp>
      <p:sp>
        <p:nvSpPr>
          <p:cNvPr id="14" name="Равнобедренный треугольник 13"/>
          <p:cNvSpPr/>
          <p:nvPr/>
        </p:nvSpPr>
        <p:spPr>
          <a:xfrm>
            <a:off x="3851920" y="188640"/>
            <a:ext cx="238808" cy="261608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Равнобедренный треугольник 14"/>
          <p:cNvSpPr/>
          <p:nvPr/>
        </p:nvSpPr>
        <p:spPr>
          <a:xfrm>
            <a:off x="5220072" y="188640"/>
            <a:ext cx="238808" cy="261608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Равнобедренный треугольник 16"/>
          <p:cNvSpPr/>
          <p:nvPr/>
        </p:nvSpPr>
        <p:spPr>
          <a:xfrm>
            <a:off x="4644008" y="1079160"/>
            <a:ext cx="238808" cy="261608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8" name="Равнобедренный треугольник 17"/>
          <p:cNvSpPr/>
          <p:nvPr/>
        </p:nvSpPr>
        <p:spPr>
          <a:xfrm>
            <a:off x="6012160" y="1052736"/>
            <a:ext cx="238808" cy="261608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Равнобедренный треугольник 20"/>
          <p:cNvSpPr/>
          <p:nvPr/>
        </p:nvSpPr>
        <p:spPr>
          <a:xfrm>
            <a:off x="5053272" y="1988840"/>
            <a:ext cx="238808" cy="261608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2" name="Равнобедренный треугольник 21"/>
          <p:cNvSpPr/>
          <p:nvPr/>
        </p:nvSpPr>
        <p:spPr>
          <a:xfrm>
            <a:off x="6421424" y="2015264"/>
            <a:ext cx="238808" cy="261608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5" name="Прямоугольник 24"/>
          <p:cNvSpPr/>
          <p:nvPr/>
        </p:nvSpPr>
        <p:spPr>
          <a:xfrm>
            <a:off x="-36512" y="3212390"/>
            <a:ext cx="9143999" cy="37240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ln w="1905"/>
                <a:solidFill>
                  <a:schemeClr val="tx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Возможны 3 случая.  Рассмотрим 1 случай (остальные случаи рассмотрите самостоятельно).</a:t>
            </a:r>
          </a:p>
          <a:p>
            <a:r>
              <a:rPr lang="ru-RU" sz="2800" b="1" dirty="0" smtClean="0">
                <a:ln w="1905"/>
                <a:solidFill>
                  <a:srgbClr val="1F497D">
                    <a:lumMod val="50000"/>
                  </a:srgb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ru-RU" sz="2800" b="1" dirty="0">
                <a:ln w="1905"/>
                <a:solidFill>
                  <a:srgbClr val="1F497D">
                    <a:lumMod val="50000"/>
                  </a:srgb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2) </a:t>
            </a:r>
            <a:r>
              <a:rPr lang="ru-RU" sz="2800" b="1" dirty="0" smtClean="0">
                <a:ln w="1905"/>
                <a:solidFill>
                  <a:srgbClr val="1F497D">
                    <a:lumMod val="50000"/>
                  </a:srgb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   А</a:t>
            </a:r>
            <a:r>
              <a:rPr lang="ru-RU" sz="2000" b="1" dirty="0" smtClean="0">
                <a:ln w="1905"/>
                <a:solidFill>
                  <a:srgbClr val="1F497D">
                    <a:lumMod val="50000"/>
                  </a:srgb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1</a:t>
            </a:r>
            <a:r>
              <a:rPr lang="ru-RU" sz="2800" b="1" dirty="0" smtClean="0">
                <a:ln w="1905"/>
                <a:solidFill>
                  <a:srgbClr val="1F497D">
                    <a:lumMod val="50000"/>
                  </a:srgb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С</a:t>
            </a:r>
            <a:r>
              <a:rPr lang="ru-RU" sz="2000" b="1" dirty="0" smtClean="0">
                <a:ln w="1905"/>
                <a:solidFill>
                  <a:srgbClr val="1F497D">
                    <a:lumMod val="50000"/>
                  </a:srgb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1,</a:t>
            </a:r>
            <a:r>
              <a:rPr lang="ru-RU" sz="2800" b="1" dirty="0" smtClean="0">
                <a:ln w="1905"/>
                <a:solidFill>
                  <a:srgbClr val="1F497D">
                    <a:lumMod val="50000"/>
                  </a:srgb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С и </a:t>
            </a:r>
            <a:r>
              <a:rPr lang="ru-RU" sz="3600" b="1" dirty="0" smtClean="0">
                <a:ln w="1905"/>
                <a:solidFill>
                  <a:srgbClr val="1F497D">
                    <a:lumMod val="50000"/>
                  </a:srgb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В</a:t>
            </a:r>
            <a:r>
              <a:rPr lang="ru-RU" sz="2800" b="1" dirty="0" smtClean="0">
                <a:ln w="1905"/>
                <a:solidFill>
                  <a:srgbClr val="1F497D">
                    <a:lumMod val="50000"/>
                  </a:srgb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1</a:t>
            </a:r>
            <a:r>
              <a:rPr lang="ru-RU" sz="3600" b="1" dirty="0" smtClean="0">
                <a:ln w="1905"/>
                <a:solidFill>
                  <a:srgbClr val="1F497D">
                    <a:lumMod val="50000"/>
                  </a:srgb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С</a:t>
            </a:r>
            <a:r>
              <a:rPr lang="ru-RU" sz="2800" b="1" dirty="0" smtClean="0">
                <a:ln w="1905"/>
                <a:solidFill>
                  <a:srgbClr val="1F497D">
                    <a:lumMod val="50000"/>
                  </a:srgb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1,</a:t>
            </a:r>
            <a:r>
              <a:rPr lang="ru-RU" sz="3600" b="1" dirty="0" smtClean="0">
                <a:ln w="1905"/>
                <a:solidFill>
                  <a:srgbClr val="1F497D">
                    <a:lumMod val="50000"/>
                  </a:srgb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С – </a:t>
            </a:r>
            <a:r>
              <a:rPr lang="ru-RU" sz="2800" b="1" dirty="0" smtClean="0">
                <a:ln w="1905"/>
                <a:solidFill>
                  <a:schemeClr val="tx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равнобедренные.</a:t>
            </a:r>
          </a:p>
          <a:p>
            <a:r>
              <a:rPr lang="ru-RU" sz="2800" b="1" dirty="0" smtClean="0">
                <a:ln w="1905"/>
                <a:solidFill>
                  <a:schemeClr val="tx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3) Тогда </a:t>
            </a:r>
            <a:r>
              <a:rPr lang="en-US" sz="2800" b="1" dirty="0" smtClean="0">
                <a:ln w="1905"/>
                <a:solidFill>
                  <a:schemeClr val="tx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&lt; 1</a:t>
            </a:r>
            <a:r>
              <a:rPr lang="ru-RU" sz="2800" b="1" dirty="0" smtClean="0">
                <a:ln w="1905"/>
                <a:solidFill>
                  <a:schemeClr val="tx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= </a:t>
            </a:r>
            <a:r>
              <a:rPr lang="en-US" sz="2800" b="1" dirty="0" smtClean="0">
                <a:ln w="1905"/>
                <a:solidFill>
                  <a:schemeClr val="tx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&lt; 2, &lt;3 = &lt;4 , </a:t>
            </a:r>
            <a:r>
              <a:rPr lang="ru-RU" sz="2800" b="1" dirty="0" smtClean="0">
                <a:ln w="1905"/>
                <a:solidFill>
                  <a:schemeClr val="tx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поэтому </a:t>
            </a:r>
            <a:r>
              <a:rPr lang="en-US" sz="2800" b="1" dirty="0" smtClean="0">
                <a:ln w="1905"/>
                <a:solidFill>
                  <a:schemeClr val="tx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&lt;</a:t>
            </a:r>
            <a:r>
              <a:rPr lang="ru-RU" sz="2800" b="1" dirty="0" smtClean="0">
                <a:ln w="1905"/>
                <a:solidFill>
                  <a:schemeClr val="tx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ru-RU" sz="3200" b="1" dirty="0" smtClean="0">
                <a:ln w="1905"/>
                <a:solidFill>
                  <a:schemeClr val="tx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2000" b="1" dirty="0" smtClean="0">
                <a:ln w="1905"/>
                <a:solidFill>
                  <a:schemeClr val="tx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3200" b="1" dirty="0" smtClean="0">
                <a:ln w="1905"/>
                <a:solidFill>
                  <a:schemeClr val="tx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СВ</a:t>
            </a:r>
            <a:r>
              <a:rPr lang="ru-RU" sz="2000" b="1" dirty="0" smtClean="0">
                <a:ln w="1905"/>
                <a:solidFill>
                  <a:schemeClr val="tx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1  </a:t>
            </a:r>
            <a:r>
              <a:rPr lang="ru-RU" sz="2800" b="1" dirty="0" smtClean="0">
                <a:ln w="1905"/>
                <a:solidFill>
                  <a:schemeClr val="tx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2800" b="1" dirty="0" smtClean="0">
                <a:ln w="1905"/>
                <a:solidFill>
                  <a:schemeClr val="tx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&lt;</a:t>
            </a:r>
            <a:r>
              <a:rPr lang="ru-RU" sz="2800" b="1" dirty="0" smtClean="0">
                <a:ln w="1905"/>
                <a:solidFill>
                  <a:schemeClr val="tx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2000" b="1" dirty="0" smtClean="0">
                <a:ln w="1905"/>
                <a:solidFill>
                  <a:schemeClr val="tx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800" b="1" dirty="0" smtClean="0">
                <a:ln w="1905"/>
                <a:solidFill>
                  <a:schemeClr val="tx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2000" b="1" dirty="0" smtClean="0">
                <a:ln w="1905"/>
                <a:solidFill>
                  <a:schemeClr val="tx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800" b="1" dirty="0" smtClean="0">
                <a:ln w="1905"/>
                <a:solidFill>
                  <a:schemeClr val="tx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2000" b="1" dirty="0" smtClean="0">
                <a:ln w="1905"/>
                <a:solidFill>
                  <a:schemeClr val="tx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800" b="1" dirty="0" smtClean="0">
                <a:ln w="1905"/>
                <a:solidFill>
                  <a:schemeClr val="tx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   </a:t>
            </a:r>
            <a:endParaRPr lang="ru-RU" sz="2800" b="1" dirty="0">
              <a:ln w="1905"/>
              <a:solidFill>
                <a:schemeClr val="tx2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r>
              <a:rPr lang="ru-RU" sz="2800" b="1" dirty="0" smtClean="0">
                <a:ln w="1905"/>
                <a:solidFill>
                  <a:srgbClr val="1F497D">
                    <a:lumMod val="50000"/>
                  </a:srgb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4) Итак АС= А</a:t>
            </a:r>
            <a:r>
              <a:rPr lang="ru-RU" sz="2000" b="1" dirty="0" smtClean="0">
                <a:ln w="1905"/>
                <a:solidFill>
                  <a:srgbClr val="1F497D">
                    <a:lumMod val="50000"/>
                  </a:srgb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1</a:t>
            </a:r>
            <a:r>
              <a:rPr lang="ru-RU" sz="2800" b="1" dirty="0" smtClean="0">
                <a:ln w="1905"/>
                <a:solidFill>
                  <a:srgbClr val="1F497D">
                    <a:lumMod val="50000"/>
                  </a:srgb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С</a:t>
            </a:r>
            <a:r>
              <a:rPr lang="ru-RU" sz="2000" b="1" dirty="0" smtClean="0">
                <a:ln w="1905"/>
                <a:solidFill>
                  <a:srgbClr val="1F497D">
                    <a:lumMod val="50000"/>
                  </a:srgb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1, </a:t>
            </a:r>
            <a:r>
              <a:rPr lang="ru-RU" sz="2800" b="1" dirty="0" smtClean="0">
                <a:ln w="1905"/>
                <a:solidFill>
                  <a:srgbClr val="1F497D">
                    <a:lumMod val="50000"/>
                  </a:srgb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ВС</a:t>
            </a:r>
            <a:r>
              <a:rPr lang="ru-RU" sz="2000" b="1" dirty="0" smtClean="0">
                <a:ln w="1905"/>
                <a:solidFill>
                  <a:srgbClr val="1F497D">
                    <a:lumMod val="50000"/>
                  </a:srgb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ru-RU" sz="2000" b="1" dirty="0">
                <a:ln w="1905"/>
                <a:solidFill>
                  <a:srgbClr val="1F497D">
                    <a:lumMod val="50000"/>
                  </a:srgb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=</a:t>
            </a:r>
            <a:r>
              <a:rPr lang="ru-RU" sz="2800" b="1" dirty="0" smtClean="0">
                <a:ln w="1905"/>
                <a:solidFill>
                  <a:srgbClr val="1F497D">
                    <a:lumMod val="50000"/>
                  </a:srgb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В</a:t>
            </a:r>
            <a:r>
              <a:rPr lang="ru-RU" sz="2000" b="1" dirty="0" smtClean="0">
                <a:ln w="1905"/>
                <a:solidFill>
                  <a:srgbClr val="1F497D">
                    <a:lumMod val="50000"/>
                  </a:srgb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1</a:t>
            </a:r>
            <a:r>
              <a:rPr lang="ru-RU" sz="2800" b="1" dirty="0" smtClean="0">
                <a:ln w="1905"/>
                <a:solidFill>
                  <a:srgbClr val="1F497D">
                    <a:lumMod val="50000"/>
                  </a:srgb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С</a:t>
            </a:r>
            <a:r>
              <a:rPr lang="ru-RU" sz="2000" b="1" dirty="0" smtClean="0">
                <a:ln w="1905"/>
                <a:solidFill>
                  <a:srgbClr val="1F497D">
                    <a:lumMod val="50000"/>
                  </a:srgb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1, </a:t>
            </a:r>
            <a:r>
              <a:rPr lang="en-US" sz="2800" b="1" dirty="0" smtClean="0">
                <a:ln w="1905"/>
                <a:solidFill>
                  <a:srgbClr val="1F497D">
                    <a:lumMod val="50000"/>
                  </a:srgb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&lt; C = &lt; C</a:t>
            </a:r>
            <a:r>
              <a:rPr lang="en-US" sz="2000" b="1" dirty="0" smtClean="0">
                <a:ln w="1905"/>
                <a:solidFill>
                  <a:srgbClr val="1F497D">
                    <a:lumMod val="50000"/>
                  </a:srgb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1</a:t>
            </a:r>
            <a:r>
              <a:rPr lang="en-US" sz="2800" b="1" dirty="0" smtClean="0">
                <a:ln w="1905"/>
                <a:solidFill>
                  <a:srgbClr val="1F497D">
                    <a:lumMod val="50000"/>
                  </a:srgb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,     </a:t>
            </a:r>
            <a:endParaRPr lang="ru-RU" sz="2000" b="1" dirty="0" smtClean="0">
              <a:ln w="1905"/>
              <a:solidFill>
                <a:srgbClr val="1F497D">
                  <a:lumMod val="50000"/>
                </a:srgb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r>
              <a:rPr lang="en-US" sz="2800" b="1" dirty="0" smtClean="0">
                <a:ln w="1905"/>
                <a:solidFill>
                  <a:schemeClr val="tx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sz="2800" b="1" dirty="0" smtClean="0">
                <a:ln w="1905"/>
                <a:solidFill>
                  <a:schemeClr val="tx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АВС </a:t>
            </a:r>
            <a:r>
              <a:rPr lang="en-US" sz="2800" b="1" dirty="0" smtClean="0">
                <a:ln w="1905"/>
                <a:solidFill>
                  <a:schemeClr val="tx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=</a:t>
            </a:r>
            <a:r>
              <a:rPr lang="ru-RU" sz="2800" b="1" dirty="0" smtClean="0">
                <a:ln w="1905"/>
                <a:solidFill>
                  <a:schemeClr val="tx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   А</a:t>
            </a:r>
            <a:r>
              <a:rPr lang="ru-RU" sz="2000" b="1" dirty="0" smtClean="0">
                <a:ln w="1905"/>
                <a:solidFill>
                  <a:schemeClr val="tx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800" b="1" dirty="0" smtClean="0">
                <a:ln w="1905"/>
                <a:solidFill>
                  <a:schemeClr val="tx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2000" b="1" dirty="0" smtClean="0">
                <a:ln w="1905"/>
                <a:solidFill>
                  <a:schemeClr val="tx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800" b="1" dirty="0" smtClean="0">
                <a:ln w="1905"/>
                <a:solidFill>
                  <a:schemeClr val="tx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2000" b="1" dirty="0" smtClean="0">
                <a:ln w="1905"/>
                <a:solidFill>
                  <a:schemeClr val="tx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000" b="1" dirty="0" smtClean="0">
                <a:ln w="1905"/>
                <a:solidFill>
                  <a:schemeClr val="tx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ln w="1905"/>
                <a:solidFill>
                  <a:schemeClr val="tx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800" b="1" dirty="0" smtClean="0">
                <a:ln w="1905"/>
                <a:solidFill>
                  <a:schemeClr val="tx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по первому признаку равенства треугольников.</a:t>
            </a:r>
            <a:endParaRPr lang="en-US" sz="2800" b="1" dirty="0" smtClean="0">
              <a:ln w="1905"/>
              <a:solidFill>
                <a:srgbClr val="1F497D">
                  <a:lumMod val="50000"/>
                </a:srgb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r>
              <a:rPr lang="ru-RU" sz="2800" b="1" dirty="0">
                <a:ln w="1905"/>
                <a:solidFill>
                  <a:srgbClr val="1F497D">
                    <a:lumMod val="50000"/>
                  </a:srgb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ru-RU" sz="2800" b="1" dirty="0" smtClean="0">
                <a:ln w="1905"/>
                <a:solidFill>
                  <a:srgbClr val="1F497D">
                    <a:lumMod val="50000"/>
                  </a:srgb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  </a:t>
            </a:r>
            <a:r>
              <a:rPr lang="ru-RU" sz="2800" b="1" dirty="0" smtClean="0">
                <a:ln w="1905"/>
                <a:solidFill>
                  <a:srgbClr val="1F497D">
                    <a:lumMod val="50000"/>
                  </a:srgb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ru-RU" sz="2800" b="1" dirty="0" smtClean="0">
                <a:ln w="1905"/>
                <a:solidFill>
                  <a:schemeClr val="tx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Теорема </a:t>
            </a:r>
            <a:r>
              <a:rPr lang="ru-RU" sz="2800" b="1" dirty="0" smtClean="0">
                <a:ln w="1905"/>
                <a:solidFill>
                  <a:schemeClr val="tx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доказана.</a:t>
            </a:r>
            <a:endParaRPr lang="ru-RU" sz="2000" b="1" dirty="0">
              <a:ln w="1905"/>
              <a:solidFill>
                <a:schemeClr val="tx2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Равнобедренный треугольник 29"/>
          <p:cNvSpPr/>
          <p:nvPr/>
        </p:nvSpPr>
        <p:spPr>
          <a:xfrm>
            <a:off x="514940" y="4323097"/>
            <a:ext cx="238808" cy="261608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7" y="188640"/>
            <a:ext cx="2698037" cy="28234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8" name="Равнобедренный треугольник 27"/>
          <p:cNvSpPr/>
          <p:nvPr/>
        </p:nvSpPr>
        <p:spPr>
          <a:xfrm>
            <a:off x="333872" y="5716778"/>
            <a:ext cx="238808" cy="261608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9" name="Равнобедренный треугольник 28"/>
          <p:cNvSpPr/>
          <p:nvPr/>
        </p:nvSpPr>
        <p:spPr>
          <a:xfrm>
            <a:off x="1763688" y="5699588"/>
            <a:ext cx="238808" cy="261608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62368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981D0-B033-4BE9-BB2E-8638FD40ECFD}" type="slidenum">
              <a:rPr lang="ru-RU" smtClean="0"/>
              <a:t>7</a:t>
            </a:fld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16722" y="0"/>
            <a:ext cx="909178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Устно решить задачи по готовым чертежам (см. рис. 1–6).</a:t>
            </a:r>
          </a:p>
          <a:p>
            <a:pPr algn="ctr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Найдите пары равных треугольников и докажите их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равенство: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64" y="1451316"/>
            <a:ext cx="2715616" cy="25426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6549" y="1474930"/>
            <a:ext cx="2899587" cy="23861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1451316"/>
            <a:ext cx="3203848" cy="24657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98" y="4125098"/>
            <a:ext cx="2570089" cy="27156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0986" y="4106537"/>
            <a:ext cx="2635988" cy="26881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739" y="4289847"/>
            <a:ext cx="2951757" cy="23861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Прямоугольник 10"/>
          <p:cNvSpPr/>
          <p:nvPr/>
        </p:nvSpPr>
        <p:spPr>
          <a:xfrm>
            <a:off x="23165" y="1700808"/>
            <a:ext cx="9484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Times New Roman"/>
                <a:ea typeface="Calibri"/>
                <a:cs typeface="Times New Roman"/>
              </a:rPr>
              <a:t> Рис. </a:t>
            </a:r>
            <a:r>
              <a:rPr lang="ru-RU" dirty="0" smtClean="0">
                <a:latin typeface="Times New Roman"/>
                <a:ea typeface="Calibri"/>
                <a:cs typeface="Times New Roman"/>
              </a:rPr>
              <a:t>1</a:t>
            </a:r>
            <a:endParaRPr lang="ru-RU" sz="28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2680665" y="1703633"/>
            <a:ext cx="9484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Times New Roman"/>
                <a:ea typeface="Calibri"/>
                <a:cs typeface="Times New Roman"/>
              </a:rPr>
              <a:t> Рис. </a:t>
            </a:r>
            <a:r>
              <a:rPr lang="ru-RU" dirty="0" smtClean="0">
                <a:latin typeface="Times New Roman"/>
                <a:ea typeface="Calibri"/>
                <a:cs typeface="Times New Roman"/>
              </a:rPr>
              <a:t>2</a:t>
            </a:r>
            <a:endParaRPr lang="ru-RU" sz="28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5957962" y="1658370"/>
            <a:ext cx="9484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Times New Roman"/>
                <a:ea typeface="Calibri"/>
                <a:cs typeface="Times New Roman"/>
              </a:rPr>
              <a:t> Рис. </a:t>
            </a:r>
            <a:r>
              <a:rPr lang="ru-RU" dirty="0" smtClean="0">
                <a:latin typeface="Times New Roman"/>
                <a:ea typeface="Calibri"/>
                <a:cs typeface="Times New Roman"/>
              </a:rPr>
              <a:t>3</a:t>
            </a:r>
            <a:endParaRPr lang="ru-RU" sz="2800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46358" y="4289847"/>
            <a:ext cx="9484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Times New Roman"/>
                <a:ea typeface="Calibri"/>
                <a:cs typeface="Times New Roman"/>
              </a:rPr>
              <a:t> Рис. </a:t>
            </a:r>
            <a:r>
              <a:rPr lang="ru-RU" dirty="0" smtClean="0">
                <a:latin typeface="Times New Roman"/>
                <a:ea typeface="Calibri"/>
                <a:cs typeface="Times New Roman"/>
              </a:rPr>
              <a:t>4</a:t>
            </a:r>
            <a:endParaRPr lang="ru-RU" sz="2800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910986" y="4336083"/>
            <a:ext cx="9484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Times New Roman"/>
                <a:ea typeface="Calibri"/>
                <a:cs typeface="Times New Roman"/>
              </a:rPr>
              <a:t> Рис. </a:t>
            </a:r>
            <a:r>
              <a:rPr lang="ru-RU" dirty="0" smtClean="0">
                <a:latin typeface="Times New Roman"/>
                <a:ea typeface="Calibri"/>
                <a:cs typeface="Times New Roman"/>
              </a:rPr>
              <a:t>5</a:t>
            </a:r>
            <a:endParaRPr lang="ru-RU" sz="2800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5767637" y="4444155"/>
            <a:ext cx="9484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Times New Roman"/>
                <a:ea typeface="Calibri"/>
                <a:cs typeface="Times New Roman"/>
              </a:rPr>
              <a:t> Рис. </a:t>
            </a:r>
            <a:r>
              <a:rPr lang="ru-RU" dirty="0" smtClean="0">
                <a:latin typeface="Times New Roman"/>
                <a:ea typeface="Calibri"/>
                <a:cs typeface="Times New Roman"/>
              </a:rPr>
              <a:t>6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702967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44756" y="260648"/>
            <a:ext cx="8856984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4000" b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Синквейн</a:t>
            </a:r>
          </a:p>
          <a:p>
            <a:pPr lvl="0" algn="ctr"/>
            <a:r>
              <a:rPr lang="ru-RU" sz="4000" b="1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Равенство двух треугольников</a:t>
            </a:r>
          </a:p>
          <a:p>
            <a:pPr lvl="0"/>
            <a:r>
              <a:rPr lang="ru-RU" sz="4000" b="1" dirty="0" smtClean="0">
                <a:ln w="1905"/>
                <a:solidFill>
                  <a:schemeClr val="accent4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Третий признак</a:t>
            </a:r>
          </a:p>
          <a:p>
            <a:pPr lvl="0"/>
            <a:r>
              <a:rPr lang="ru-RU" sz="4000" b="1" dirty="0" smtClean="0">
                <a:ln w="1905"/>
                <a:solidFill>
                  <a:schemeClr val="accent4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Треугольники равные, </a:t>
            </a:r>
          </a:p>
          <a:p>
            <a:pPr lvl="0"/>
            <a:r>
              <a:rPr lang="ru-RU" sz="4000" b="1" dirty="0" smtClean="0">
                <a:ln w="1905"/>
                <a:solidFill>
                  <a:schemeClr val="accent4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все стороны одинаковые,</a:t>
            </a:r>
            <a:endParaRPr lang="ru-RU" sz="4000" b="1" dirty="0" smtClean="0">
              <a:ln w="1905"/>
              <a:solidFill>
                <a:schemeClr val="accent4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4000" b="1" dirty="0" smtClean="0">
                <a:ln w="1905"/>
                <a:solidFill>
                  <a:schemeClr val="accent4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прикладываем, </a:t>
            </a:r>
            <a:r>
              <a:rPr lang="ru-RU" sz="4000" b="1" dirty="0" smtClean="0">
                <a:ln w="1905"/>
                <a:solidFill>
                  <a:schemeClr val="accent4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строим</a:t>
            </a:r>
            <a:r>
              <a:rPr lang="ru-RU" sz="4000" b="1" dirty="0" smtClean="0">
                <a:ln w="1905"/>
                <a:solidFill>
                  <a:schemeClr val="accent4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, совмещаем</a:t>
            </a:r>
            <a:endParaRPr lang="ru-RU" sz="4000" b="1" dirty="0" smtClean="0">
              <a:ln w="1905"/>
              <a:solidFill>
                <a:schemeClr val="accent4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4000" b="1" dirty="0">
                <a:ln w="1905"/>
                <a:solidFill>
                  <a:schemeClr val="accent4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ru-RU" sz="4000" b="1" dirty="0" smtClean="0">
                <a:ln w="1905"/>
                <a:solidFill>
                  <a:schemeClr val="accent4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реугольники </a:t>
            </a:r>
            <a:r>
              <a:rPr lang="ru-RU" sz="4000" b="1" dirty="0" smtClean="0">
                <a:ln w="1905"/>
                <a:solidFill>
                  <a:schemeClr val="accent4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совпали,</a:t>
            </a:r>
            <a:r>
              <a:rPr lang="ru-RU" sz="4000" b="1" dirty="0">
                <a:ln w="1905"/>
                <a:solidFill>
                  <a:schemeClr val="accent4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smtClean="0">
                <a:ln w="1905"/>
                <a:solidFill>
                  <a:schemeClr val="accent4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они </a:t>
            </a:r>
            <a:r>
              <a:rPr lang="ru-RU" sz="4000" b="1" dirty="0" smtClean="0">
                <a:ln w="1905"/>
                <a:solidFill>
                  <a:schemeClr val="accent4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равны.</a:t>
            </a:r>
          </a:p>
          <a:p>
            <a:pPr lvl="0"/>
            <a:r>
              <a:rPr lang="ru-RU" sz="4000" b="1" dirty="0" smtClean="0">
                <a:ln w="1905"/>
                <a:solidFill>
                  <a:schemeClr val="accent4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Теорема</a:t>
            </a:r>
            <a:r>
              <a:rPr lang="ru-RU" sz="4000" b="1" dirty="0" smtClean="0">
                <a:ln w="1905"/>
                <a:solidFill>
                  <a:schemeClr val="accent4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!</a:t>
            </a:r>
            <a:endParaRPr lang="ru-RU" sz="4000" b="1" dirty="0" smtClean="0">
              <a:ln w="1905"/>
              <a:solidFill>
                <a:schemeClr val="accent4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8834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981D0-B033-4BE9-BB2E-8638FD40ECFD}" type="slidenum">
              <a:rPr lang="ru-RU" smtClean="0"/>
              <a:t>9</a:t>
            </a:fld>
            <a:endParaRPr lang="ru-RU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-66699" y="-171400"/>
            <a:ext cx="514275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>
                <a:solidFill>
                  <a:srgbClr val="CC0099"/>
                </a:solidFill>
                <a:latin typeface="Times New Roman" pitchFamily="18" charset="0"/>
                <a:cs typeface="Times New Roman" pitchFamily="18" charset="0"/>
              </a:rPr>
              <a:t>Решить задачу № 138</a:t>
            </a: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87" y="332656"/>
            <a:ext cx="13481498" cy="13110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Рисунок 5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49" y="1340769"/>
            <a:ext cx="3089591" cy="1439292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Прямоугольник 2"/>
          <p:cNvSpPr/>
          <p:nvPr/>
        </p:nvSpPr>
        <p:spPr>
          <a:xfrm>
            <a:off x="3275856" y="1395066"/>
            <a:ext cx="561662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Доказательство</a:t>
            </a:r>
          </a:p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1) Рассмотрим треугольник </a:t>
            </a: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АВD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и треугольник 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DСА: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104" name="Picture 8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0588" y="2636912"/>
            <a:ext cx="10797698" cy="20836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Прямоугольник 10"/>
          <p:cNvSpPr/>
          <p:nvPr/>
        </p:nvSpPr>
        <p:spPr>
          <a:xfrm>
            <a:off x="57574" y="3844205"/>
            <a:ext cx="9101751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Отсюда имеем, что в равных треугольниках против равных сторон лежат равные углы, значит,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&lt;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САD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= 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&lt;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АDВ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0" y="5085184"/>
            <a:ext cx="9036496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2) Рассмотрим треугольник ВАС и треугольник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СDВ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ВС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– общая сторона этих треугольников. Аналогично доказывается равенство  ВАС =  СDВ по третьему признаку. Тогда  ВАС =  СDВ.</a:t>
            </a:r>
          </a:p>
        </p:txBody>
      </p:sp>
    </p:spTree>
    <p:extLst>
      <p:ext uri="{BB962C8B-B14F-4D97-AF65-F5344CB8AC3E}">
        <p14:creationId xmlns:p14="http://schemas.microsoft.com/office/powerpoint/2010/main" val="3448985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691</TotalTime>
  <Words>378</Words>
  <Application>Microsoft Office PowerPoint</Application>
  <PresentationFormat>Экран (4:3)</PresentationFormat>
  <Paragraphs>74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123</cp:lastModifiedBy>
  <cp:revision>202</cp:revision>
  <cp:lastPrinted>2012-11-06T23:10:23Z</cp:lastPrinted>
  <dcterms:created xsi:type="dcterms:W3CDTF">2012-10-09T17:08:39Z</dcterms:created>
  <dcterms:modified xsi:type="dcterms:W3CDTF">2012-11-11T21:37:15Z</dcterms:modified>
</cp:coreProperties>
</file>