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8" r:id="rId2"/>
    <p:sldId id="289" r:id="rId3"/>
    <p:sldId id="280" r:id="rId4"/>
    <p:sldId id="291" r:id="rId5"/>
    <p:sldId id="294" r:id="rId6"/>
    <p:sldId id="292" r:id="rId7"/>
    <p:sldId id="293" r:id="rId8"/>
    <p:sldId id="296" r:id="rId9"/>
    <p:sldId id="297" r:id="rId10"/>
    <p:sldId id="295" r:id="rId11"/>
    <p:sldId id="290" r:id="rId12"/>
    <p:sldId id="286" r:id="rId13"/>
    <p:sldId id="287" r:id="rId14"/>
    <p:sldId id="288" r:id="rId15"/>
    <p:sldId id="267" r:id="rId1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CC"/>
    <a:srgbClr val="CC0099"/>
    <a:srgbClr val="FF3300"/>
    <a:srgbClr val="33CC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56" autoAdjust="0"/>
  </p:normalViewPr>
  <p:slideViewPr>
    <p:cSldViewPr>
      <p:cViewPr>
        <p:scale>
          <a:sx n="80" d="100"/>
          <a:sy n="80" d="100"/>
        </p:scale>
        <p:origin x="-780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19ACE-BF22-4E29-9F49-986C6B3569ED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F0752-537D-4C1E-919C-ABBCC15AB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04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0F353-2E73-4F5C-B280-8ABBACA9499B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D4193-61CB-4DA8-BD59-F254BEE7F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9E54-9073-493E-AE6C-32FD2F11857B}" type="datetime1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13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2561-363D-400B-B334-948C3E27362B}" type="datetime1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9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8E05-79EC-4F44-96A9-BD6A5DD2CE2D}" type="datetime1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22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307-E72A-47FD-BC5C-FF9D92BC98ED}" type="datetime1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1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EC27-D9AD-4147-9464-15E3E5AA977C}" type="datetime1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8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1416-EEC7-439D-8310-EEB07ADED8AC}" type="datetime1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47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4D0A-26C7-4F7C-AFE0-199E714FAE6E}" type="datetime1">
              <a:rPr lang="ru-RU" smtClean="0"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61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66AE-6787-4CA2-AEAD-DBF793ACBA40}" type="datetime1">
              <a:rPr lang="ru-RU" smtClean="0"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96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9A37B-1574-41BA-91C6-4721827DEB2A}" type="datetime1">
              <a:rPr lang="ru-RU" smtClean="0"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7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66E0-1CCA-49A3-8F62-75D7F6A9A51A}" type="datetime1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20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83F1-834B-444C-887A-D977BF489635}" type="datetime1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066B3-491D-4F18-AC31-095FB4FC7814}" type="datetime1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81D0-B033-4BE9-BB2E-8638FD40E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32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img01.chitalnya.ru/upload/760/27729817666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0925"/>
            <a:ext cx="3088114" cy="308811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123\AppData\Local\Microsoft\Windows\Temporary Internet Files\Content.IE5\989YGJ9M\MP90043878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974" y="3836201"/>
            <a:ext cx="3579692" cy="247444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9249" y="980728"/>
            <a:ext cx="844038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Второй признак равенства треугольников</a:t>
            </a:r>
            <a:endParaRPr lang="ru-RU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6432753"/>
            <a:ext cx="438267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4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92820" y="4243159"/>
            <a:ext cx="84478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4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2</a:t>
            </a:r>
            <a:endParaRPr lang="ru-RU" sz="1400" b="1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1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АВС и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АВ = А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 =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Какое условие необходимо добавить, чтобы данные треугольники были равны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2600"/>
            <a:ext cx="352667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i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Тесты</a:t>
            </a:r>
            <a:endParaRPr lang="ru-RU" sz="3800" b="1" i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781508"/>
            <a:ext cx="38164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первому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признаку?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 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=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АС 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=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2797754"/>
            <a:ext cx="3672408" cy="282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второму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признаку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 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=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=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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АС = А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70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2929"/>
            <a:ext cx="43572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7" y="1268760"/>
            <a:ext cx="9061287" cy="469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03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35496" y="31267"/>
            <a:ext cx="2327267" cy="1381509"/>
            <a:chOff x="476206" y="233525"/>
            <a:chExt cx="2327267" cy="1381509"/>
          </a:xfrm>
        </p:grpSpPr>
        <p:sp>
          <p:nvSpPr>
            <p:cNvPr id="5" name="Равнобедренный треугольник 4"/>
            <p:cNvSpPr/>
            <p:nvPr/>
          </p:nvSpPr>
          <p:spPr>
            <a:xfrm>
              <a:off x="827584" y="390898"/>
              <a:ext cx="1800200" cy="1224136"/>
            </a:xfrm>
            <a:prstGeom prst="triangle">
              <a:avLst>
                <a:gd name="adj" fmla="val 13437"/>
              </a:avLst>
            </a:prstGeom>
            <a:solidFill>
              <a:schemeClr val="tx2">
                <a:lumMod val="60000"/>
                <a:lumOff val="40000"/>
                <a:alpha val="72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6206" y="123111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1895" y="233525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52095" y="1231045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-5275" y="1556792"/>
            <a:ext cx="2417035" cy="1366923"/>
            <a:chOff x="42442" y="1773721"/>
            <a:chExt cx="2417035" cy="1366923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393820" y="1916437"/>
              <a:ext cx="1800200" cy="1224136"/>
            </a:xfrm>
            <a:prstGeom prst="triangle">
              <a:avLst>
                <a:gd name="adj" fmla="val 13437"/>
              </a:avLst>
            </a:prstGeom>
            <a:solidFill>
              <a:srgbClr val="FFFF00">
                <a:alpha val="53000"/>
              </a:srgbClr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442" y="277131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8131" y="1773721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18331" y="277124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797274" y="44624"/>
            <a:ext cx="634672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Дано:   АВС </a:t>
            </a:r>
            <a:r>
              <a:rPr lang="ru-RU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А</a:t>
            </a:r>
            <a:r>
              <a:rPr lang="ru-RU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0"/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A=&lt;A</a:t>
            </a:r>
            <a:r>
              <a:rPr lang="ru-RU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=&lt;B</a:t>
            </a:r>
            <a:r>
              <a:rPr lang="ru-RU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AB =A</a:t>
            </a:r>
            <a:r>
              <a:rPr lang="ru-RU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Доказать: 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АВС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Доказательство:</a:t>
            </a:r>
          </a:p>
          <a:p>
            <a:pPr>
              <a:buAutoNum type="arabicParenR"/>
            </a:pP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Наложим   АВС </a:t>
            </a:r>
            <a:r>
              <a:rPr lang="ru-RU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так, чтобы А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A</a:t>
            </a:r>
            <a:r>
              <a:rPr lang="en-US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ABA</a:t>
            </a:r>
            <a:r>
              <a:rPr lang="en-US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C </a:t>
            </a:r>
            <a:r>
              <a:rPr lang="ru-RU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и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С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по одну сторону от </a:t>
            </a:r>
            <a:r>
              <a:rPr lang="en-US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</a:t>
            </a:r>
            <a:r>
              <a:rPr lang="en-US" sz="20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</a:t>
            </a:r>
            <a:r>
              <a:rPr lang="en-US" sz="20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endParaRPr lang="en-US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851920" y="188640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220072" y="188640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4644008" y="1079160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012160" y="1052736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716016" y="1988840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6061384" y="2015264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-36512" y="3212390"/>
            <a:ext cx="914399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2) т.к. 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 A=&lt;A</a:t>
            </a:r>
            <a:r>
              <a:rPr lang="en-US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&lt;B=&lt;B</a:t>
            </a:r>
            <a:r>
              <a:rPr lang="en-US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</a:t>
            </a:r>
            <a:endParaRPr lang="ru-RU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ACA</a:t>
            </a:r>
            <a:r>
              <a:rPr lang="en-US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 </a:t>
            </a:r>
            <a:r>
              <a:rPr lang="en-US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луч</a:t>
            </a:r>
            <a:r>
              <a:rPr lang="en-US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BC  B</a:t>
            </a:r>
            <a:r>
              <a:rPr lang="en-US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луч).</a:t>
            </a:r>
          </a:p>
          <a:p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3) С – общая точка АС и ВС, точка С окажется на луче А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С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и луче В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С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4) С </a:t>
            </a:r>
            <a:r>
              <a:rPr lang="en-US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С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1, 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значит АС </a:t>
            </a:r>
            <a:r>
              <a:rPr lang="en-US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А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С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1, 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ВС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В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С</a:t>
            </a:r>
            <a:r>
              <a:rPr lang="ru-RU" sz="20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</a:p>
          <a:p>
            <a:r>
              <a:rPr lang="ru-RU" sz="2800" b="1" dirty="0" smtClean="0">
                <a:ln w="1905"/>
                <a:solidFill>
                  <a:srgbClr val="1F497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5) Итак,   АВС полностью совместится с     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1, </a:t>
            </a:r>
            <a:endParaRPr lang="ru-RU" sz="2800" b="1" dirty="0" smtClean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оэтому равны.</a:t>
            </a:r>
          </a:p>
          <a:p>
            <a:r>
              <a:rPr lang="ru-RU" sz="2800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Теорема доказана.</a:t>
            </a:r>
            <a:endParaRPr lang="ru-RU" sz="2000" b="1" dirty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1379900" y="5517232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6709456" y="5517232"/>
            <a:ext cx="238808" cy="261608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" name="Прямая соединительная линия 2"/>
          <p:cNvCxnSpPr>
            <a:stCxn id="4" idx="0"/>
          </p:cNvCxnSpPr>
          <p:nvPr/>
        </p:nvCxnSpPr>
        <p:spPr>
          <a:xfrm>
            <a:off x="587996" y="1699508"/>
            <a:ext cx="1823764" cy="144146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46103" y="2923644"/>
            <a:ext cx="2281681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81D0-B033-4BE9-BB2E-8638FD40ECF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43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307" y="116632"/>
            <a:ext cx="9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Устно по готовым </a:t>
            </a:r>
            <a:r>
              <a:rPr lang="ru-RU" sz="3600" dirty="0" smtClean="0"/>
              <a:t>рисункам решить </a:t>
            </a:r>
            <a:r>
              <a:rPr lang="ru-RU" sz="3600" dirty="0"/>
              <a:t>задачи</a:t>
            </a:r>
            <a:r>
              <a:rPr lang="ru-RU" sz="3600" dirty="0" smtClean="0"/>
              <a:t>:</a:t>
            </a:r>
          </a:p>
          <a:p>
            <a:endParaRPr lang="ru-RU" sz="3600" dirty="0"/>
          </a:p>
          <a:p>
            <a:endParaRPr lang="ru-RU" sz="3600" dirty="0" smtClean="0"/>
          </a:p>
          <a:p>
            <a:endParaRPr lang="ru-RU" sz="3600" dirty="0"/>
          </a:p>
          <a:p>
            <a:endParaRPr lang="ru-RU" sz="3600" dirty="0" smtClean="0"/>
          </a:p>
          <a:p>
            <a:r>
              <a:rPr lang="ru-RU" sz="3600" dirty="0"/>
              <a:t> 	</a:t>
            </a:r>
            <a:r>
              <a:rPr lang="ru-RU" sz="3600" dirty="0" smtClean="0"/>
              <a:t>рис. 3 		рис. 4		   рис. 5</a:t>
            </a:r>
          </a:p>
          <a:p>
            <a:endParaRPr lang="ru-RU" sz="3600" dirty="0" smtClean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2448272" cy="1584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80728"/>
            <a:ext cx="2194224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80728"/>
            <a:ext cx="2915816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15" y="3600598"/>
            <a:ext cx="8748464" cy="234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295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756" y="260648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Синквейн</a:t>
            </a:r>
          </a:p>
          <a:p>
            <a:pPr lvl="0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Равенство двух треугольников</a:t>
            </a:r>
          </a:p>
          <a:p>
            <a:pPr lvl="0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		  (второй признак)</a:t>
            </a:r>
          </a:p>
          <a:p>
            <a:pPr lvl="0"/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 них по два угла равны,</a:t>
            </a:r>
          </a:p>
          <a:p>
            <a:pPr lvl="0"/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равны между ними стороны,</a:t>
            </a:r>
          </a:p>
          <a:p>
            <a:pPr lvl="0"/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проверяем, доказываем, строим,</a:t>
            </a:r>
          </a:p>
          <a:p>
            <a:pPr lvl="0"/>
            <a:r>
              <a:rPr lang="ru-RU" sz="4000" b="1" dirty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реугольники совместились,</a:t>
            </a:r>
          </a:p>
          <a:p>
            <a:pPr lvl="0"/>
            <a:r>
              <a:rPr lang="ru-RU" sz="4000" b="1" dirty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ни равны.</a:t>
            </a:r>
          </a:p>
          <a:p>
            <a:pPr lvl="0"/>
            <a:r>
              <a:rPr lang="ru-RU" sz="40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Геометрия!</a:t>
            </a:r>
          </a:p>
        </p:txBody>
      </p:sp>
    </p:spTree>
    <p:extLst>
      <p:ext uri="{BB962C8B-B14F-4D97-AF65-F5344CB8AC3E}">
        <p14:creationId xmlns:p14="http://schemas.microsoft.com/office/powerpoint/2010/main" val="578834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56" y="260648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с/п: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9417" y="4543428"/>
            <a:ext cx="2356834" cy="234315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157550"/>
            <a:ext cx="900174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 1) выучить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доказательство теоремы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из п.19;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 2) решить задачи № 124, №125.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ru-RU" sz="36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3) составить синквейн для первого признака равенства треугольников.</a:t>
            </a:r>
            <a:endParaRPr lang="ru-RU" sz="3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982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32305" y="-16463"/>
            <a:ext cx="9556833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800" b="1" cap="none" spc="0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800" b="1" cap="none" spc="0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800" b="1" cap="none" spc="0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800" b="1" cap="none" spc="0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признак</a:t>
            </a:r>
            <a:r>
              <a:rPr lang="ru-RU" sz="38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равенства треугольников</a:t>
            </a:r>
            <a:endParaRPr lang="ru-RU" sz="3800" b="1" cap="none" spc="0" dirty="0" smtClean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059" y="1052735"/>
            <a:ext cx="8731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Равны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 пары треугольников, и если да, то по какому признаку?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2725" y="1988862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1749753"/>
            <a:ext cx="444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194743" y="2381266"/>
            <a:ext cx="1656184" cy="2113117"/>
            <a:chOff x="194743" y="2381266"/>
            <a:chExt cx="1656184" cy="2113117"/>
          </a:xfrm>
        </p:grpSpPr>
        <p:sp>
          <p:nvSpPr>
            <p:cNvPr id="6" name="Равнобедренный треугольник 5"/>
            <p:cNvSpPr/>
            <p:nvPr/>
          </p:nvSpPr>
          <p:spPr>
            <a:xfrm rot="18786470">
              <a:off x="410767" y="2165242"/>
              <a:ext cx="1224136" cy="1656184"/>
            </a:xfrm>
            <a:prstGeom prst="triangle">
              <a:avLst>
                <a:gd name="adj" fmla="val 21544"/>
              </a:avLst>
            </a:prstGeom>
            <a:gradFill flip="none" rotWithShape="1">
              <a:gsLst>
                <a:gs pos="0">
                  <a:srgbClr val="6600CC">
                    <a:tint val="66000"/>
                    <a:satMod val="160000"/>
                  </a:srgbClr>
                </a:gs>
                <a:gs pos="50000">
                  <a:srgbClr val="6600CC">
                    <a:tint val="44500"/>
                    <a:satMod val="160000"/>
                  </a:srgbClr>
                </a:gs>
                <a:gs pos="100000">
                  <a:srgbClr val="6600CC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19854922">
              <a:off x="709437" y="3706505"/>
              <a:ext cx="753606" cy="787878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547664" y="3501006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64782" y="3325572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689892" y="3433586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1392587" y="1148410"/>
            <a:ext cx="1754886" cy="1961382"/>
            <a:chOff x="1392587" y="1148410"/>
            <a:chExt cx="1754886" cy="1961382"/>
          </a:xfrm>
        </p:grpSpPr>
        <p:sp>
          <p:nvSpPr>
            <p:cNvPr id="22" name="Равнобедренный треугольник 21"/>
            <p:cNvSpPr/>
            <p:nvPr/>
          </p:nvSpPr>
          <p:spPr>
            <a:xfrm rot="6459993">
              <a:off x="1707313" y="1669632"/>
              <a:ext cx="1224136" cy="1656184"/>
            </a:xfrm>
            <a:prstGeom prst="triangle">
              <a:avLst>
                <a:gd name="adj" fmla="val 21544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Дуга 22"/>
            <p:cNvSpPr/>
            <p:nvPr/>
          </p:nvSpPr>
          <p:spPr>
            <a:xfrm rot="7528445">
              <a:off x="1409723" y="1131274"/>
              <a:ext cx="753606" cy="787878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rot="9273523">
              <a:off x="1412359" y="2241268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9273523" flipV="1">
              <a:off x="2255040" y="1887746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9273523" flipV="1">
              <a:off x="2185963" y="1800993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6141615" y="1558322"/>
            <a:ext cx="1231550" cy="2086391"/>
            <a:chOff x="6141615" y="1558322"/>
            <a:chExt cx="1231550" cy="2086391"/>
          </a:xfrm>
        </p:grpSpPr>
        <p:sp>
          <p:nvSpPr>
            <p:cNvPr id="11" name="Равнобедренный треугольник 10"/>
            <p:cNvSpPr/>
            <p:nvPr/>
          </p:nvSpPr>
          <p:spPr>
            <a:xfrm rot="6492615">
              <a:off x="5883679" y="2155228"/>
              <a:ext cx="1804693" cy="1174278"/>
            </a:xfrm>
            <a:custGeom>
              <a:avLst/>
              <a:gdLst>
                <a:gd name="connsiteX0" fmla="*/ 0 w 1072826"/>
                <a:gd name="connsiteY0" fmla="*/ 1630102 h 1630102"/>
                <a:gd name="connsiteX1" fmla="*/ 782369 w 1072826"/>
                <a:gd name="connsiteY1" fmla="*/ 0 h 1630102"/>
                <a:gd name="connsiteX2" fmla="*/ 1072826 w 1072826"/>
                <a:gd name="connsiteY2" fmla="*/ 1630102 h 1630102"/>
                <a:gd name="connsiteX3" fmla="*/ 0 w 1072826"/>
                <a:gd name="connsiteY3" fmla="*/ 1630102 h 1630102"/>
                <a:gd name="connsiteX0" fmla="*/ 0 w 1781258"/>
                <a:gd name="connsiteY0" fmla="*/ 574964 h 574964"/>
                <a:gd name="connsiteX1" fmla="*/ 1781258 w 1781258"/>
                <a:gd name="connsiteY1" fmla="*/ 0 h 574964"/>
                <a:gd name="connsiteX2" fmla="*/ 1072826 w 1781258"/>
                <a:gd name="connsiteY2" fmla="*/ 574964 h 574964"/>
                <a:gd name="connsiteX3" fmla="*/ 0 w 1781258"/>
                <a:gd name="connsiteY3" fmla="*/ 574964 h 574964"/>
                <a:gd name="connsiteX0" fmla="*/ 0 w 1804693"/>
                <a:gd name="connsiteY0" fmla="*/ 1174278 h 1174278"/>
                <a:gd name="connsiteX1" fmla="*/ 1804693 w 1804693"/>
                <a:gd name="connsiteY1" fmla="*/ 0 h 1174278"/>
                <a:gd name="connsiteX2" fmla="*/ 1072826 w 1804693"/>
                <a:gd name="connsiteY2" fmla="*/ 1174278 h 1174278"/>
                <a:gd name="connsiteX3" fmla="*/ 0 w 1804693"/>
                <a:gd name="connsiteY3" fmla="*/ 1174278 h 1174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4693" h="1174278">
                  <a:moveTo>
                    <a:pt x="0" y="1174278"/>
                  </a:moveTo>
                  <a:lnTo>
                    <a:pt x="1804693" y="0"/>
                  </a:lnTo>
                  <a:lnTo>
                    <a:pt x="1072826" y="1174278"/>
                  </a:lnTo>
                  <a:lnTo>
                    <a:pt x="0" y="117427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Дуга 27"/>
            <p:cNvSpPr/>
            <p:nvPr/>
          </p:nvSpPr>
          <p:spPr>
            <a:xfrm rot="7528445">
              <a:off x="6123709" y="1576228"/>
              <a:ext cx="561039" cy="525228"/>
            </a:xfrm>
            <a:prstGeom prst="arc">
              <a:avLst>
                <a:gd name="adj1" fmla="val 16539388"/>
                <a:gd name="adj2" fmla="val 1983255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9273523">
              <a:off x="6191962" y="2319620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9273523" flipV="1">
              <a:off x="6499451" y="3108093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9273523" flipV="1">
              <a:off x="6430374" y="3021340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Равнобедренный треугольник 10"/>
          <p:cNvSpPr/>
          <p:nvPr/>
        </p:nvSpPr>
        <p:spPr>
          <a:xfrm rot="15715945">
            <a:off x="7034443" y="1806265"/>
            <a:ext cx="1793705" cy="1368239"/>
          </a:xfrm>
          <a:custGeom>
            <a:avLst/>
            <a:gdLst>
              <a:gd name="connsiteX0" fmla="*/ 0 w 1072826"/>
              <a:gd name="connsiteY0" fmla="*/ 1630102 h 1630102"/>
              <a:gd name="connsiteX1" fmla="*/ 782369 w 1072826"/>
              <a:gd name="connsiteY1" fmla="*/ 0 h 1630102"/>
              <a:gd name="connsiteX2" fmla="*/ 1072826 w 1072826"/>
              <a:gd name="connsiteY2" fmla="*/ 1630102 h 1630102"/>
              <a:gd name="connsiteX3" fmla="*/ 0 w 1072826"/>
              <a:gd name="connsiteY3" fmla="*/ 1630102 h 1630102"/>
              <a:gd name="connsiteX0" fmla="*/ 0 w 1781258"/>
              <a:gd name="connsiteY0" fmla="*/ 574964 h 574964"/>
              <a:gd name="connsiteX1" fmla="*/ 1781258 w 1781258"/>
              <a:gd name="connsiteY1" fmla="*/ 0 h 574964"/>
              <a:gd name="connsiteX2" fmla="*/ 1072826 w 1781258"/>
              <a:gd name="connsiteY2" fmla="*/ 574964 h 574964"/>
              <a:gd name="connsiteX3" fmla="*/ 0 w 1781258"/>
              <a:gd name="connsiteY3" fmla="*/ 574964 h 574964"/>
              <a:gd name="connsiteX0" fmla="*/ 0 w 1804693"/>
              <a:gd name="connsiteY0" fmla="*/ 1174278 h 1174278"/>
              <a:gd name="connsiteX1" fmla="*/ 1804693 w 1804693"/>
              <a:gd name="connsiteY1" fmla="*/ 0 h 1174278"/>
              <a:gd name="connsiteX2" fmla="*/ 1072826 w 1804693"/>
              <a:gd name="connsiteY2" fmla="*/ 1174278 h 1174278"/>
              <a:gd name="connsiteX3" fmla="*/ 0 w 1804693"/>
              <a:gd name="connsiteY3" fmla="*/ 1174278 h 1174278"/>
              <a:gd name="connsiteX0" fmla="*/ 0 w 2258484"/>
              <a:gd name="connsiteY0" fmla="*/ 1321600 h 1321600"/>
              <a:gd name="connsiteX1" fmla="*/ 2258484 w 2258484"/>
              <a:gd name="connsiteY1" fmla="*/ 0 h 1321600"/>
              <a:gd name="connsiteX2" fmla="*/ 1526617 w 2258484"/>
              <a:gd name="connsiteY2" fmla="*/ 1174278 h 1321600"/>
              <a:gd name="connsiteX3" fmla="*/ 0 w 2258484"/>
              <a:gd name="connsiteY3" fmla="*/ 1321600 h 1321600"/>
              <a:gd name="connsiteX0" fmla="*/ 0 w 1793705"/>
              <a:gd name="connsiteY0" fmla="*/ 1368239 h 1368239"/>
              <a:gd name="connsiteX1" fmla="*/ 1793705 w 1793705"/>
              <a:gd name="connsiteY1" fmla="*/ 0 h 1368239"/>
              <a:gd name="connsiteX2" fmla="*/ 1061838 w 1793705"/>
              <a:gd name="connsiteY2" fmla="*/ 1174278 h 1368239"/>
              <a:gd name="connsiteX3" fmla="*/ 0 w 1793705"/>
              <a:gd name="connsiteY3" fmla="*/ 1368239 h 136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3705" h="1368239">
                <a:moveTo>
                  <a:pt x="0" y="1368239"/>
                </a:moveTo>
                <a:lnTo>
                  <a:pt x="1793705" y="0"/>
                </a:lnTo>
                <a:lnTo>
                  <a:pt x="1061838" y="1174278"/>
                </a:lnTo>
                <a:lnTo>
                  <a:pt x="0" y="1368239"/>
                </a:lnTo>
                <a:close/>
              </a:path>
            </a:pathLst>
          </a:custGeom>
          <a:gradFill flip="none" rotWithShape="1">
            <a:gsLst>
              <a:gs pos="0">
                <a:srgbClr val="CC0099">
                  <a:tint val="66000"/>
                  <a:satMod val="160000"/>
                </a:srgbClr>
              </a:gs>
              <a:gs pos="50000">
                <a:srgbClr val="CC0099">
                  <a:tint val="44500"/>
                  <a:satMod val="160000"/>
                </a:srgbClr>
              </a:gs>
              <a:gs pos="100000">
                <a:srgbClr val="CC0099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6751775">
            <a:off x="8376255" y="2756259"/>
            <a:ext cx="561039" cy="525228"/>
          </a:xfrm>
          <a:prstGeom prst="arc">
            <a:avLst>
              <a:gd name="adj1" fmla="val 16539388"/>
              <a:gd name="adj2" fmla="val 19832556"/>
            </a:avLst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18496853">
            <a:off x="8347847" y="2454379"/>
            <a:ext cx="209700" cy="7200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8496853" flipV="1">
            <a:off x="7685420" y="1900539"/>
            <a:ext cx="209700" cy="21143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8496853" flipV="1">
            <a:off x="7785766" y="1947744"/>
            <a:ext cx="209700" cy="21143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886135" y="4166208"/>
            <a:ext cx="433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endParaRPr lang="ru-RU" dirty="0"/>
          </a:p>
        </p:txBody>
      </p:sp>
      <p:grpSp>
        <p:nvGrpSpPr>
          <p:cNvPr id="49" name="Группа 48"/>
          <p:cNvGrpSpPr/>
          <p:nvPr/>
        </p:nvGrpSpPr>
        <p:grpSpPr>
          <a:xfrm>
            <a:off x="320784" y="4598679"/>
            <a:ext cx="1781917" cy="2093865"/>
            <a:chOff x="320784" y="4598679"/>
            <a:chExt cx="1781917" cy="2093865"/>
          </a:xfrm>
        </p:grpSpPr>
        <p:sp>
          <p:nvSpPr>
            <p:cNvPr id="41" name="Равнобедренный треугольник 40"/>
            <p:cNvSpPr/>
            <p:nvPr/>
          </p:nvSpPr>
          <p:spPr>
            <a:xfrm rot="18786470">
              <a:off x="662541" y="4382655"/>
              <a:ext cx="1224136" cy="1656184"/>
            </a:xfrm>
            <a:prstGeom prst="triangle">
              <a:avLst>
                <a:gd name="adj" fmla="val 21544"/>
              </a:avLst>
            </a:prstGeom>
            <a:solidFill>
              <a:schemeClr val="tx2">
                <a:lumMod val="60000"/>
                <a:lumOff val="40000"/>
                <a:alpha val="42000"/>
              </a:schemeClr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Дуга 41"/>
            <p:cNvSpPr/>
            <p:nvPr/>
          </p:nvSpPr>
          <p:spPr>
            <a:xfrm rot="19854922">
              <a:off x="987664" y="5904666"/>
              <a:ext cx="753606" cy="787878"/>
            </a:xfrm>
            <a:prstGeom prst="arc">
              <a:avLst>
                <a:gd name="adj1" fmla="val 16770974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>
              <a:off x="1825891" y="5699167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Дуга 46"/>
            <p:cNvSpPr/>
            <p:nvPr/>
          </p:nvSpPr>
          <p:spPr>
            <a:xfrm rot="5172955">
              <a:off x="262381" y="4696110"/>
              <a:ext cx="589273" cy="472467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Дуга 57"/>
            <p:cNvSpPr/>
            <p:nvPr/>
          </p:nvSpPr>
          <p:spPr>
            <a:xfrm rot="5172955">
              <a:off x="385999" y="4769601"/>
              <a:ext cx="589273" cy="472467"/>
            </a:xfrm>
            <a:prstGeom prst="arc">
              <a:avLst>
                <a:gd name="adj1" fmla="val 16548199"/>
                <a:gd name="adj2" fmla="val 21325133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1" name="Равнобедренный треугольник 50"/>
          <p:cNvSpPr/>
          <p:nvPr/>
        </p:nvSpPr>
        <p:spPr>
          <a:xfrm rot="11356509">
            <a:off x="2022727" y="4782529"/>
            <a:ext cx="1224136" cy="1892519"/>
          </a:xfrm>
          <a:prstGeom prst="triangle">
            <a:avLst>
              <a:gd name="adj" fmla="val 13300"/>
            </a:avLst>
          </a:prstGeom>
          <a:solidFill>
            <a:schemeClr val="bg2">
              <a:lumMod val="50000"/>
              <a:alpha val="42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Дуга 51"/>
          <p:cNvSpPr/>
          <p:nvPr/>
        </p:nvSpPr>
        <p:spPr>
          <a:xfrm rot="12424961">
            <a:off x="3197868" y="4545560"/>
            <a:ext cx="753606" cy="787878"/>
          </a:xfrm>
          <a:prstGeom prst="arc">
            <a:avLst>
              <a:gd name="adj1" fmla="val 17130365"/>
              <a:gd name="adj2" fmla="val 20764096"/>
            </a:avLst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4170039">
            <a:off x="2600959" y="4739152"/>
            <a:ext cx="209700" cy="7200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4" name="Дуга 53"/>
          <p:cNvSpPr/>
          <p:nvPr/>
        </p:nvSpPr>
        <p:spPr>
          <a:xfrm rot="19342994">
            <a:off x="2556295" y="6222837"/>
            <a:ext cx="589273" cy="472467"/>
          </a:xfrm>
          <a:prstGeom prst="arc">
            <a:avLst>
              <a:gd name="adj1" fmla="val 16961175"/>
              <a:gd name="adj2" fmla="val 20764096"/>
            </a:avLst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290996" y="4186372"/>
            <a:ext cx="413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г)</a:t>
            </a:r>
            <a:endParaRPr lang="ru-RU" dirty="0"/>
          </a:p>
        </p:txBody>
      </p:sp>
      <p:sp>
        <p:nvSpPr>
          <p:cNvPr id="57" name="Дуга 56"/>
          <p:cNvSpPr/>
          <p:nvPr/>
        </p:nvSpPr>
        <p:spPr>
          <a:xfrm rot="19342994">
            <a:off x="2582929" y="6348369"/>
            <a:ext cx="589273" cy="472467"/>
          </a:xfrm>
          <a:prstGeom prst="arc">
            <a:avLst>
              <a:gd name="adj1" fmla="val 16961175"/>
              <a:gd name="adj2" fmla="val 20421020"/>
            </a:avLst>
          </a:prstGeom>
          <a:ln>
            <a:solidFill>
              <a:srgbClr val="008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3" name="Группа 62"/>
          <p:cNvGrpSpPr/>
          <p:nvPr/>
        </p:nvGrpSpPr>
        <p:grpSpPr>
          <a:xfrm>
            <a:off x="5258203" y="4189702"/>
            <a:ext cx="2193076" cy="2059327"/>
            <a:chOff x="4825732" y="4120105"/>
            <a:chExt cx="2193076" cy="2059327"/>
          </a:xfrm>
        </p:grpSpPr>
        <p:sp>
          <p:nvSpPr>
            <p:cNvPr id="56" name="Равнобедренный треугольник 55"/>
            <p:cNvSpPr/>
            <p:nvPr/>
          </p:nvSpPr>
          <p:spPr>
            <a:xfrm rot="6459993">
              <a:off x="4916640" y="4349111"/>
              <a:ext cx="2059327" cy="1601315"/>
            </a:xfrm>
            <a:custGeom>
              <a:avLst/>
              <a:gdLst>
                <a:gd name="connsiteX0" fmla="*/ 0 w 1224136"/>
                <a:gd name="connsiteY0" fmla="*/ 1656184 h 1656184"/>
                <a:gd name="connsiteX1" fmla="*/ 263728 w 1224136"/>
                <a:gd name="connsiteY1" fmla="*/ 0 h 1656184"/>
                <a:gd name="connsiteX2" fmla="*/ 1224136 w 1224136"/>
                <a:gd name="connsiteY2" fmla="*/ 1656184 h 1656184"/>
                <a:gd name="connsiteX3" fmla="*/ 0 w 1224136"/>
                <a:gd name="connsiteY3" fmla="*/ 1656184 h 1656184"/>
                <a:gd name="connsiteX0" fmla="*/ 339503 w 960408"/>
                <a:gd name="connsiteY0" fmla="*/ 1823929 h 1823929"/>
                <a:gd name="connsiteX1" fmla="*/ 0 w 960408"/>
                <a:gd name="connsiteY1" fmla="*/ 0 h 1823929"/>
                <a:gd name="connsiteX2" fmla="*/ 960408 w 960408"/>
                <a:gd name="connsiteY2" fmla="*/ 1656184 h 1823929"/>
                <a:gd name="connsiteX3" fmla="*/ 339503 w 960408"/>
                <a:gd name="connsiteY3" fmla="*/ 1823929 h 1823929"/>
                <a:gd name="connsiteX0" fmla="*/ 456743 w 1077648"/>
                <a:gd name="connsiteY0" fmla="*/ 1757127 h 1757127"/>
                <a:gd name="connsiteX1" fmla="*/ 0 w 1077648"/>
                <a:gd name="connsiteY1" fmla="*/ 0 h 1757127"/>
                <a:gd name="connsiteX2" fmla="*/ 1077648 w 1077648"/>
                <a:gd name="connsiteY2" fmla="*/ 1589382 h 1757127"/>
                <a:gd name="connsiteX3" fmla="*/ 456743 w 1077648"/>
                <a:gd name="connsiteY3" fmla="*/ 1757127 h 1757127"/>
                <a:gd name="connsiteX0" fmla="*/ 608047 w 1228952"/>
                <a:gd name="connsiteY0" fmla="*/ 1647901 h 1647901"/>
                <a:gd name="connsiteX1" fmla="*/ 0 w 1228952"/>
                <a:gd name="connsiteY1" fmla="*/ 0 h 1647901"/>
                <a:gd name="connsiteX2" fmla="*/ 1228952 w 1228952"/>
                <a:gd name="connsiteY2" fmla="*/ 1480156 h 1647901"/>
                <a:gd name="connsiteX3" fmla="*/ 608047 w 1228952"/>
                <a:gd name="connsiteY3" fmla="*/ 1647901 h 1647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8952" h="1647901">
                  <a:moveTo>
                    <a:pt x="608047" y="1647901"/>
                  </a:moveTo>
                  <a:lnTo>
                    <a:pt x="0" y="0"/>
                  </a:lnTo>
                  <a:lnTo>
                    <a:pt x="1228952" y="1480156"/>
                  </a:lnTo>
                  <a:lnTo>
                    <a:pt x="608047" y="164790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Дуга 58"/>
            <p:cNvSpPr/>
            <p:nvPr/>
          </p:nvSpPr>
          <p:spPr>
            <a:xfrm rot="19342994">
              <a:off x="4849956" y="5592522"/>
              <a:ext cx="589273" cy="472467"/>
            </a:xfrm>
            <a:prstGeom prst="arc">
              <a:avLst>
                <a:gd name="adj1" fmla="val 17417060"/>
                <a:gd name="adj2" fmla="val 198773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Дуга 59"/>
            <p:cNvSpPr/>
            <p:nvPr/>
          </p:nvSpPr>
          <p:spPr>
            <a:xfrm rot="19342994">
              <a:off x="4825732" y="5695410"/>
              <a:ext cx="589273" cy="472467"/>
            </a:xfrm>
            <a:prstGeom prst="arc">
              <a:avLst>
                <a:gd name="adj1" fmla="val 17329634"/>
                <a:gd name="adj2" fmla="val 2080600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Дуга 60"/>
            <p:cNvSpPr/>
            <p:nvPr/>
          </p:nvSpPr>
          <p:spPr>
            <a:xfrm rot="11453864">
              <a:off x="6429535" y="4390246"/>
              <a:ext cx="589273" cy="472467"/>
            </a:xfrm>
            <a:prstGeom prst="arc">
              <a:avLst>
                <a:gd name="adj1" fmla="val 18586789"/>
                <a:gd name="adj2" fmla="val 198773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 rot="14170039">
              <a:off x="5834431" y="5205924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6259621" y="4432129"/>
            <a:ext cx="2193076" cy="2059327"/>
            <a:chOff x="6259621" y="4432129"/>
            <a:chExt cx="2193076" cy="2059327"/>
          </a:xfrm>
        </p:grpSpPr>
        <p:sp>
          <p:nvSpPr>
            <p:cNvPr id="65" name="Равнобедренный треугольник 55"/>
            <p:cNvSpPr/>
            <p:nvPr/>
          </p:nvSpPr>
          <p:spPr>
            <a:xfrm rot="17259993">
              <a:off x="6309485" y="4661135"/>
              <a:ext cx="2059327" cy="1601315"/>
            </a:xfrm>
            <a:custGeom>
              <a:avLst/>
              <a:gdLst>
                <a:gd name="connsiteX0" fmla="*/ 0 w 1224136"/>
                <a:gd name="connsiteY0" fmla="*/ 1656184 h 1656184"/>
                <a:gd name="connsiteX1" fmla="*/ 263728 w 1224136"/>
                <a:gd name="connsiteY1" fmla="*/ 0 h 1656184"/>
                <a:gd name="connsiteX2" fmla="*/ 1224136 w 1224136"/>
                <a:gd name="connsiteY2" fmla="*/ 1656184 h 1656184"/>
                <a:gd name="connsiteX3" fmla="*/ 0 w 1224136"/>
                <a:gd name="connsiteY3" fmla="*/ 1656184 h 1656184"/>
                <a:gd name="connsiteX0" fmla="*/ 339503 w 960408"/>
                <a:gd name="connsiteY0" fmla="*/ 1823929 h 1823929"/>
                <a:gd name="connsiteX1" fmla="*/ 0 w 960408"/>
                <a:gd name="connsiteY1" fmla="*/ 0 h 1823929"/>
                <a:gd name="connsiteX2" fmla="*/ 960408 w 960408"/>
                <a:gd name="connsiteY2" fmla="*/ 1656184 h 1823929"/>
                <a:gd name="connsiteX3" fmla="*/ 339503 w 960408"/>
                <a:gd name="connsiteY3" fmla="*/ 1823929 h 1823929"/>
                <a:gd name="connsiteX0" fmla="*/ 456743 w 1077648"/>
                <a:gd name="connsiteY0" fmla="*/ 1757127 h 1757127"/>
                <a:gd name="connsiteX1" fmla="*/ 0 w 1077648"/>
                <a:gd name="connsiteY1" fmla="*/ 0 h 1757127"/>
                <a:gd name="connsiteX2" fmla="*/ 1077648 w 1077648"/>
                <a:gd name="connsiteY2" fmla="*/ 1589382 h 1757127"/>
                <a:gd name="connsiteX3" fmla="*/ 456743 w 1077648"/>
                <a:gd name="connsiteY3" fmla="*/ 1757127 h 1757127"/>
                <a:gd name="connsiteX0" fmla="*/ 608047 w 1228952"/>
                <a:gd name="connsiteY0" fmla="*/ 1647901 h 1647901"/>
                <a:gd name="connsiteX1" fmla="*/ 0 w 1228952"/>
                <a:gd name="connsiteY1" fmla="*/ 0 h 1647901"/>
                <a:gd name="connsiteX2" fmla="*/ 1228952 w 1228952"/>
                <a:gd name="connsiteY2" fmla="*/ 1480156 h 1647901"/>
                <a:gd name="connsiteX3" fmla="*/ 608047 w 1228952"/>
                <a:gd name="connsiteY3" fmla="*/ 1647901 h 1647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8952" h="1647901">
                  <a:moveTo>
                    <a:pt x="608047" y="1647901"/>
                  </a:moveTo>
                  <a:lnTo>
                    <a:pt x="0" y="0"/>
                  </a:lnTo>
                  <a:lnTo>
                    <a:pt x="1228952" y="1480156"/>
                  </a:lnTo>
                  <a:lnTo>
                    <a:pt x="608047" y="1647901"/>
                  </a:lnTo>
                  <a:close/>
                </a:path>
              </a:pathLst>
            </a:custGeom>
            <a:solidFill>
              <a:schemeClr val="accent6">
                <a:lumMod val="75000"/>
                <a:alpha val="67000"/>
              </a:schemeClr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Дуга 65"/>
            <p:cNvSpPr/>
            <p:nvPr/>
          </p:nvSpPr>
          <p:spPr>
            <a:xfrm rot="8542994">
              <a:off x="7839200" y="4546572"/>
              <a:ext cx="589273" cy="472467"/>
            </a:xfrm>
            <a:prstGeom prst="arc">
              <a:avLst>
                <a:gd name="adj1" fmla="val 17417060"/>
                <a:gd name="adj2" fmla="val 198773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Дуга 67"/>
            <p:cNvSpPr/>
            <p:nvPr/>
          </p:nvSpPr>
          <p:spPr>
            <a:xfrm rot="653864">
              <a:off x="6259621" y="5748848"/>
              <a:ext cx="589273" cy="472467"/>
            </a:xfrm>
            <a:prstGeom prst="arc">
              <a:avLst>
                <a:gd name="adj1" fmla="val 18586789"/>
                <a:gd name="adj2" fmla="val 198773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 rot="3370039">
              <a:off x="7234298" y="5333629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Дуга 66"/>
            <p:cNvSpPr/>
            <p:nvPr/>
          </p:nvSpPr>
          <p:spPr>
            <a:xfrm rot="8542994">
              <a:off x="7863424" y="4443684"/>
              <a:ext cx="589273" cy="472467"/>
            </a:xfrm>
            <a:prstGeom prst="arc">
              <a:avLst>
                <a:gd name="adj1" fmla="val 17329634"/>
                <a:gd name="adj2" fmla="val 2080600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389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89477"/>
            <a:ext cx="22354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cap="none" spc="0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признак</a:t>
            </a:r>
            <a:r>
              <a:rPr lang="ru-RU" sz="24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равенства треугольников</a:t>
            </a:r>
            <a:endParaRPr lang="ru-RU" sz="2400" b="1" cap="none" spc="0" dirty="0" smtClean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07" y="2660719"/>
            <a:ext cx="223544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признак равенства треугольников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8723"/>
            <a:ext cx="1854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Кластер</a:t>
            </a:r>
            <a:endParaRPr lang="ru-RU" sz="3200" b="1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0271" y="794218"/>
            <a:ext cx="113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Рисунок: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475" y="5684749"/>
            <a:ext cx="3405745" cy="936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32" y="5833417"/>
            <a:ext cx="3983873" cy="864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Группа 10"/>
          <p:cNvGrpSpPr/>
          <p:nvPr/>
        </p:nvGrpSpPr>
        <p:grpSpPr>
          <a:xfrm rot="1921955">
            <a:off x="6764599" y="4493883"/>
            <a:ext cx="1108834" cy="1296951"/>
            <a:chOff x="194743" y="2381266"/>
            <a:chExt cx="1656184" cy="2211019"/>
          </a:xfrm>
        </p:grpSpPr>
        <p:sp>
          <p:nvSpPr>
            <p:cNvPr id="12" name="Равнобедренный треугольник 11"/>
            <p:cNvSpPr/>
            <p:nvPr/>
          </p:nvSpPr>
          <p:spPr>
            <a:xfrm rot="18786470">
              <a:off x="410767" y="2165242"/>
              <a:ext cx="1224136" cy="1656184"/>
            </a:xfrm>
            <a:prstGeom prst="triangle">
              <a:avLst>
                <a:gd name="adj" fmla="val 21544"/>
              </a:avLst>
            </a:prstGeom>
            <a:gradFill flip="none" rotWithShape="1">
              <a:gsLst>
                <a:gs pos="0">
                  <a:srgbClr val="6600CC">
                    <a:tint val="66000"/>
                    <a:satMod val="160000"/>
                  </a:srgbClr>
                </a:gs>
                <a:gs pos="50000">
                  <a:srgbClr val="6600CC">
                    <a:tint val="44500"/>
                    <a:satMod val="160000"/>
                  </a:srgbClr>
                </a:gs>
                <a:gs pos="100000">
                  <a:srgbClr val="6600CC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19854922">
              <a:off x="786855" y="3804406"/>
              <a:ext cx="753606" cy="787879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547664" y="3501006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664782" y="3325572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689892" y="3433586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847885" y="455664"/>
            <a:ext cx="749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Подобрать соответствующие признакам определения и рисунки треугольников</a:t>
            </a:r>
            <a:endParaRPr lang="ru-RU" sz="16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2801791" y="804811"/>
            <a:ext cx="162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Определение: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36577" y="2660719"/>
            <a:ext cx="162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Определение: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20272" y="2660719"/>
            <a:ext cx="113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Рисунок: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 rot="9409461">
            <a:off x="1883007" y="4466181"/>
            <a:ext cx="1108834" cy="1296951"/>
            <a:chOff x="194743" y="2381266"/>
            <a:chExt cx="1656184" cy="2211019"/>
          </a:xfrm>
        </p:grpSpPr>
        <p:sp>
          <p:nvSpPr>
            <p:cNvPr id="39" name="Равнобедренный треугольник 38"/>
            <p:cNvSpPr/>
            <p:nvPr/>
          </p:nvSpPr>
          <p:spPr>
            <a:xfrm rot="18786470">
              <a:off x="410767" y="2165242"/>
              <a:ext cx="1224136" cy="1656184"/>
            </a:xfrm>
            <a:prstGeom prst="triangle">
              <a:avLst>
                <a:gd name="adj" fmla="val 21544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Дуга 39"/>
            <p:cNvSpPr/>
            <p:nvPr/>
          </p:nvSpPr>
          <p:spPr>
            <a:xfrm rot="19854922">
              <a:off x="786855" y="3804406"/>
              <a:ext cx="753606" cy="787879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>
              <a:off x="1547664" y="3501006"/>
              <a:ext cx="209700" cy="7200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V="1">
              <a:off x="664782" y="3325572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689892" y="3433586"/>
              <a:ext cx="209700" cy="21143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 rot="4884868">
            <a:off x="4071305" y="4992572"/>
            <a:ext cx="1108834" cy="1343224"/>
            <a:chOff x="1662607" y="4990000"/>
            <a:chExt cx="1108834" cy="1343224"/>
          </a:xfrm>
        </p:grpSpPr>
        <p:sp>
          <p:nvSpPr>
            <p:cNvPr id="47" name="Равнобедренный треугольник 46"/>
            <p:cNvSpPr/>
            <p:nvPr/>
          </p:nvSpPr>
          <p:spPr>
            <a:xfrm rot="18786470">
              <a:off x="1857994" y="4840886"/>
              <a:ext cx="718060" cy="1108834"/>
            </a:xfrm>
            <a:prstGeom prst="triangle">
              <a:avLst>
                <a:gd name="adj" fmla="val 21544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Дуга 47"/>
            <p:cNvSpPr/>
            <p:nvPr/>
          </p:nvSpPr>
          <p:spPr>
            <a:xfrm rot="19854922">
              <a:off x="2059033" y="5871066"/>
              <a:ext cx="504548" cy="462158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1977303" y="5590189"/>
              <a:ext cx="140397" cy="124026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Дуга 51"/>
            <p:cNvSpPr/>
            <p:nvPr/>
          </p:nvSpPr>
          <p:spPr>
            <a:xfrm rot="5750042">
              <a:off x="1636039" y="5094467"/>
              <a:ext cx="396784" cy="187850"/>
            </a:xfrm>
            <a:prstGeom prst="arc">
              <a:avLst>
                <a:gd name="adj1" fmla="val 16961175"/>
                <a:gd name="adj2" fmla="val 21140555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Дуга 52"/>
            <p:cNvSpPr/>
            <p:nvPr/>
          </p:nvSpPr>
          <p:spPr>
            <a:xfrm rot="5085278">
              <a:off x="1668455" y="5129860"/>
              <a:ext cx="396784" cy="187850"/>
            </a:xfrm>
            <a:prstGeom prst="arc">
              <a:avLst>
                <a:gd name="adj1" fmla="val 16961175"/>
                <a:gd name="adj2" fmla="val 35265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420315" y="4622813"/>
            <a:ext cx="1108834" cy="1343224"/>
            <a:chOff x="1662607" y="4990000"/>
            <a:chExt cx="1108834" cy="1343224"/>
          </a:xfrm>
        </p:grpSpPr>
        <p:sp>
          <p:nvSpPr>
            <p:cNvPr id="56" name="Равнобедренный треугольник 55"/>
            <p:cNvSpPr/>
            <p:nvPr/>
          </p:nvSpPr>
          <p:spPr>
            <a:xfrm rot="18786470">
              <a:off x="1857994" y="4840886"/>
              <a:ext cx="718060" cy="1108834"/>
            </a:xfrm>
            <a:prstGeom prst="triangle">
              <a:avLst>
                <a:gd name="adj" fmla="val 21544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Дуга 56"/>
            <p:cNvSpPr/>
            <p:nvPr/>
          </p:nvSpPr>
          <p:spPr>
            <a:xfrm rot="19854922">
              <a:off x="2059033" y="5871066"/>
              <a:ext cx="504548" cy="462158"/>
            </a:xfrm>
            <a:prstGeom prst="arc">
              <a:avLst>
                <a:gd name="adj1" fmla="val 16961175"/>
                <a:gd name="adj2" fmla="val 20764096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8" name="Прямая соединительная линия 57"/>
            <p:cNvCxnSpPr/>
            <p:nvPr/>
          </p:nvCxnSpPr>
          <p:spPr>
            <a:xfrm flipV="1">
              <a:off x="1977303" y="5590189"/>
              <a:ext cx="140397" cy="124026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Дуга 58"/>
            <p:cNvSpPr/>
            <p:nvPr/>
          </p:nvSpPr>
          <p:spPr>
            <a:xfrm rot="5750042">
              <a:off x="1636039" y="5094467"/>
              <a:ext cx="396784" cy="187850"/>
            </a:xfrm>
            <a:prstGeom prst="arc">
              <a:avLst>
                <a:gd name="adj1" fmla="val 16961175"/>
                <a:gd name="adj2" fmla="val 21140555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Дуга 59"/>
            <p:cNvSpPr/>
            <p:nvPr/>
          </p:nvSpPr>
          <p:spPr>
            <a:xfrm rot="5085278">
              <a:off x="1668455" y="5129860"/>
              <a:ext cx="396784" cy="187850"/>
            </a:xfrm>
            <a:prstGeom prst="arc">
              <a:avLst>
                <a:gd name="adj1" fmla="val 16961175"/>
                <a:gd name="adj2" fmla="val 35265"/>
              </a:avLst>
            </a:prstGeom>
            <a:ln>
              <a:solidFill>
                <a:srgbClr val="008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876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1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2600"/>
            <a:ext cx="352667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38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</a:t>
            </a:r>
            <a:endParaRPr lang="ru-RU" sz="3800" b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59360" y="3712676"/>
            <a:ext cx="6021141" cy="954107"/>
            <a:chOff x="189654" y="3701423"/>
            <a:chExt cx="5688632" cy="954107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89654" y="3701423"/>
              <a:ext cx="568863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tabLst>
                  <a:tab pos="457200" algn="l"/>
                </a:tabLst>
              </a:pP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2.На 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рисунке 2 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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 1 = 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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 2, 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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 3 = 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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 4. Докажите, 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что</a:t>
              </a:r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    ABD=    CBD  </a:t>
              </a:r>
              <a:endParaRPr lang="ru-RU" sz="28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2804942" y="4277487"/>
              <a:ext cx="216024" cy="2568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Равнобедренный треугольник 62"/>
            <p:cNvSpPr/>
            <p:nvPr/>
          </p:nvSpPr>
          <p:spPr>
            <a:xfrm>
              <a:off x="4029508" y="4277487"/>
              <a:ext cx="216024" cy="2568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107504" y="910601"/>
            <a:ext cx="5832648" cy="1384995"/>
            <a:chOff x="107504" y="910601"/>
            <a:chExt cx="5572147" cy="1384995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7504" y="910601"/>
              <a:ext cx="557214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buFontTx/>
                <a:buAutoNum type="arabicPeriod"/>
                <a:tabLst>
                  <a:tab pos="457200" algn="l"/>
                </a:tabLst>
              </a:pP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На 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рисунке 1 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АВ = 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,  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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 1 = 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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 2. </a:t>
              </a:r>
            </a:p>
            <a:p>
              <a:pPr eaLnBrk="0" hangingPunct="0">
                <a:tabLst>
                  <a:tab pos="457200" algn="l"/>
                </a:tabLst>
              </a:pP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Докажите</a:t>
              </a:r>
              <a:r>
                <a:rPr lang="ru-RU" sz="2800" b="1" i="1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ru-RU" sz="2800" b="1" i="1" dirty="0" smtClean="0">
                  <a:latin typeface="Times New Roman" pitchFamily="18" charset="0"/>
                  <a:cs typeface="Times New Roman" pitchFamily="18" charset="0"/>
                </a:rPr>
                <a:t>что  </a:t>
              </a:r>
              <a:r>
                <a:rPr lang="en-US" sz="2800" b="1" i="1" dirty="0" smtClean="0">
                  <a:latin typeface="Times New Roman" pitchFamily="18" charset="0"/>
                  <a:cs typeface="Times New Roman" pitchFamily="18" charset="0"/>
                </a:rPr>
                <a:t>   ABC =    DBC</a:t>
              </a:r>
              <a:endParaRPr lang="ru-RU" sz="11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4039000" y="1516002"/>
              <a:ext cx="216024" cy="2568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Равнобедренный треугольник 64"/>
            <p:cNvSpPr/>
            <p:nvPr/>
          </p:nvSpPr>
          <p:spPr>
            <a:xfrm>
              <a:off x="2721598" y="1507519"/>
              <a:ext cx="216024" cy="2568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5859544" y="229605"/>
            <a:ext cx="3176951" cy="2695339"/>
            <a:chOff x="6156175" y="229605"/>
            <a:chExt cx="2772275" cy="2047267"/>
          </a:xfrm>
        </p:grpSpPr>
        <p:pic>
          <p:nvPicPr>
            <p:cNvPr id="5" name="Picture 6" descr="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5" y="229605"/>
              <a:ext cx="2772275" cy="204726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TextBox 66"/>
            <p:cNvSpPr txBox="1"/>
            <p:nvPr/>
          </p:nvSpPr>
          <p:spPr>
            <a:xfrm>
              <a:off x="6156175" y="1803740"/>
              <a:ext cx="734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>
                  <a:latin typeface="Times New Roman" pitchFamily="18" charset="0"/>
                  <a:cs typeface="Times New Roman" pitchFamily="18" charset="0"/>
                </a:rPr>
                <a:t>Рис.1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61" name="Picture 7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545" y="3284296"/>
            <a:ext cx="3176950" cy="266498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6166226" y="5592801"/>
            <a:ext cx="669672" cy="318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Рис.2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1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2600"/>
            <a:ext cx="352667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38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</a:t>
            </a:r>
            <a:endParaRPr lang="ru-RU" sz="3800" b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1004033" y="2446651"/>
            <a:ext cx="2921814" cy="2113117"/>
            <a:chOff x="179512" y="4708564"/>
            <a:chExt cx="2921814" cy="2113117"/>
          </a:xfrm>
        </p:grpSpPr>
        <p:grpSp>
          <p:nvGrpSpPr>
            <p:cNvPr id="12" name="Группа 11"/>
            <p:cNvGrpSpPr/>
            <p:nvPr/>
          </p:nvGrpSpPr>
          <p:grpSpPr>
            <a:xfrm rot="9948301">
              <a:off x="828819" y="4708564"/>
              <a:ext cx="1656184" cy="2113117"/>
              <a:chOff x="194743" y="2381266"/>
              <a:chExt cx="1656184" cy="2113117"/>
            </a:xfrm>
            <a:noFill/>
          </p:grpSpPr>
          <p:sp>
            <p:nvSpPr>
              <p:cNvPr id="13" name="Равнобедренный треугольник 12"/>
              <p:cNvSpPr/>
              <p:nvPr/>
            </p:nvSpPr>
            <p:spPr>
              <a:xfrm rot="18786470">
                <a:off x="410767" y="2165242"/>
                <a:ext cx="1224136" cy="1656184"/>
              </a:xfrm>
              <a:prstGeom prst="triangle">
                <a:avLst>
                  <a:gd name="adj" fmla="val 21544"/>
                </a:avLst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Дуга 13"/>
              <p:cNvSpPr/>
              <p:nvPr/>
            </p:nvSpPr>
            <p:spPr>
              <a:xfrm rot="19854922">
                <a:off x="709437" y="3706505"/>
                <a:ext cx="753606" cy="787878"/>
              </a:xfrm>
              <a:prstGeom prst="arc">
                <a:avLst>
                  <a:gd name="adj1" fmla="val 16961175"/>
                  <a:gd name="adj2" fmla="val 20764096"/>
                </a:avLst>
              </a:prstGeom>
              <a:grpFill/>
              <a:ln>
                <a:solidFill>
                  <a:srgbClr val="008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1547664" y="3501006"/>
                <a:ext cx="209700" cy="72008"/>
              </a:xfrm>
              <a:prstGeom prst="line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>
                <a:stCxn id="13" idx="5"/>
                <a:endCxn id="13" idx="2"/>
              </p:cNvCxnSpPr>
              <p:nvPr/>
            </p:nvCxnSpPr>
            <p:spPr>
              <a:xfrm rot="11651699" flipH="1" flipV="1">
                <a:off x="978437" y="2925788"/>
                <a:ext cx="365201" cy="1051570"/>
              </a:xfrm>
              <a:prstGeom prst="line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Прямоугольник 17"/>
            <p:cNvSpPr/>
            <p:nvPr/>
          </p:nvSpPr>
          <p:spPr>
            <a:xfrm>
              <a:off x="179512" y="5942125"/>
              <a:ext cx="415498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700" b="1" i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А</a:t>
              </a:r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03909" y="4916048"/>
              <a:ext cx="415498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b="1" i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</a:t>
              </a:r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685828" y="5860959"/>
              <a:ext cx="415498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</a:t>
              </a:r>
              <a:endParaRPr lang="ru-RU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725580" y="6311469"/>
              <a:ext cx="434734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D</a:t>
              </a:r>
              <a:endParaRPr lang="ru-RU" dirty="0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2806134" y="2572411"/>
            <a:ext cx="4696772" cy="2197903"/>
            <a:chOff x="-1518501" y="4916048"/>
            <a:chExt cx="4696772" cy="2197903"/>
          </a:xfrm>
        </p:grpSpPr>
        <p:grpSp>
          <p:nvGrpSpPr>
            <p:cNvPr id="38" name="Группа 37"/>
            <p:cNvGrpSpPr/>
            <p:nvPr/>
          </p:nvGrpSpPr>
          <p:grpSpPr>
            <a:xfrm rot="9948301">
              <a:off x="-1518501" y="5000834"/>
              <a:ext cx="4039895" cy="2113117"/>
              <a:chOff x="194743" y="2381266"/>
              <a:chExt cx="4039895" cy="2113117"/>
            </a:xfrm>
            <a:noFill/>
          </p:grpSpPr>
          <p:sp>
            <p:nvSpPr>
              <p:cNvPr id="43" name="Равнобедренный треугольник 42"/>
              <p:cNvSpPr/>
              <p:nvPr/>
            </p:nvSpPr>
            <p:spPr>
              <a:xfrm rot="18786470">
                <a:off x="410767" y="2165242"/>
                <a:ext cx="1224136" cy="1656184"/>
              </a:xfrm>
              <a:prstGeom prst="triangle">
                <a:avLst>
                  <a:gd name="adj" fmla="val 21544"/>
                </a:avLst>
              </a:prstGeom>
              <a:grp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Дуга 43"/>
              <p:cNvSpPr/>
              <p:nvPr/>
            </p:nvSpPr>
            <p:spPr>
              <a:xfrm rot="19854922">
                <a:off x="709437" y="3706505"/>
                <a:ext cx="753606" cy="787878"/>
              </a:xfrm>
              <a:prstGeom prst="arc">
                <a:avLst>
                  <a:gd name="adj1" fmla="val 16961175"/>
                  <a:gd name="adj2" fmla="val 20764096"/>
                </a:avLst>
              </a:prstGeom>
              <a:grpFill/>
              <a:ln>
                <a:solidFill>
                  <a:srgbClr val="008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1547664" y="3501006"/>
                <a:ext cx="209700" cy="72008"/>
              </a:xfrm>
              <a:prstGeom prst="line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>
                <a:stCxn id="43" idx="5"/>
                <a:endCxn id="43" idx="2"/>
              </p:cNvCxnSpPr>
              <p:nvPr/>
            </p:nvCxnSpPr>
            <p:spPr>
              <a:xfrm rot="11651699" flipH="1" flipV="1">
                <a:off x="978437" y="2925788"/>
                <a:ext cx="365201" cy="1051570"/>
              </a:xfrm>
              <a:prstGeom prst="line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V="1">
                <a:off x="625336" y="2694528"/>
                <a:ext cx="209700" cy="211438"/>
              </a:xfrm>
              <a:prstGeom prst="line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flipV="1">
                <a:off x="489333" y="2660126"/>
                <a:ext cx="209700" cy="211438"/>
              </a:xfrm>
              <a:prstGeom prst="line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flipV="1">
                <a:off x="4024938" y="3495316"/>
                <a:ext cx="209700" cy="211438"/>
              </a:xfrm>
              <a:prstGeom prst="line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flipV="1">
                <a:off x="3888935" y="3460915"/>
                <a:ext cx="209700" cy="211438"/>
              </a:xfrm>
              <a:prstGeom prst="line">
                <a:avLst/>
              </a:prstGeom>
              <a:grpFill/>
              <a:ln>
                <a:solidFill>
                  <a:srgbClr val="008000"/>
                </a:solidFill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Прямоугольник 38"/>
            <p:cNvSpPr/>
            <p:nvPr/>
          </p:nvSpPr>
          <p:spPr>
            <a:xfrm>
              <a:off x="179512" y="5942125"/>
              <a:ext cx="492443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7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А</a:t>
              </a:r>
              <a:r>
                <a:rPr lang="ru-RU" b="1" i="1" baseline="-30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03909" y="4916048"/>
              <a:ext cx="492443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</a:t>
              </a:r>
              <a:r>
                <a:rPr lang="ru-RU" b="1" i="1" baseline="-30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685828" y="5860959"/>
              <a:ext cx="492443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ru-RU" b="1" i="1" baseline="-30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725580" y="6311469"/>
              <a:ext cx="511679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b="1" i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D</a:t>
              </a:r>
              <a:r>
                <a:rPr lang="ru-RU" b="1" i="1" baseline="-30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0" y="836712"/>
            <a:ext cx="9144000" cy="1815882"/>
            <a:chOff x="0" y="2924363"/>
            <a:chExt cx="9144000" cy="1815882"/>
          </a:xfrm>
        </p:grpSpPr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0" y="2924363"/>
              <a:ext cx="9144000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.  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</a:rPr>
                <a:t>В треугольниках АВС  и  А</a:t>
              </a:r>
              <a:r>
                <a:rPr lang="ru-RU" sz="2700" b="1" i="1" baseline="-30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2700" b="1" i="1" baseline="-30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2700" b="1" i="1" baseline="-30000" dirty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</a:rPr>
                <a:t>  АВ = А</a:t>
              </a:r>
              <a:r>
                <a:rPr lang="ru-RU" sz="2700" b="1" i="1" baseline="-30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2700" b="1" i="1" baseline="-30000" dirty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</a:rPr>
                <a:t>, АС =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700" b="1" i="1" baseline="-30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2700" b="1" i="1" baseline="-30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700" b="1" i="1" baseline="-30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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А 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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700" b="1" i="1" baseline="-30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.</a:t>
              </a:r>
              <a:endParaRPr lang="ru-RU" sz="27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pPr eaLnBrk="0" hangingPunct="0"/>
              <a:r>
                <a:rPr lang="ru-RU" sz="27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На     сторонах     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АС 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и А</a:t>
              </a:r>
              <a:r>
                <a:rPr lang="ru-RU" sz="2700" b="1" i="1" baseline="-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С</a:t>
              </a:r>
              <a:r>
                <a:rPr lang="ru-RU" sz="2700" b="1" i="1" baseline="-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отмечены точки 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D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и 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D</a:t>
              </a:r>
              <a:r>
                <a:rPr lang="ru-RU" sz="2700" b="1" i="1" baseline="-30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так, что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С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D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С</a:t>
              </a:r>
              <a:r>
                <a:rPr lang="ru-RU" sz="2700" b="1" i="1" baseline="-30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D</a:t>
              </a:r>
              <a:r>
                <a:rPr lang="ru-RU" sz="2700" b="1" i="1" baseline="-300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.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Докажите, что   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ABD =   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700" b="1" i="1" baseline="-30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r>
                <a:rPr lang="ru-RU" sz="2700" b="1" i="1" baseline="-30000" dirty="0" smtClean="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2700" b="1" i="1" baseline="-30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</a:t>
              </a:r>
              <a:endParaRPr lang="ru-RU" sz="27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9" name="Равнобедренный треугольник 48"/>
            <p:cNvSpPr/>
            <p:nvPr/>
          </p:nvSpPr>
          <p:spPr>
            <a:xfrm>
              <a:off x="5796136" y="4293096"/>
              <a:ext cx="216024" cy="2568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Равнобедренный треугольник 49"/>
            <p:cNvSpPr/>
            <p:nvPr/>
          </p:nvSpPr>
          <p:spPr>
            <a:xfrm>
              <a:off x="7164288" y="4303553"/>
              <a:ext cx="216024" cy="2568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9954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1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2600"/>
            <a:ext cx="352667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dirty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38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задач</a:t>
            </a:r>
            <a:endParaRPr lang="ru-RU" sz="3800" b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591" y="980728"/>
            <a:ext cx="4142440" cy="2006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131458" y="1087926"/>
            <a:ext cx="4356067" cy="1754326"/>
            <a:chOff x="131458" y="4895746"/>
            <a:chExt cx="4356067" cy="1754326"/>
          </a:xfrm>
        </p:grpSpPr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131458" y="4895746"/>
              <a:ext cx="4356067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</a:rPr>
                <a:t>4*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На 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</a:rPr>
                <a:t>рисунке  АВ = 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</a:rPr>
                <a:t>,  ВК = 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ru-RU" sz="2700" b="1" i="1" dirty="0">
                  <a:latin typeface="Times New Roman" pitchFamily="18" charset="0"/>
                  <a:cs typeface="Times New Roman" pitchFamily="18" charset="0"/>
                </a:rPr>
                <a:t>, АМ = СК. Докажите, что 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</a:rPr>
                <a:t>                      </a:t>
              </a:r>
            </a:p>
            <a:p>
              <a:r>
                <a:rPr lang="en-US" sz="27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М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700" b="1" i="1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ru-RU" sz="2700" b="1" i="1" dirty="0" smtClean="0">
                  <a:latin typeface="Times New Roman" pitchFamily="18" charset="0"/>
                  <a:cs typeface="Times New Roman" pitchFamily="18" charset="0"/>
                </a:rPr>
                <a:t>СВК.</a:t>
              </a:r>
              <a:endParaRPr lang="ru-RU" sz="27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Равнобедренный треугольник 50"/>
            <p:cNvSpPr/>
            <p:nvPr/>
          </p:nvSpPr>
          <p:spPr>
            <a:xfrm>
              <a:off x="157143" y="6247511"/>
              <a:ext cx="216024" cy="2568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Равнобедренный треугольник 52"/>
            <p:cNvSpPr/>
            <p:nvPr/>
          </p:nvSpPr>
          <p:spPr>
            <a:xfrm>
              <a:off x="1671291" y="6247511"/>
              <a:ext cx="216024" cy="25681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1" name="Прямая соединительная линия 10"/>
          <p:cNvCxnSpPr/>
          <p:nvPr/>
        </p:nvCxnSpPr>
        <p:spPr>
          <a:xfrm flipV="1">
            <a:off x="8028384" y="1853428"/>
            <a:ext cx="216024" cy="1116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5982533" y="1988838"/>
            <a:ext cx="216024" cy="1116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7297261" y="1565396"/>
            <a:ext cx="216024" cy="1116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7297261" y="1677057"/>
            <a:ext cx="216024" cy="1116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6581456" y="2082318"/>
            <a:ext cx="216024" cy="1116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6581456" y="2193979"/>
            <a:ext cx="216024" cy="1116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274765" y="1367310"/>
            <a:ext cx="2105547" cy="7331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689468" y="1788718"/>
            <a:ext cx="2105547" cy="733189"/>
          </a:xfrm>
          <a:prstGeom prst="line">
            <a:avLst/>
          </a:prstGeom>
          <a:ln w="57150">
            <a:solidFill>
              <a:srgbClr val="008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517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6000">
              <a:schemeClr val="accent1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2600"/>
            <a:ext cx="352667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i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Тесты</a:t>
            </a:r>
            <a:endParaRPr lang="ru-RU" sz="3800" b="1" i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7" y="3219679"/>
            <a:ext cx="4279007" cy="3109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23" y="699708"/>
            <a:ext cx="8643893" cy="224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204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6000">
              <a:schemeClr val="accent1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9708"/>
            <a:ext cx="9013753" cy="2312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68596"/>
            <a:ext cx="3690739" cy="3606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9512" y="22600"/>
            <a:ext cx="352667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i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Тесты</a:t>
            </a:r>
            <a:endParaRPr lang="ru-RU" sz="3800" b="1" i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19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6000">
              <a:schemeClr val="accent1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22600"/>
            <a:ext cx="352667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i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Тесты</a:t>
            </a:r>
            <a:endParaRPr lang="ru-RU" sz="3800" b="1" i="1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96952"/>
            <a:ext cx="4081463" cy="320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21" y="699708"/>
            <a:ext cx="86582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8172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478</Words>
  <Application>Microsoft Office PowerPoint</Application>
  <PresentationFormat>Экран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159</cp:revision>
  <cp:lastPrinted>2012-11-06T23:10:23Z</cp:lastPrinted>
  <dcterms:created xsi:type="dcterms:W3CDTF">2012-10-09T17:08:39Z</dcterms:created>
  <dcterms:modified xsi:type="dcterms:W3CDTF">2012-11-06T23:19:08Z</dcterms:modified>
</cp:coreProperties>
</file>