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9" r:id="rId2"/>
    <p:sldId id="276" r:id="rId3"/>
    <p:sldId id="279" r:id="rId4"/>
    <p:sldId id="280" r:id="rId5"/>
    <p:sldId id="284" r:id="rId6"/>
    <p:sldId id="263" r:id="rId7"/>
    <p:sldId id="264" r:id="rId8"/>
    <p:sldId id="265" r:id="rId9"/>
    <p:sldId id="266" r:id="rId10"/>
    <p:sldId id="285" r:id="rId11"/>
    <p:sldId id="286" r:id="rId12"/>
    <p:sldId id="259" r:id="rId13"/>
    <p:sldId id="287" r:id="rId14"/>
    <p:sldId id="288" r:id="rId15"/>
    <p:sldId id="269" r:id="rId16"/>
    <p:sldId id="270" r:id="rId17"/>
    <p:sldId id="272" r:id="rId18"/>
    <p:sldId id="271" r:id="rId19"/>
    <p:sldId id="292" r:id="rId20"/>
    <p:sldId id="293" r:id="rId21"/>
    <p:sldId id="290" r:id="rId22"/>
    <p:sldId id="26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2F50"/>
    <a:srgbClr val="82204C"/>
    <a:srgbClr val="CC0000"/>
    <a:srgbClr val="FF0000"/>
    <a:srgbClr val="A30D43"/>
    <a:srgbClr val="532476"/>
    <a:srgbClr val="007434"/>
    <a:srgbClr val="6814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1" autoAdjust="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7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2D240-7103-47CE-9F18-293F1DDC8C33}" type="datetimeFigureOut">
              <a:rPr lang="ru-RU" smtClean="0"/>
              <a:pPr/>
              <a:t>21.02.2011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9C27A-076A-4B10-A4FD-9E3578FEC8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ACB142-66BF-40BB-9678-C567DC97B657}" type="slidenum">
              <a:rPr lang="ru-RU"/>
              <a:pPr/>
              <a:t>2</a:t>
            </a:fld>
            <a:endParaRPr lang="ru-RU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08E6-18AF-4500-943C-3B047EA01225}" type="datetimeFigureOut">
              <a:rPr lang="ru-RU" smtClean="0"/>
              <a:pPr/>
              <a:t>21.02.2011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E389-34F9-45BB-8540-F9004B295C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08E6-18AF-4500-943C-3B047EA01225}" type="datetimeFigureOut">
              <a:rPr lang="ru-RU" smtClean="0"/>
              <a:pPr/>
              <a:t>21.02.2011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E389-34F9-45BB-8540-F9004B295C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08E6-18AF-4500-943C-3B047EA01225}" type="datetimeFigureOut">
              <a:rPr lang="ru-RU" smtClean="0"/>
              <a:pPr/>
              <a:t>21.02.2011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E389-34F9-45BB-8540-F9004B295C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08E6-18AF-4500-943C-3B047EA01225}" type="datetimeFigureOut">
              <a:rPr lang="ru-RU" smtClean="0"/>
              <a:pPr/>
              <a:t>21.02.2011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E389-34F9-45BB-8540-F9004B295C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08E6-18AF-4500-943C-3B047EA01225}" type="datetimeFigureOut">
              <a:rPr lang="ru-RU" smtClean="0"/>
              <a:pPr/>
              <a:t>21.02.2011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E389-34F9-45BB-8540-F9004B295C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08E6-18AF-4500-943C-3B047EA01225}" type="datetimeFigureOut">
              <a:rPr lang="ru-RU" smtClean="0"/>
              <a:pPr/>
              <a:t>21.02.2011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E389-34F9-45BB-8540-F9004B295C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08E6-18AF-4500-943C-3B047EA01225}" type="datetimeFigureOut">
              <a:rPr lang="ru-RU" smtClean="0"/>
              <a:pPr/>
              <a:t>21.02.2011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E389-34F9-45BB-8540-F9004B295C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08E6-18AF-4500-943C-3B047EA01225}" type="datetimeFigureOut">
              <a:rPr lang="ru-RU" smtClean="0"/>
              <a:pPr/>
              <a:t>21.02.2011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E389-34F9-45BB-8540-F9004B295C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08E6-18AF-4500-943C-3B047EA01225}" type="datetimeFigureOut">
              <a:rPr lang="ru-RU" smtClean="0"/>
              <a:pPr/>
              <a:t>21.02.2011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E389-34F9-45BB-8540-F9004B295C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08E6-18AF-4500-943C-3B047EA01225}" type="datetimeFigureOut">
              <a:rPr lang="ru-RU" smtClean="0"/>
              <a:pPr/>
              <a:t>21.02.2011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E389-34F9-45BB-8540-F9004B295C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08E6-18AF-4500-943C-3B047EA01225}" type="datetimeFigureOut">
              <a:rPr lang="ru-RU" smtClean="0"/>
              <a:pPr/>
              <a:t>21.02.2011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BE389-34F9-45BB-8540-F9004B295C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708E6-18AF-4500-943C-3B047EA01225}" type="datetimeFigureOut">
              <a:rPr lang="ru-RU" smtClean="0"/>
              <a:pPr/>
              <a:t>21.02.2011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BE389-34F9-45BB-8540-F9004B295C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3173" y="1484784"/>
            <a:ext cx="8430001" cy="2554545"/>
          </a:xfrm>
          <a:prstGeom prst="rect">
            <a:avLst/>
          </a:prstGeom>
          <a:noFill/>
          <a:ln w="73025" cap="rnd" cmpd="thickThin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prstDash val="sysDot"/>
          </a:ln>
          <a:effectLst>
            <a:innerShdw blurRad="63500" dist="50800" dir="13500000">
              <a:srgbClr val="C00000">
                <a:alpha val="50000"/>
              </a:srgb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Урок геометрии </a:t>
            </a:r>
          </a:p>
          <a:p>
            <a:pPr algn="ctr"/>
            <a:r>
              <a:rPr lang="ru-RU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7 классе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395288" y="0"/>
            <a:ext cx="8426450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Arial"/>
                <a:cs typeface="Arial"/>
              </a:rPr>
              <a:t> Признаки равенства треугольников.</a:t>
            </a:r>
            <a:endParaRPr lang="ru-RU" sz="28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660066"/>
              </a:solidFill>
              <a:latin typeface="Arial"/>
              <a:cs typeface="Arial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68760"/>
            <a:ext cx="540067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accent2"/>
                </a:solidFill>
              </a:rPr>
              <a:t>Теорема.</a:t>
            </a:r>
            <a:r>
              <a:rPr lang="ru-RU" sz="2000" b="1" dirty="0"/>
              <a:t>  </a:t>
            </a:r>
            <a:r>
              <a:rPr lang="ru-RU" sz="2000" b="1" i="1" dirty="0">
                <a:solidFill>
                  <a:srgbClr val="D60093"/>
                </a:solidFill>
              </a:rPr>
              <a:t>Если две стороны и угол между ними одного треугольника соответственно равны двум сторонам и углу между ними другого треугольника, то такие треугольники равны.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257800" y="2563813"/>
            <a:ext cx="684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b="0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2996952"/>
            <a:ext cx="51117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 dirty="0">
                <a:solidFill>
                  <a:srgbClr val="005CB8"/>
                </a:solidFill>
              </a:rPr>
              <a:t>Теорема.</a:t>
            </a:r>
            <a:r>
              <a:rPr lang="ru-RU" sz="2000" b="1" i="1" dirty="0"/>
              <a:t>  </a:t>
            </a:r>
            <a:r>
              <a:rPr lang="ru-RU" sz="2000" b="1" i="1" dirty="0">
                <a:solidFill>
                  <a:srgbClr val="890C96"/>
                </a:solidFill>
              </a:rPr>
              <a:t>Если сторона и два прилежащих к ней угла одного треугольника соответственно равны стороне и двум прилежащим к ней углам другого треугольника, то такие треугольники равны.</a:t>
            </a:r>
          </a:p>
        </p:txBody>
      </p:sp>
      <p:sp>
        <p:nvSpPr>
          <p:cNvPr id="4147" name="Rectangle 51"/>
          <p:cNvSpPr>
            <a:spLocks noChangeArrowheads="1"/>
          </p:cNvSpPr>
          <p:nvPr/>
        </p:nvSpPr>
        <p:spPr bwMode="auto">
          <a:xfrm>
            <a:off x="251520" y="5085184"/>
            <a:ext cx="493236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 dirty="0">
                <a:solidFill>
                  <a:srgbClr val="005CB8"/>
                </a:solidFill>
              </a:rPr>
              <a:t>Теорема.</a:t>
            </a:r>
            <a:r>
              <a:rPr lang="ru-RU" sz="2000" b="1" i="1" dirty="0"/>
              <a:t>  </a:t>
            </a:r>
            <a:r>
              <a:rPr lang="ru-RU" sz="2000" b="1" i="1" dirty="0">
                <a:solidFill>
                  <a:srgbClr val="14504F"/>
                </a:solidFill>
              </a:rPr>
              <a:t>Если три стороны одного треугольника соответственно равны  трем сторонам другого треугольника, то такие треугольники равны</a:t>
            </a:r>
            <a:r>
              <a:rPr lang="ru-RU" sz="2000" b="1" i="1" dirty="0">
                <a:solidFill>
                  <a:srgbClr val="21817F"/>
                </a:solidFill>
              </a:rPr>
              <a:t>.</a:t>
            </a:r>
          </a:p>
        </p:txBody>
      </p:sp>
      <p:sp>
        <p:nvSpPr>
          <p:cNvPr id="5172" name="Arc 52"/>
          <p:cNvSpPr>
            <a:spLocks/>
          </p:cNvSpPr>
          <p:nvPr/>
        </p:nvSpPr>
        <p:spPr bwMode="auto">
          <a:xfrm>
            <a:off x="7308850" y="4675188"/>
            <a:ext cx="9525" cy="144462"/>
          </a:xfrm>
          <a:custGeom>
            <a:avLst/>
            <a:gdLst>
              <a:gd name="T0" fmla="*/ 0 w 2963"/>
              <a:gd name="T1" fmla="*/ 0 h 21600"/>
              <a:gd name="T2" fmla="*/ 9525 w 2963"/>
              <a:gd name="T3" fmla="*/ 1364 h 21600"/>
              <a:gd name="T4" fmla="*/ 0 w 2963"/>
              <a:gd name="T5" fmla="*/ 144462 h 21600"/>
              <a:gd name="T6" fmla="*/ 0 60000 65536"/>
              <a:gd name="T7" fmla="*/ 0 60000 65536"/>
              <a:gd name="T8" fmla="*/ 0 60000 65536"/>
              <a:gd name="T9" fmla="*/ 0 w 2963"/>
              <a:gd name="T10" fmla="*/ 0 h 21600"/>
              <a:gd name="T11" fmla="*/ 2963 w 29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3" h="21600" fill="none" extrusionOk="0">
                <a:moveTo>
                  <a:pt x="-1" y="0"/>
                </a:moveTo>
                <a:cubicBezTo>
                  <a:pt x="991" y="0"/>
                  <a:pt x="1981" y="68"/>
                  <a:pt x="2962" y="204"/>
                </a:cubicBezTo>
              </a:path>
              <a:path w="2963" h="21600" stroke="0" extrusionOk="0">
                <a:moveTo>
                  <a:pt x="-1" y="0"/>
                </a:moveTo>
                <a:cubicBezTo>
                  <a:pt x="991" y="0"/>
                  <a:pt x="1981" y="68"/>
                  <a:pt x="2962" y="20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74" name="Группа 73"/>
          <p:cNvGrpSpPr/>
          <p:nvPr/>
        </p:nvGrpSpPr>
        <p:grpSpPr>
          <a:xfrm>
            <a:off x="5436096" y="980728"/>
            <a:ext cx="3889896" cy="1590675"/>
            <a:chOff x="5508104" y="1124744"/>
            <a:chExt cx="3889896" cy="1590675"/>
          </a:xfrm>
        </p:grpSpPr>
        <p:grpSp>
          <p:nvGrpSpPr>
            <p:cNvPr id="73" name="Группа 72"/>
            <p:cNvGrpSpPr/>
            <p:nvPr/>
          </p:nvGrpSpPr>
          <p:grpSpPr>
            <a:xfrm>
              <a:off x="5508104" y="1124744"/>
              <a:ext cx="3889896" cy="1590675"/>
              <a:chOff x="5508104" y="1124744"/>
              <a:chExt cx="3889896" cy="1590675"/>
            </a:xfrm>
          </p:grpSpPr>
          <p:grpSp>
            <p:nvGrpSpPr>
              <p:cNvPr id="72" name="Группа 71"/>
              <p:cNvGrpSpPr/>
              <p:nvPr/>
            </p:nvGrpSpPr>
            <p:grpSpPr>
              <a:xfrm>
                <a:off x="5508104" y="1124744"/>
                <a:ext cx="3889896" cy="1590675"/>
                <a:chOff x="5508104" y="1123950"/>
                <a:chExt cx="3889896" cy="1590675"/>
              </a:xfrm>
            </p:grpSpPr>
            <p:grpSp>
              <p:nvGrpSpPr>
                <p:cNvPr id="71" name="Группа 70"/>
                <p:cNvGrpSpPr/>
                <p:nvPr/>
              </p:nvGrpSpPr>
              <p:grpSpPr>
                <a:xfrm>
                  <a:off x="5508104" y="1123950"/>
                  <a:ext cx="3889896" cy="1590675"/>
                  <a:chOff x="5508104" y="1123950"/>
                  <a:chExt cx="3889896" cy="1590675"/>
                </a:xfrm>
              </p:grpSpPr>
              <p:sp>
                <p:nvSpPr>
                  <p:cNvPr id="5132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50300" y="2276475"/>
                    <a:ext cx="647700" cy="3667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/>
                      <a:t>C</a:t>
                    </a:r>
                    <a:r>
                      <a:rPr lang="en-US" baseline="-25000"/>
                      <a:t>1</a:t>
                    </a:r>
                    <a:endParaRPr lang="ru-RU" baseline="-25000"/>
                  </a:p>
                </p:txBody>
              </p:sp>
              <p:grpSp>
                <p:nvGrpSpPr>
                  <p:cNvPr id="70" name="Группа 69"/>
                  <p:cNvGrpSpPr/>
                  <p:nvPr/>
                </p:nvGrpSpPr>
                <p:grpSpPr>
                  <a:xfrm>
                    <a:off x="5508104" y="1123950"/>
                    <a:ext cx="3218384" cy="1590675"/>
                    <a:chOff x="5508104" y="1123950"/>
                    <a:chExt cx="3218384" cy="1590675"/>
                  </a:xfrm>
                </p:grpSpPr>
                <p:sp>
                  <p:nvSpPr>
                    <p:cNvPr id="5130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308851" y="2347913"/>
                      <a:ext cx="791542" cy="3667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/>
                        <a:t>A</a:t>
                      </a:r>
                      <a:r>
                        <a:rPr lang="en-US" baseline="-25000"/>
                        <a:t>1</a:t>
                      </a:r>
                      <a:endParaRPr lang="ru-RU" baseline="-25000"/>
                    </a:p>
                  </p:txBody>
                </p:sp>
                <p:grpSp>
                  <p:nvGrpSpPr>
                    <p:cNvPr id="69" name="Группа 68"/>
                    <p:cNvGrpSpPr/>
                    <p:nvPr/>
                  </p:nvGrpSpPr>
                  <p:grpSpPr>
                    <a:xfrm>
                      <a:off x="5508104" y="1123950"/>
                      <a:ext cx="3218384" cy="1590452"/>
                      <a:chOff x="5508104" y="1123950"/>
                      <a:chExt cx="3218384" cy="1590452"/>
                    </a:xfrm>
                  </p:grpSpPr>
                  <p:sp>
                    <p:nvSpPr>
                      <p:cNvPr id="5131" name="Text Box 1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174038" y="1123950"/>
                        <a:ext cx="433387" cy="3667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>
                        <a:spAutoFit/>
                      </a:bodyPr>
                      <a:lstStyle/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/>
                          <a:t>B</a:t>
                        </a:r>
                        <a:r>
                          <a:rPr lang="en-US" baseline="-25000"/>
                          <a:t>1</a:t>
                        </a:r>
                        <a:endParaRPr lang="ru-RU" baseline="-25000"/>
                      </a:p>
                    </p:txBody>
                  </p:sp>
                  <p:grpSp>
                    <p:nvGrpSpPr>
                      <p:cNvPr id="68" name="Группа 67"/>
                      <p:cNvGrpSpPr/>
                      <p:nvPr/>
                    </p:nvGrpSpPr>
                    <p:grpSpPr>
                      <a:xfrm>
                        <a:off x="5508104" y="1196752"/>
                        <a:ext cx="3218384" cy="1517650"/>
                        <a:chOff x="5508104" y="1196752"/>
                        <a:chExt cx="3218384" cy="1517650"/>
                      </a:xfrm>
                    </p:grpSpPr>
                    <p:sp>
                      <p:nvSpPr>
                        <p:cNvPr id="5125" name="AutoShape 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-321755">
                          <a:off x="7669213" y="1412875"/>
                          <a:ext cx="1057275" cy="1058863"/>
                        </a:xfrm>
                        <a:prstGeom prst="triangle">
                          <a:avLst>
                            <a:gd name="adj" fmla="val 60375"/>
                          </a:avLst>
                        </a:prstGeom>
                        <a:solidFill>
                          <a:schemeClr val="accent1"/>
                        </a:solidFill>
                        <a:ln w="381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38" name="Line 1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813675" y="1989138"/>
                          <a:ext cx="215900" cy="71437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CC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39" name="Line 1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885113" y="1916113"/>
                          <a:ext cx="215900" cy="71437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CC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grpSp>
                      <p:nvGrpSpPr>
                        <p:cNvPr id="67" name="Группа 66"/>
                        <p:cNvGrpSpPr/>
                        <p:nvPr/>
                      </p:nvGrpSpPr>
                      <p:grpSpPr>
                        <a:xfrm>
                          <a:off x="5508104" y="1196752"/>
                          <a:ext cx="1800225" cy="1517650"/>
                          <a:chOff x="5508625" y="1196975"/>
                          <a:chExt cx="1800225" cy="1517650"/>
                        </a:xfrm>
                      </p:grpSpPr>
                      <p:sp>
                        <p:nvSpPr>
                          <p:cNvPr id="5127" name="Text Box 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508625" y="2347913"/>
                            <a:ext cx="684213" cy="366712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>
                              <a:spcBef>
                                <a:spcPct val="50000"/>
                              </a:spcBef>
                            </a:pPr>
                            <a:r>
                              <a:rPr lang="en-US"/>
                              <a:t>A</a:t>
                            </a:r>
                            <a:endParaRPr lang="ru-RU"/>
                          </a:p>
                        </p:txBody>
                      </p:sp>
                      <p:grpSp>
                        <p:nvGrpSpPr>
                          <p:cNvPr id="66" name="Группа 65"/>
                          <p:cNvGrpSpPr/>
                          <p:nvPr/>
                        </p:nvGrpSpPr>
                        <p:grpSpPr>
                          <a:xfrm>
                            <a:off x="5724525" y="1196975"/>
                            <a:ext cx="1584325" cy="1374775"/>
                            <a:chOff x="5724525" y="1196975"/>
                            <a:chExt cx="1584325" cy="1374775"/>
                          </a:xfrm>
                        </p:grpSpPr>
                        <p:sp>
                          <p:nvSpPr>
                            <p:cNvPr id="5129" name="Text Box 9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6805613" y="2205038"/>
                              <a:ext cx="503237" cy="366712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>
                              <a:spAutoFit/>
                            </a:bodyPr>
                            <a:lstStyle/>
                            <a:p>
                              <a:pPr>
                                <a:spcBef>
                                  <a:spcPct val="50000"/>
                                </a:spcBef>
                              </a:pPr>
                              <a:r>
                                <a:rPr lang="en-US"/>
                                <a:t>C</a:t>
                              </a:r>
                              <a:endParaRPr lang="ru-RU"/>
                            </a:p>
                          </p:txBody>
                        </p:sp>
                        <p:grpSp>
                          <p:nvGrpSpPr>
                            <p:cNvPr id="65" name="Группа 64"/>
                            <p:cNvGrpSpPr/>
                            <p:nvPr/>
                          </p:nvGrpSpPr>
                          <p:grpSpPr>
                            <a:xfrm>
                              <a:off x="5724525" y="1196975"/>
                              <a:ext cx="1152525" cy="1366838"/>
                              <a:chOff x="5724525" y="1196975"/>
                              <a:chExt cx="1152525" cy="1366838"/>
                            </a:xfrm>
                          </p:grpSpPr>
                          <p:sp>
                            <p:nvSpPr>
                              <p:cNvPr id="5128" name="Rectangle 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300788" y="1196975"/>
                                <a:ext cx="576262" cy="779463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US"/>
                                  <a:t>B</a:t>
                                </a:r>
                                <a:endParaRPr lang="ru-RU"/>
                              </a:p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endParaRPr lang="ru-RU"/>
                              </a:p>
                            </p:txBody>
                          </p:sp>
                          <p:grpSp>
                            <p:nvGrpSpPr>
                              <p:cNvPr id="64" name="Группа 63"/>
                              <p:cNvGrpSpPr/>
                              <p:nvPr/>
                            </p:nvGrpSpPr>
                            <p:grpSpPr>
                              <a:xfrm>
                                <a:off x="5724525" y="1412875"/>
                                <a:ext cx="1057275" cy="1150938"/>
                                <a:chOff x="5724525" y="1412875"/>
                                <a:chExt cx="1057275" cy="1150938"/>
                              </a:xfrm>
                            </p:grpSpPr>
                            <p:grpSp>
                              <p:nvGrpSpPr>
                                <p:cNvPr id="63" name="Группа 62"/>
                                <p:cNvGrpSpPr/>
                                <p:nvPr/>
                              </p:nvGrpSpPr>
                              <p:grpSpPr>
                                <a:xfrm>
                                  <a:off x="5724525" y="1412875"/>
                                  <a:ext cx="1057275" cy="1058863"/>
                                  <a:chOff x="5724525" y="1412875"/>
                                  <a:chExt cx="1057275" cy="1058863"/>
                                </a:xfrm>
                              </p:grpSpPr>
                              <p:sp>
                                <p:nvSpPr>
                                  <p:cNvPr id="5124" name="AutoShape 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-321755">
                                    <a:off x="5724525" y="1412875"/>
                                    <a:ext cx="1057275" cy="1058863"/>
                                  </a:xfrm>
                                  <a:prstGeom prst="triangle">
                                    <a:avLst>
                                      <a:gd name="adj" fmla="val 60375"/>
                                    </a:avLst>
                                  </a:prstGeom>
                                  <a:solidFill>
                                    <a:schemeClr val="accent1"/>
                                  </a:solidFill>
                                  <a:ln w="38100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ru-RU"/>
                                  </a:p>
                                </p:txBody>
                              </p:sp>
                              <p:sp>
                                <p:nvSpPr>
                                  <p:cNvPr id="5136" name="Line 16"/>
                                  <p:cNvSpPr>
                                    <a:spLocks noChangeShapeType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5868988" y="2060575"/>
                                    <a:ext cx="215900" cy="71438"/>
                                  </a:xfrm>
                                  <a:prstGeom prst="line">
                                    <a:avLst/>
                                  </a:prstGeom>
                                  <a:noFill/>
                                  <a:ln w="38100">
                                    <a:solidFill>
                                      <a:srgbClr val="CC0000"/>
                                    </a:solidFill>
                                    <a:round/>
                                    <a:headEnd/>
                                    <a:tailEnd/>
                                  </a:ln>
                                </p:spPr>
                                <p:txBody>
                                  <a:bodyPr/>
                                  <a:lstStyle/>
                                  <a:p>
                                    <a:endParaRPr lang="ru-RU"/>
                                  </a:p>
                                </p:txBody>
                              </p:sp>
                              <p:sp>
                                <p:nvSpPr>
                                  <p:cNvPr id="5137" name="Line 17"/>
                                  <p:cNvSpPr>
                                    <a:spLocks noChangeShapeType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5942013" y="1989138"/>
                                    <a:ext cx="215900" cy="71437"/>
                                  </a:xfrm>
                                  <a:prstGeom prst="line">
                                    <a:avLst/>
                                  </a:prstGeom>
                                  <a:noFill/>
                                  <a:ln w="38100">
                                    <a:solidFill>
                                      <a:srgbClr val="CC0000"/>
                                    </a:solidFill>
                                    <a:round/>
                                    <a:headEnd/>
                                    <a:tailEnd/>
                                  </a:ln>
                                </p:spPr>
                                <p:txBody>
                                  <a:bodyPr/>
                                  <a:lstStyle/>
                                  <a:p>
                                    <a:endParaRPr lang="ru-RU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5134" name="Line 1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6300788" y="2347913"/>
                                  <a:ext cx="1587" cy="21590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38100">
                                  <a:solidFill>
                                    <a:schemeClr val="accent2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  <p:txBody>
                                <a:bodyPr/>
                                <a:lstStyle/>
                                <a:p>
                                  <a:endParaRPr lang="ru-RU"/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</p:grpSp>
              </p:grpSp>
            </p:grpSp>
            <p:sp>
              <p:nvSpPr>
                <p:cNvPr id="5135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8245475" y="2347913"/>
                  <a:ext cx="1588" cy="21590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140" name="Arc 20"/>
              <p:cNvSpPr>
                <a:spLocks/>
              </p:cNvSpPr>
              <p:nvPr/>
            </p:nvSpPr>
            <p:spPr bwMode="auto">
              <a:xfrm>
                <a:off x="5868988" y="2347913"/>
                <a:ext cx="73025" cy="144462"/>
              </a:xfrm>
              <a:custGeom>
                <a:avLst/>
                <a:gdLst>
                  <a:gd name="T0" fmla="*/ 0 w 21600"/>
                  <a:gd name="T1" fmla="*/ 0 h 21600"/>
                  <a:gd name="T2" fmla="*/ 73025 w 21600"/>
                  <a:gd name="T3" fmla="*/ 144462 h 21600"/>
                  <a:gd name="T4" fmla="*/ 0 w 21600"/>
                  <a:gd name="T5" fmla="*/ 14446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41" name="Arc 21"/>
            <p:cNvSpPr>
              <a:spLocks/>
            </p:cNvSpPr>
            <p:nvPr/>
          </p:nvSpPr>
          <p:spPr bwMode="auto">
            <a:xfrm>
              <a:off x="7813675" y="2347913"/>
              <a:ext cx="73025" cy="144462"/>
            </a:xfrm>
            <a:custGeom>
              <a:avLst/>
              <a:gdLst>
                <a:gd name="T0" fmla="*/ 0 w 21600"/>
                <a:gd name="T1" fmla="*/ 0 h 21600"/>
                <a:gd name="T2" fmla="*/ 73025 w 21600"/>
                <a:gd name="T3" fmla="*/ 144462 h 21600"/>
                <a:gd name="T4" fmla="*/ 0 w 21600"/>
                <a:gd name="T5" fmla="*/ 14446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5326062" y="2780928"/>
            <a:ext cx="3817938" cy="1592263"/>
            <a:chOff x="5580112" y="2924944"/>
            <a:chExt cx="3817938" cy="1592263"/>
          </a:xfrm>
        </p:grpSpPr>
        <p:grpSp>
          <p:nvGrpSpPr>
            <p:cNvPr id="88" name="Группа 87"/>
            <p:cNvGrpSpPr/>
            <p:nvPr/>
          </p:nvGrpSpPr>
          <p:grpSpPr>
            <a:xfrm>
              <a:off x="5580112" y="2924944"/>
              <a:ext cx="3817938" cy="1592263"/>
              <a:chOff x="5580112" y="2924944"/>
              <a:chExt cx="3817938" cy="1592263"/>
            </a:xfrm>
          </p:grpSpPr>
          <p:grpSp>
            <p:nvGrpSpPr>
              <p:cNvPr id="87" name="Группа 86"/>
              <p:cNvGrpSpPr/>
              <p:nvPr/>
            </p:nvGrpSpPr>
            <p:grpSpPr>
              <a:xfrm>
                <a:off x="5580112" y="2924944"/>
                <a:ext cx="3817938" cy="1592263"/>
                <a:chOff x="5580112" y="2924944"/>
                <a:chExt cx="3817938" cy="1592263"/>
              </a:xfrm>
            </p:grpSpPr>
            <p:grpSp>
              <p:nvGrpSpPr>
                <p:cNvPr id="86" name="Группа 85"/>
                <p:cNvGrpSpPr/>
                <p:nvPr/>
              </p:nvGrpSpPr>
              <p:grpSpPr>
                <a:xfrm>
                  <a:off x="5580112" y="2924944"/>
                  <a:ext cx="3817938" cy="1592263"/>
                  <a:chOff x="5580112" y="2924944"/>
                  <a:chExt cx="3817938" cy="1592263"/>
                </a:xfrm>
              </p:grpSpPr>
              <p:grpSp>
                <p:nvGrpSpPr>
                  <p:cNvPr id="85" name="Группа 84"/>
                  <p:cNvGrpSpPr/>
                  <p:nvPr/>
                </p:nvGrpSpPr>
                <p:grpSpPr>
                  <a:xfrm>
                    <a:off x="5580112" y="2924944"/>
                    <a:ext cx="3817938" cy="1592263"/>
                    <a:chOff x="5578475" y="2924175"/>
                    <a:chExt cx="3817938" cy="1592263"/>
                  </a:xfrm>
                </p:grpSpPr>
                <p:grpSp>
                  <p:nvGrpSpPr>
                    <p:cNvPr id="84" name="Группа 83"/>
                    <p:cNvGrpSpPr/>
                    <p:nvPr/>
                  </p:nvGrpSpPr>
                  <p:grpSpPr>
                    <a:xfrm>
                      <a:off x="5578475" y="2924175"/>
                      <a:ext cx="3817938" cy="1592263"/>
                      <a:chOff x="5578475" y="2924175"/>
                      <a:chExt cx="3817938" cy="1592263"/>
                    </a:xfrm>
                  </p:grpSpPr>
                  <p:sp>
                    <p:nvSpPr>
                      <p:cNvPr id="5150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748713" y="4149725"/>
                        <a:ext cx="647700" cy="3667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>
                        <a:spAutoFit/>
                      </a:bodyPr>
                      <a:lstStyle/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dirty="0"/>
                          <a:t>C</a:t>
                        </a:r>
                        <a:r>
                          <a:rPr lang="en-US" baseline="-25000" dirty="0"/>
                          <a:t>1</a:t>
                        </a:r>
                        <a:endParaRPr lang="ru-RU" baseline="-25000" dirty="0"/>
                      </a:p>
                    </p:txBody>
                  </p:sp>
                  <p:grpSp>
                    <p:nvGrpSpPr>
                      <p:cNvPr id="83" name="Группа 82"/>
                      <p:cNvGrpSpPr/>
                      <p:nvPr/>
                    </p:nvGrpSpPr>
                    <p:grpSpPr>
                      <a:xfrm>
                        <a:off x="5578475" y="2924175"/>
                        <a:ext cx="3217863" cy="1590675"/>
                        <a:chOff x="5578475" y="2924175"/>
                        <a:chExt cx="3217863" cy="1590675"/>
                      </a:xfrm>
                    </p:grpSpPr>
                    <p:sp>
                      <p:nvSpPr>
                        <p:cNvPr id="5149" name="Text Box 2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243888" y="2924175"/>
                          <a:ext cx="433387" cy="36671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n-US"/>
                            <a:t>B</a:t>
                          </a:r>
                          <a:r>
                            <a:rPr lang="en-US" baseline="-25000"/>
                            <a:t>1</a:t>
                          </a:r>
                          <a:endParaRPr lang="ru-RU" baseline="-25000"/>
                        </a:p>
                      </p:txBody>
                    </p:sp>
                    <p:grpSp>
                      <p:nvGrpSpPr>
                        <p:cNvPr id="82" name="Группа 81"/>
                        <p:cNvGrpSpPr/>
                        <p:nvPr/>
                      </p:nvGrpSpPr>
                      <p:grpSpPr>
                        <a:xfrm>
                          <a:off x="5578475" y="2997200"/>
                          <a:ext cx="3217863" cy="1517650"/>
                          <a:chOff x="5578475" y="2997200"/>
                          <a:chExt cx="3217863" cy="1517650"/>
                        </a:xfrm>
                      </p:grpSpPr>
                      <p:grpSp>
                        <p:nvGrpSpPr>
                          <p:cNvPr id="81" name="Группа 80"/>
                          <p:cNvGrpSpPr/>
                          <p:nvPr/>
                        </p:nvGrpSpPr>
                        <p:grpSpPr>
                          <a:xfrm>
                            <a:off x="5794375" y="3213100"/>
                            <a:ext cx="3001963" cy="1301750"/>
                            <a:chOff x="5794375" y="3213100"/>
                            <a:chExt cx="3001963" cy="1301750"/>
                          </a:xfrm>
                        </p:grpSpPr>
                        <p:sp>
                          <p:nvSpPr>
                            <p:cNvPr id="5148" name="Text Box 28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7378700" y="4148138"/>
                              <a:ext cx="936625" cy="366712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>
                              <a:spAutoFit/>
                            </a:bodyPr>
                            <a:lstStyle/>
                            <a:p>
                              <a:pPr>
                                <a:spcBef>
                                  <a:spcPct val="50000"/>
                                </a:spcBef>
                              </a:pPr>
                              <a:r>
                                <a:rPr lang="en-US"/>
                                <a:t>A</a:t>
                              </a:r>
                              <a:r>
                                <a:rPr lang="en-US" baseline="-25000"/>
                                <a:t>1</a:t>
                              </a:r>
                              <a:endParaRPr lang="ru-RU" baseline="-25000"/>
                            </a:p>
                          </p:txBody>
                        </p:sp>
                        <p:grpSp>
                          <p:nvGrpSpPr>
                            <p:cNvPr id="80" name="Группа 79"/>
                            <p:cNvGrpSpPr/>
                            <p:nvPr/>
                          </p:nvGrpSpPr>
                          <p:grpSpPr>
                            <a:xfrm>
                              <a:off x="5794375" y="3213100"/>
                              <a:ext cx="3001963" cy="1079500"/>
                              <a:chOff x="5794375" y="3213100"/>
                              <a:chExt cx="3001963" cy="1079500"/>
                            </a:xfrm>
                          </p:grpSpPr>
                          <p:sp>
                            <p:nvSpPr>
                              <p:cNvPr id="5144" name="AutoShape 2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 rot="-321755">
                                <a:off x="7739063" y="3213100"/>
                                <a:ext cx="1057275" cy="1058863"/>
                              </a:xfrm>
                              <a:prstGeom prst="triangle">
                                <a:avLst>
                                  <a:gd name="adj" fmla="val 60375"/>
                                </a:avLst>
                              </a:prstGeom>
                              <a:solidFill>
                                <a:schemeClr val="accent1"/>
                              </a:solidFill>
                              <a:ln w="381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wrap="none" anchor="ctr"/>
                              <a:lstStyle/>
                              <a:p>
                                <a:endParaRPr lang="ru-RU"/>
                              </a:p>
                            </p:txBody>
                          </p:sp>
                          <p:grpSp>
                            <p:nvGrpSpPr>
                              <p:cNvPr id="79" name="Группа 78"/>
                              <p:cNvGrpSpPr/>
                              <p:nvPr/>
                            </p:nvGrpSpPr>
                            <p:grpSpPr>
                              <a:xfrm>
                                <a:off x="5794375" y="3213100"/>
                                <a:ext cx="1057275" cy="1079500"/>
                                <a:chOff x="5794375" y="3213100"/>
                                <a:chExt cx="1057275" cy="1079500"/>
                              </a:xfrm>
                            </p:grpSpPr>
                            <p:sp>
                              <p:nvSpPr>
                                <p:cNvPr id="5143" name="AutoShape 23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321755">
                                  <a:off x="5794375" y="3213100"/>
                                  <a:ext cx="1057275" cy="1058863"/>
                                </a:xfrm>
                                <a:prstGeom prst="triangle">
                                  <a:avLst>
                                    <a:gd name="adj" fmla="val 60375"/>
                                  </a:avLst>
                                </a:prstGeom>
                                <a:solidFill>
                                  <a:schemeClr val="accent1"/>
                                </a:solidFill>
                                <a:ln w="38100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ru-RU"/>
                                </a:p>
                              </p:txBody>
                            </p:sp>
                            <p:sp>
                              <p:nvSpPr>
                                <p:cNvPr id="5154" name="Arc 34"/>
                                <p:cNvSpPr>
                                  <a:spLocks/>
                                </p:cNvSpPr>
                                <p:nvPr/>
                              </p:nvSpPr>
                              <p:spPr bwMode="auto">
                                <a:xfrm>
                                  <a:off x="5938838" y="4148138"/>
                                  <a:ext cx="73025" cy="144462"/>
                                </a:xfrm>
                                <a:custGeom>
                                  <a:avLst/>
                                  <a:gdLst>
                                    <a:gd name="T0" fmla="*/ 0 w 21600"/>
                                    <a:gd name="T1" fmla="*/ 0 h 21600"/>
                                    <a:gd name="T2" fmla="*/ 73025 w 21600"/>
                                    <a:gd name="T3" fmla="*/ 144462 h 21600"/>
                                    <a:gd name="T4" fmla="*/ 0 w 21600"/>
                                    <a:gd name="T5" fmla="*/ 144462 h 21600"/>
                                    <a:gd name="T6" fmla="*/ 0 60000 65536"/>
                                    <a:gd name="T7" fmla="*/ 0 60000 65536"/>
                                    <a:gd name="T8" fmla="*/ 0 60000 65536"/>
                                    <a:gd name="T9" fmla="*/ 0 w 21600"/>
                                    <a:gd name="T10" fmla="*/ 0 h 21600"/>
                                    <a:gd name="T11" fmla="*/ 21600 w 21600"/>
                                    <a:gd name="T12" fmla="*/ 21600 h 21600"/>
                                  </a:gdLst>
                                  <a:ahLst/>
                                  <a:cxnLst>
                                    <a:cxn ang="T6">
                                      <a:pos x="T0" y="T1"/>
                                    </a:cxn>
                                    <a:cxn ang="T7">
                                      <a:pos x="T2" y="T3"/>
                                    </a:cxn>
                                    <a:cxn ang="T8">
                                      <a:pos x="T4" y="T5"/>
                                    </a:cxn>
                                  </a:cxnLst>
                                  <a:rect l="T9" t="T10" r="T11" b="T12"/>
                                  <a:pathLst>
                                    <a:path w="21600" h="21600" fill="none" extrusionOk="0">
                                      <a:moveTo>
                                        <a:pt x="-1" y="0"/>
                                      </a:moveTo>
                                      <a:cubicBezTo>
                                        <a:pt x="11929" y="0"/>
                                        <a:pt x="21600" y="9670"/>
                                        <a:pt x="21600" y="21600"/>
                                      </a:cubicBezTo>
                                    </a:path>
                                    <a:path w="21600" h="21600" stroke="0" extrusionOk="0">
                                      <a:moveTo>
                                        <a:pt x="-1" y="0"/>
                                      </a:moveTo>
                                      <a:cubicBezTo>
                                        <a:pt x="11929" y="0"/>
                                        <a:pt x="21600" y="9670"/>
                                        <a:pt x="21600" y="21600"/>
                                      </a:cubicBezTo>
                                      <a:lnTo>
                                        <a:pt x="0" y="21600"/>
                                      </a:lnTo>
                                      <a:close/>
                                    </a:path>
                                  </a:pathLst>
                                </a:custGeom>
                                <a:noFill/>
                                <a:ln w="381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  <p:txBody>
                                <a:bodyPr wrap="none" anchor="ctr"/>
                                <a:lstStyle/>
                                <a:p>
                                  <a:endParaRPr lang="ru-RU"/>
                                </a:p>
                              </p:txBody>
                            </p:sp>
                          </p:grpSp>
                        </p:grpSp>
                      </p:grpSp>
                      <p:grpSp>
                        <p:nvGrpSpPr>
                          <p:cNvPr id="78" name="Группа 77"/>
                          <p:cNvGrpSpPr/>
                          <p:nvPr/>
                        </p:nvGrpSpPr>
                        <p:grpSpPr>
                          <a:xfrm>
                            <a:off x="5578475" y="2997200"/>
                            <a:ext cx="1800225" cy="1517650"/>
                            <a:chOff x="5578475" y="2997200"/>
                            <a:chExt cx="1800225" cy="1517650"/>
                          </a:xfrm>
                        </p:grpSpPr>
                        <p:grpSp>
                          <p:nvGrpSpPr>
                            <p:cNvPr id="76" name="Группа 75"/>
                            <p:cNvGrpSpPr/>
                            <p:nvPr/>
                          </p:nvGrpSpPr>
                          <p:grpSpPr>
                            <a:xfrm>
                              <a:off x="5578475" y="2997200"/>
                              <a:ext cx="1368425" cy="1517650"/>
                              <a:chOff x="5578475" y="2997200"/>
                              <a:chExt cx="1368425" cy="1517650"/>
                            </a:xfrm>
                          </p:grpSpPr>
                          <p:sp>
                            <p:nvSpPr>
                              <p:cNvPr id="5146" name="Rectangle 2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370638" y="2997200"/>
                                <a:ext cx="576262" cy="779463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US"/>
                                  <a:t>B</a:t>
                                </a:r>
                                <a:endParaRPr lang="ru-RU"/>
                              </a:p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endParaRPr lang="ru-RU"/>
                              </a:p>
                            </p:txBody>
                          </p:sp>
                          <p:grpSp>
                            <p:nvGrpSpPr>
                              <p:cNvPr id="75" name="Группа 74"/>
                              <p:cNvGrpSpPr/>
                              <p:nvPr/>
                            </p:nvGrpSpPr>
                            <p:grpSpPr>
                              <a:xfrm>
                                <a:off x="5578475" y="4148138"/>
                                <a:ext cx="793750" cy="366712"/>
                                <a:chOff x="5578475" y="4148138"/>
                                <a:chExt cx="793750" cy="366712"/>
                              </a:xfrm>
                            </p:grpSpPr>
                            <p:sp>
                              <p:nvSpPr>
                                <p:cNvPr id="51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5578475" y="4148138"/>
                                  <a:ext cx="684213" cy="366712"/>
                                </a:xfrm>
                                <a:prstGeom prst="rect">
                                  <a:avLst/>
                                </a:prstGeom>
                                <a:noFill/>
                                <a:ln w="9525">
                                  <a:noFill/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US"/>
                                    <a:t>A</a:t>
                                  </a:r>
                                  <a:endParaRPr lang="ru-RU"/>
                                </a:p>
                              </p:txBody>
                            </p:sp>
                            <p:sp>
                              <p:nvSpPr>
                                <p:cNvPr id="5152" name="Line 32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6370638" y="4148138"/>
                                  <a:ext cx="1587" cy="21590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38100">
                                  <a:solidFill>
                                    <a:schemeClr val="accent2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  <p:txBody>
                                <a:bodyPr/>
                                <a:lstStyle/>
                                <a:p>
                                  <a:endParaRPr lang="ru-RU"/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77" name="Группа 76"/>
                            <p:cNvGrpSpPr/>
                            <p:nvPr/>
                          </p:nvGrpSpPr>
                          <p:grpSpPr>
                            <a:xfrm>
                              <a:off x="6662738" y="4005263"/>
                              <a:ext cx="715962" cy="366712"/>
                              <a:chOff x="6662738" y="4005263"/>
                              <a:chExt cx="715962" cy="366712"/>
                            </a:xfrm>
                          </p:grpSpPr>
                          <p:sp>
                            <p:nvSpPr>
                              <p:cNvPr id="5147" name="Text Box 27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875463" y="4005263"/>
                                <a:ext cx="503237" cy="366712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US"/>
                                  <a:t>C</a:t>
                                </a:r>
                                <a:endParaRPr lang="ru-RU"/>
                              </a:p>
                            </p:txBody>
                          </p:sp>
                          <p:sp>
                            <p:nvSpPr>
                              <p:cNvPr id="5176" name="Arc 5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 flipH="1">
                                <a:off x="6662738" y="4076700"/>
                                <a:ext cx="141287" cy="215900"/>
                              </a:xfrm>
                              <a:custGeom>
                                <a:avLst/>
                                <a:gdLst>
                                  <a:gd name="T0" fmla="*/ 0 w 21013"/>
                                  <a:gd name="T1" fmla="*/ 0 h 21600"/>
                                  <a:gd name="T2" fmla="*/ 141287 w 21013"/>
                                  <a:gd name="T3" fmla="*/ 165923 h 21600"/>
                                  <a:gd name="T4" fmla="*/ 0 w 21013"/>
                                  <a:gd name="T5" fmla="*/ 215900 h 21600"/>
                                  <a:gd name="T6" fmla="*/ 0 60000 65536"/>
                                  <a:gd name="T7" fmla="*/ 0 60000 65536"/>
                                  <a:gd name="T8" fmla="*/ 0 60000 65536"/>
                                  <a:gd name="T9" fmla="*/ 0 w 21013"/>
                                  <a:gd name="T10" fmla="*/ 0 h 21600"/>
                                  <a:gd name="T11" fmla="*/ 21013 w 21013"/>
                                  <a:gd name="T12" fmla="*/ 21600 h 21600"/>
                                </a:gdLst>
                                <a:ahLst/>
                                <a:cxnLst>
                                  <a:cxn ang="T6">
                                    <a:pos x="T0" y="T1"/>
                                  </a:cxn>
                                  <a:cxn ang="T7">
                                    <a:pos x="T2" y="T3"/>
                                  </a:cxn>
                                  <a:cxn ang="T8">
                                    <a:pos x="T4" y="T5"/>
                                  </a:cxn>
                                </a:cxnLst>
                                <a:rect l="T9" t="T10" r="T11" b="T12"/>
                                <a:pathLst>
                                  <a:path w="21013" h="21600" fill="none" extrusionOk="0">
                                    <a:moveTo>
                                      <a:pt x="-1" y="0"/>
                                    </a:moveTo>
                                    <a:cubicBezTo>
                                      <a:pt x="10003" y="0"/>
                                      <a:pt x="18697" y="6868"/>
                                      <a:pt x="21013" y="16599"/>
                                    </a:cubicBezTo>
                                  </a:path>
                                  <a:path w="21013" h="21600" stroke="0" extrusionOk="0">
                                    <a:moveTo>
                                      <a:pt x="-1" y="0"/>
                                    </a:moveTo>
                                    <a:cubicBezTo>
                                      <a:pt x="10003" y="0"/>
                                      <a:pt x="18697" y="6868"/>
                                      <a:pt x="21013" y="16599"/>
                                    </a:cubicBezTo>
                                    <a:lnTo>
                                      <a:pt x="0" y="21600"/>
                                    </a:lnTo>
                                    <a:close/>
                                  </a:path>
                                </a:pathLst>
                              </a:custGeom>
                              <a:noFill/>
                              <a:ln w="28575">
                                <a:solidFill>
                                  <a:srgbClr val="990099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 wrap="none" anchor="ctr"/>
                              <a:lstStyle/>
                              <a:p>
                                <a:endParaRPr lang="ru-RU"/>
                              </a:p>
                            </p:txBody>
                          </p:sp>
                        </p:grpSp>
                      </p:grpSp>
                    </p:grpSp>
                  </p:grpSp>
                </p:grpSp>
                <p:sp>
                  <p:nvSpPr>
                    <p:cNvPr id="5153" name="Line 3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315325" y="4148138"/>
                      <a:ext cx="1588" cy="21590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175" name="Arc 55"/>
                  <p:cNvSpPr>
                    <a:spLocks/>
                  </p:cNvSpPr>
                  <p:nvPr/>
                </p:nvSpPr>
                <p:spPr bwMode="auto">
                  <a:xfrm flipH="1">
                    <a:off x="6588125" y="4005263"/>
                    <a:ext cx="190500" cy="227012"/>
                  </a:xfrm>
                  <a:custGeom>
                    <a:avLst/>
                    <a:gdLst>
                      <a:gd name="T0" fmla="*/ 0 w 28436"/>
                      <a:gd name="T1" fmla="*/ 11111 h 22679"/>
                      <a:gd name="T2" fmla="*/ 190319 w 28436"/>
                      <a:gd name="T3" fmla="*/ 227012 h 22679"/>
                      <a:gd name="T4" fmla="*/ 45796 w 28436"/>
                      <a:gd name="T5" fmla="*/ 216211 h 22679"/>
                      <a:gd name="T6" fmla="*/ 0 60000 65536"/>
                      <a:gd name="T7" fmla="*/ 0 60000 65536"/>
                      <a:gd name="T8" fmla="*/ 0 60000 65536"/>
                      <a:gd name="T9" fmla="*/ 0 w 28436"/>
                      <a:gd name="T10" fmla="*/ 0 h 22679"/>
                      <a:gd name="T11" fmla="*/ 28436 w 28436"/>
                      <a:gd name="T12" fmla="*/ 22679 h 2267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436" h="22679" fill="none" extrusionOk="0">
                        <a:moveTo>
                          <a:pt x="0" y="1110"/>
                        </a:moveTo>
                        <a:cubicBezTo>
                          <a:pt x="2204" y="374"/>
                          <a:pt x="4512" y="-1"/>
                          <a:pt x="6836" y="0"/>
                        </a:cubicBezTo>
                        <a:cubicBezTo>
                          <a:pt x="18765" y="0"/>
                          <a:pt x="28436" y="9670"/>
                          <a:pt x="28436" y="21600"/>
                        </a:cubicBezTo>
                        <a:cubicBezTo>
                          <a:pt x="28436" y="21959"/>
                          <a:pt x="28427" y="22319"/>
                          <a:pt x="28409" y="22679"/>
                        </a:cubicBezTo>
                      </a:path>
                      <a:path w="28436" h="22679" stroke="0" extrusionOk="0">
                        <a:moveTo>
                          <a:pt x="0" y="1110"/>
                        </a:moveTo>
                        <a:cubicBezTo>
                          <a:pt x="2204" y="374"/>
                          <a:pt x="4512" y="-1"/>
                          <a:pt x="6836" y="0"/>
                        </a:cubicBezTo>
                        <a:cubicBezTo>
                          <a:pt x="18765" y="0"/>
                          <a:pt x="28436" y="9670"/>
                          <a:pt x="28436" y="21600"/>
                        </a:cubicBezTo>
                        <a:cubicBezTo>
                          <a:pt x="28436" y="21959"/>
                          <a:pt x="28427" y="22319"/>
                          <a:pt x="28409" y="22679"/>
                        </a:cubicBezTo>
                        <a:lnTo>
                          <a:pt x="6836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9900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5173" name="Arc 53"/>
                <p:cNvSpPr>
                  <a:spLocks/>
                </p:cNvSpPr>
                <p:nvPr/>
              </p:nvSpPr>
              <p:spPr bwMode="auto">
                <a:xfrm flipH="1">
                  <a:off x="8532813" y="4005263"/>
                  <a:ext cx="190500" cy="227012"/>
                </a:xfrm>
                <a:custGeom>
                  <a:avLst/>
                  <a:gdLst>
                    <a:gd name="T0" fmla="*/ 0 w 28436"/>
                    <a:gd name="T1" fmla="*/ 11111 h 22679"/>
                    <a:gd name="T2" fmla="*/ 190319 w 28436"/>
                    <a:gd name="T3" fmla="*/ 227012 h 22679"/>
                    <a:gd name="T4" fmla="*/ 45796 w 28436"/>
                    <a:gd name="T5" fmla="*/ 216211 h 22679"/>
                    <a:gd name="T6" fmla="*/ 0 60000 65536"/>
                    <a:gd name="T7" fmla="*/ 0 60000 65536"/>
                    <a:gd name="T8" fmla="*/ 0 60000 65536"/>
                    <a:gd name="T9" fmla="*/ 0 w 28436"/>
                    <a:gd name="T10" fmla="*/ 0 h 22679"/>
                    <a:gd name="T11" fmla="*/ 28436 w 28436"/>
                    <a:gd name="T12" fmla="*/ 22679 h 2267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436" h="22679" fill="none" extrusionOk="0">
                      <a:moveTo>
                        <a:pt x="0" y="1110"/>
                      </a:moveTo>
                      <a:cubicBezTo>
                        <a:pt x="2204" y="374"/>
                        <a:pt x="4512" y="-1"/>
                        <a:pt x="6836" y="0"/>
                      </a:cubicBezTo>
                      <a:cubicBezTo>
                        <a:pt x="18765" y="0"/>
                        <a:pt x="28436" y="9670"/>
                        <a:pt x="28436" y="21600"/>
                      </a:cubicBezTo>
                      <a:cubicBezTo>
                        <a:pt x="28436" y="21959"/>
                        <a:pt x="28427" y="22319"/>
                        <a:pt x="28409" y="22679"/>
                      </a:cubicBezTo>
                    </a:path>
                    <a:path w="28436" h="22679" stroke="0" extrusionOk="0">
                      <a:moveTo>
                        <a:pt x="0" y="1110"/>
                      </a:moveTo>
                      <a:cubicBezTo>
                        <a:pt x="2204" y="374"/>
                        <a:pt x="4512" y="-1"/>
                        <a:pt x="6836" y="0"/>
                      </a:cubicBezTo>
                      <a:cubicBezTo>
                        <a:pt x="18765" y="0"/>
                        <a:pt x="28436" y="9670"/>
                        <a:pt x="28436" y="21600"/>
                      </a:cubicBezTo>
                      <a:cubicBezTo>
                        <a:pt x="28436" y="21959"/>
                        <a:pt x="28427" y="22319"/>
                        <a:pt x="28409" y="22679"/>
                      </a:cubicBezTo>
                      <a:lnTo>
                        <a:pt x="6836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9900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5174" name="Arc 54"/>
              <p:cNvSpPr>
                <a:spLocks/>
              </p:cNvSpPr>
              <p:nvPr/>
            </p:nvSpPr>
            <p:spPr bwMode="auto">
              <a:xfrm flipH="1">
                <a:off x="8604250" y="4076700"/>
                <a:ext cx="141288" cy="215900"/>
              </a:xfrm>
              <a:custGeom>
                <a:avLst/>
                <a:gdLst>
                  <a:gd name="T0" fmla="*/ 0 w 21013"/>
                  <a:gd name="T1" fmla="*/ 0 h 21600"/>
                  <a:gd name="T2" fmla="*/ 141288 w 21013"/>
                  <a:gd name="T3" fmla="*/ 165923 h 21600"/>
                  <a:gd name="T4" fmla="*/ 0 w 21013"/>
                  <a:gd name="T5" fmla="*/ 215900 h 21600"/>
                  <a:gd name="T6" fmla="*/ 0 60000 65536"/>
                  <a:gd name="T7" fmla="*/ 0 60000 65536"/>
                  <a:gd name="T8" fmla="*/ 0 60000 65536"/>
                  <a:gd name="T9" fmla="*/ 0 w 21013"/>
                  <a:gd name="T10" fmla="*/ 0 h 21600"/>
                  <a:gd name="T11" fmla="*/ 21013 w 2101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013" h="21600" fill="none" extrusionOk="0">
                    <a:moveTo>
                      <a:pt x="-1" y="0"/>
                    </a:moveTo>
                    <a:cubicBezTo>
                      <a:pt x="10003" y="0"/>
                      <a:pt x="18697" y="6868"/>
                      <a:pt x="21013" y="16599"/>
                    </a:cubicBezTo>
                  </a:path>
                  <a:path w="21013" h="21600" stroke="0" extrusionOk="0">
                    <a:moveTo>
                      <a:pt x="-1" y="0"/>
                    </a:moveTo>
                    <a:cubicBezTo>
                      <a:pt x="10003" y="0"/>
                      <a:pt x="18697" y="6868"/>
                      <a:pt x="21013" y="1659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99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55" name="Arc 35"/>
            <p:cNvSpPr>
              <a:spLocks/>
            </p:cNvSpPr>
            <p:nvPr/>
          </p:nvSpPr>
          <p:spPr bwMode="auto">
            <a:xfrm>
              <a:off x="7883525" y="4148138"/>
              <a:ext cx="73025" cy="144462"/>
            </a:xfrm>
            <a:custGeom>
              <a:avLst/>
              <a:gdLst>
                <a:gd name="T0" fmla="*/ 0 w 21600"/>
                <a:gd name="T1" fmla="*/ 0 h 21600"/>
                <a:gd name="T2" fmla="*/ 73025 w 21600"/>
                <a:gd name="T3" fmla="*/ 144462 h 21600"/>
                <a:gd name="T4" fmla="*/ 0 w 21600"/>
                <a:gd name="T5" fmla="*/ 14446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7" name="Группа 106"/>
          <p:cNvGrpSpPr/>
          <p:nvPr/>
        </p:nvGrpSpPr>
        <p:grpSpPr>
          <a:xfrm>
            <a:off x="5254625" y="4509120"/>
            <a:ext cx="3889375" cy="1806699"/>
            <a:chOff x="5254625" y="4509120"/>
            <a:chExt cx="3889375" cy="1806699"/>
          </a:xfrm>
        </p:grpSpPr>
        <p:grpSp>
          <p:nvGrpSpPr>
            <p:cNvPr id="106" name="Группа 105"/>
            <p:cNvGrpSpPr/>
            <p:nvPr/>
          </p:nvGrpSpPr>
          <p:grpSpPr>
            <a:xfrm>
              <a:off x="5254625" y="4509120"/>
              <a:ext cx="3889375" cy="1806699"/>
              <a:chOff x="5436096" y="4509120"/>
              <a:chExt cx="3889375" cy="1806699"/>
            </a:xfrm>
          </p:grpSpPr>
          <p:grpSp>
            <p:nvGrpSpPr>
              <p:cNvPr id="105" name="Группа 104"/>
              <p:cNvGrpSpPr/>
              <p:nvPr/>
            </p:nvGrpSpPr>
            <p:grpSpPr>
              <a:xfrm>
                <a:off x="5436096" y="4509120"/>
                <a:ext cx="3889375" cy="1806699"/>
                <a:chOff x="5436096" y="4509120"/>
                <a:chExt cx="3889375" cy="1806699"/>
              </a:xfrm>
            </p:grpSpPr>
            <p:grpSp>
              <p:nvGrpSpPr>
                <p:cNvPr id="104" name="Группа 103"/>
                <p:cNvGrpSpPr/>
                <p:nvPr/>
              </p:nvGrpSpPr>
              <p:grpSpPr>
                <a:xfrm>
                  <a:off x="5436096" y="4509120"/>
                  <a:ext cx="3889375" cy="1806699"/>
                  <a:chOff x="5436096" y="4509120"/>
                  <a:chExt cx="3889375" cy="1806699"/>
                </a:xfrm>
              </p:grpSpPr>
              <p:grpSp>
                <p:nvGrpSpPr>
                  <p:cNvPr id="103" name="Группа 102"/>
                  <p:cNvGrpSpPr/>
                  <p:nvPr/>
                </p:nvGrpSpPr>
                <p:grpSpPr>
                  <a:xfrm>
                    <a:off x="5436096" y="4509120"/>
                    <a:ext cx="3889375" cy="1806699"/>
                    <a:chOff x="4716016" y="5085184"/>
                    <a:chExt cx="3889375" cy="1590675"/>
                  </a:xfrm>
                </p:grpSpPr>
                <p:grpSp>
                  <p:nvGrpSpPr>
                    <p:cNvPr id="102" name="Группа 101"/>
                    <p:cNvGrpSpPr/>
                    <p:nvPr/>
                  </p:nvGrpSpPr>
                  <p:grpSpPr>
                    <a:xfrm>
                      <a:off x="4716016" y="5085184"/>
                      <a:ext cx="3889375" cy="1590675"/>
                      <a:chOff x="4932040" y="5013176"/>
                      <a:chExt cx="3889375" cy="1590675"/>
                    </a:xfrm>
                  </p:grpSpPr>
                  <p:grpSp>
                    <p:nvGrpSpPr>
                      <p:cNvPr id="101" name="Группа 100"/>
                      <p:cNvGrpSpPr/>
                      <p:nvPr/>
                    </p:nvGrpSpPr>
                    <p:grpSpPr>
                      <a:xfrm>
                        <a:off x="4932040" y="5013176"/>
                        <a:ext cx="3889375" cy="1590675"/>
                        <a:chOff x="5435600" y="4675188"/>
                        <a:chExt cx="3889375" cy="1590675"/>
                      </a:xfrm>
                    </p:grpSpPr>
                    <p:sp>
                      <p:nvSpPr>
                        <p:cNvPr id="5161" name="Text Box 4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235825" y="5899150"/>
                          <a:ext cx="576039" cy="32517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n-US"/>
                            <a:t>A</a:t>
                          </a:r>
                          <a:r>
                            <a:rPr lang="en-US" baseline="-25000"/>
                            <a:t>1</a:t>
                          </a:r>
                          <a:endParaRPr lang="ru-RU" baseline="-25000"/>
                        </a:p>
                      </p:txBody>
                    </p:sp>
                    <p:grpSp>
                      <p:nvGrpSpPr>
                        <p:cNvPr id="100" name="Группа 99"/>
                        <p:cNvGrpSpPr/>
                        <p:nvPr/>
                      </p:nvGrpSpPr>
                      <p:grpSpPr>
                        <a:xfrm>
                          <a:off x="5435600" y="4675188"/>
                          <a:ext cx="3889375" cy="1590675"/>
                          <a:chOff x="5435600" y="4675188"/>
                          <a:chExt cx="3889375" cy="1590675"/>
                        </a:xfrm>
                      </p:grpSpPr>
                      <p:sp>
                        <p:nvSpPr>
                          <p:cNvPr id="5163" name="Text Box 43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677275" y="5662613"/>
                            <a:ext cx="647700" cy="366712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>
                              <a:spcBef>
                                <a:spcPct val="50000"/>
                              </a:spcBef>
                            </a:pPr>
                            <a:r>
                              <a:rPr lang="en-US"/>
                              <a:t>C</a:t>
                            </a:r>
                            <a:r>
                              <a:rPr lang="en-US" baseline="-25000"/>
                              <a:t>1</a:t>
                            </a:r>
                            <a:endParaRPr lang="ru-RU" baseline="-25000"/>
                          </a:p>
                        </p:txBody>
                      </p:sp>
                      <p:grpSp>
                        <p:nvGrpSpPr>
                          <p:cNvPr id="99" name="Группа 98"/>
                          <p:cNvGrpSpPr/>
                          <p:nvPr/>
                        </p:nvGrpSpPr>
                        <p:grpSpPr>
                          <a:xfrm>
                            <a:off x="5435600" y="4675188"/>
                            <a:ext cx="3217863" cy="1590675"/>
                            <a:chOff x="5435600" y="4675188"/>
                            <a:chExt cx="3217863" cy="1590675"/>
                          </a:xfrm>
                        </p:grpSpPr>
                        <p:sp>
                          <p:nvSpPr>
                            <p:cNvPr id="5162" name="Text Box 42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8101013" y="4675188"/>
                              <a:ext cx="433387" cy="366712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>
                              <a:spAutoFit/>
                            </a:bodyPr>
                            <a:lstStyle/>
                            <a:p>
                              <a:pPr>
                                <a:spcBef>
                                  <a:spcPct val="50000"/>
                                </a:spcBef>
                              </a:pPr>
                              <a:r>
                                <a:rPr lang="en-US"/>
                                <a:t>B</a:t>
                              </a:r>
                              <a:r>
                                <a:rPr lang="en-US" baseline="-25000"/>
                                <a:t>1</a:t>
                              </a:r>
                              <a:endParaRPr lang="ru-RU" baseline="-25000"/>
                            </a:p>
                          </p:txBody>
                        </p:sp>
                        <p:grpSp>
                          <p:nvGrpSpPr>
                            <p:cNvPr id="98" name="Группа 97"/>
                            <p:cNvGrpSpPr/>
                            <p:nvPr/>
                          </p:nvGrpSpPr>
                          <p:grpSpPr>
                            <a:xfrm>
                              <a:off x="5435600" y="4797152"/>
                              <a:ext cx="3217863" cy="1468711"/>
                              <a:chOff x="5435600" y="4797152"/>
                              <a:chExt cx="3217863" cy="1468711"/>
                            </a:xfrm>
                          </p:grpSpPr>
                          <p:sp>
                            <p:nvSpPr>
                              <p:cNvPr id="5157" name="AutoShape 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 rot="-321755">
                                <a:off x="7596188" y="4964113"/>
                                <a:ext cx="1057275" cy="1058862"/>
                              </a:xfrm>
                              <a:prstGeom prst="triangle">
                                <a:avLst>
                                  <a:gd name="adj" fmla="val 60375"/>
                                </a:avLst>
                              </a:prstGeom>
                              <a:solidFill>
                                <a:schemeClr val="accent1"/>
                              </a:solidFill>
                              <a:ln w="381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wrap="none" anchor="ctr"/>
                              <a:lstStyle/>
                              <a:p>
                                <a:endParaRPr lang="ru-RU"/>
                              </a:p>
                            </p:txBody>
                          </p:sp>
                          <p:sp>
                            <p:nvSpPr>
                              <p:cNvPr id="5170" name="Line 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7805738" y="5492750"/>
                                <a:ext cx="215900" cy="71438"/>
                              </a:xfrm>
                              <a:prstGeom prst="line">
                                <a:avLst/>
                              </a:prstGeom>
                              <a:noFill/>
                              <a:ln w="38100">
                                <a:solidFill>
                                  <a:srgbClr val="CC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/>
                              <a:lstStyle/>
                              <a:p>
                                <a:endParaRPr lang="ru-RU"/>
                              </a:p>
                            </p:txBody>
                          </p:sp>
                          <p:grpSp>
                            <p:nvGrpSpPr>
                              <p:cNvPr id="97" name="Группа 96"/>
                              <p:cNvGrpSpPr/>
                              <p:nvPr/>
                            </p:nvGrpSpPr>
                            <p:grpSpPr>
                              <a:xfrm>
                                <a:off x="5435600" y="4797152"/>
                                <a:ext cx="1800225" cy="1468711"/>
                                <a:chOff x="5435600" y="4797152"/>
                                <a:chExt cx="1800225" cy="1468711"/>
                              </a:xfrm>
                            </p:grpSpPr>
                            <p:sp>
                              <p:nvSpPr>
                                <p:cNvPr id="5160" name="Text Box 4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32588" y="5756275"/>
                                  <a:ext cx="503237" cy="366713"/>
                                </a:xfrm>
                                <a:prstGeom prst="rect">
                                  <a:avLst/>
                                </a:prstGeom>
                                <a:noFill/>
                                <a:ln w="9525">
                                  <a:noFill/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US"/>
                                    <a:t>C</a:t>
                                  </a:r>
                                  <a:endParaRPr lang="ru-RU"/>
                                </a:p>
                              </p:txBody>
                            </p:sp>
                            <p:grpSp>
                              <p:nvGrpSpPr>
                                <p:cNvPr id="96" name="Группа 95"/>
                                <p:cNvGrpSpPr/>
                                <p:nvPr/>
                              </p:nvGrpSpPr>
                              <p:grpSpPr>
                                <a:xfrm>
                                  <a:off x="5435600" y="4797152"/>
                                  <a:ext cx="1369045" cy="1468711"/>
                                  <a:chOff x="5435600" y="4797152"/>
                                  <a:chExt cx="1369045" cy="1468711"/>
                                </a:xfrm>
                              </p:grpSpPr>
                              <p:sp>
                                <p:nvSpPr>
                                  <p:cNvPr id="5158" name="Text Box 38"/>
                                  <p:cNvSpPr txBox="1"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5435600" y="5899150"/>
                                    <a:ext cx="684213" cy="366713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noFill/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>
                                    <a:spAutoFit/>
                                  </a:bodyPr>
                                  <a:lstStyle/>
                                  <a:p>
                                    <a:pPr>
                                      <a:spcBef>
                                        <a:spcPct val="50000"/>
                                      </a:spcBef>
                                    </a:pPr>
                                    <a:r>
                                      <a:rPr lang="en-US" dirty="0"/>
                                      <a:t>A</a:t>
                                    </a:r>
                                    <a:endParaRPr lang="ru-RU" dirty="0"/>
                                  </a:p>
                                </p:txBody>
                              </p:sp>
                              <p:grpSp>
                                <p:nvGrpSpPr>
                                  <p:cNvPr id="95" name="Группа 94"/>
                                  <p:cNvGrpSpPr/>
                                  <p:nvPr/>
                                </p:nvGrpSpPr>
                                <p:grpSpPr>
                                  <a:xfrm>
                                    <a:off x="5652120" y="4797152"/>
                                    <a:ext cx="1152525" cy="1366837"/>
                                    <a:chOff x="5580112" y="4653136"/>
                                    <a:chExt cx="1152525" cy="1366837"/>
                                  </a:xfrm>
                                </p:grpSpPr>
                                <p:grpSp>
                                  <p:nvGrpSpPr>
                                    <p:cNvPr id="94" name="Группа 9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5580112" y="4653136"/>
                                      <a:ext cx="1152525" cy="1366837"/>
                                      <a:chOff x="5580112" y="4653136"/>
                                      <a:chExt cx="1152525" cy="1366837"/>
                                    </a:xfrm>
                                  </p:grpSpPr>
                                  <p:grpSp>
                                    <p:nvGrpSpPr>
                                      <p:cNvPr id="93" name="Группа 92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5580112" y="4653136"/>
                                        <a:ext cx="1152525" cy="1366837"/>
                                        <a:chOff x="5651500" y="4748213"/>
                                        <a:chExt cx="1152525" cy="1366837"/>
                                      </a:xfrm>
                                    </p:grpSpPr>
                                    <p:grpSp>
                                      <p:nvGrpSpPr>
                                        <p:cNvPr id="92" name="Группа 91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5651500" y="4748213"/>
                                          <a:ext cx="1152525" cy="1274762"/>
                                          <a:chOff x="5651500" y="4748213"/>
                                          <a:chExt cx="1152525" cy="1274762"/>
                                        </a:xfrm>
                                      </p:grpSpPr>
                                      <p:sp>
                                        <p:nvSpPr>
                                          <p:cNvPr id="5159" name="Rectangle 39"/>
                                          <p:cNvSpPr>
                                            <a:spLocks noChangeArrowheads="1"/>
                                          </p:cNvSpPr>
                                          <p:nvPr/>
                                        </p:nvSpPr>
                                        <p:spPr bwMode="auto">
                                          <a:xfrm>
                                            <a:off x="6227763" y="4748213"/>
                                            <a:ext cx="576262" cy="779462"/>
                                          </a:xfrm>
                                          <a:prstGeom prst="rect">
                                            <a:avLst/>
                                          </a:prstGeom>
                                          <a:noFill/>
                                          <a:ln w="9525">
                                            <a:noFill/>
                                            <a:miter lim="800000"/>
                                            <a:headEnd/>
                                            <a:tailEnd/>
                                          </a:ln>
                                        </p:spPr>
                                        <p:txBody>
                                          <a:bodyPr>
                                            <a:spAutoFit/>
                                          </a:bodyPr>
                                          <a:lstStyle/>
                                          <a:p>
                                            <a:pPr>
                                              <a:spcBef>
                                                <a:spcPct val="50000"/>
                                              </a:spcBef>
                                            </a:pPr>
                                            <a:r>
                                              <a:rPr lang="en-US"/>
                                              <a:t>B</a:t>
                                            </a:r>
                                            <a:endParaRPr lang="ru-RU"/>
                                          </a:p>
                                          <a:p>
                                            <a:pPr>
                                              <a:spcBef>
                                                <a:spcPct val="50000"/>
                                              </a:spcBef>
                                            </a:pPr>
                                            <a:endParaRPr lang="ru-RU"/>
                                          </a:p>
                                        </p:txBody>
                                      </p:sp>
                                      <p:grpSp>
                                        <p:nvGrpSpPr>
                                          <p:cNvPr id="91" name="Группа 90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5651500" y="4964113"/>
                                            <a:ext cx="1057275" cy="1058862"/>
                                            <a:chOff x="5651500" y="4964113"/>
                                            <a:chExt cx="1057275" cy="1058862"/>
                                          </a:xfrm>
                                        </p:grpSpPr>
                                        <p:grpSp>
                                          <p:nvGrpSpPr>
                                            <p:cNvPr id="90" name="Группа 89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5651500" y="4964113"/>
                                              <a:ext cx="1057275" cy="1058862"/>
                                              <a:chOff x="5651500" y="4964113"/>
                                              <a:chExt cx="1057275" cy="1058862"/>
                                            </a:xfrm>
                                          </p:grpSpPr>
                                          <p:sp>
                                            <p:nvSpPr>
                                              <p:cNvPr id="5156" name="AutoShape 36"/>
                                              <p:cNvSpPr>
                                                <a:spLocks noChangeArrowheads="1"/>
                                              </p:cNvSpPr>
                                              <p:nvPr/>
                                            </p:nvSpPr>
                                            <p:spPr bwMode="auto">
                                              <a:xfrm rot="-321755">
                                                <a:off x="5651500" y="4964113"/>
                                                <a:ext cx="1057275" cy="1058862"/>
                                              </a:xfrm>
                                              <a:prstGeom prst="triangle">
                                                <a:avLst>
                                                  <a:gd name="adj" fmla="val 60375"/>
                                                </a:avLst>
                                              </a:prstGeom>
                                              <a:solidFill>
                                                <a:schemeClr val="accent1"/>
                                              </a:solidFill>
                                              <a:ln w="38100">
                                                <a:solidFill>
                                                  <a:schemeClr val="tx1"/>
                                                </a:solidFill>
                                                <a:miter lim="800000"/>
                                                <a:headEnd/>
                                                <a:tailEnd/>
                                              </a:ln>
                                            </p:spPr>
                                            <p:txBody>
                                              <a:bodyPr wrap="none" anchor="ctr"/>
                                              <a:lstStyle/>
                                              <a:p>
                                                <a:endParaRPr lang="ru-RU"/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5168" name="Line 48"/>
                                              <p:cNvSpPr>
                                                <a:spLocks noChangeShapeType="1"/>
                                              </p:cNvSpPr>
                                              <p:nvPr/>
                                            </p:nvSpPr>
                                            <p:spPr bwMode="auto">
                                              <a:xfrm>
                                                <a:off x="5832476" y="5577220"/>
                                                <a:ext cx="216023" cy="63398"/>
                                              </a:xfrm>
                                              <a:prstGeom prst="line">
                                                <a:avLst/>
                                              </a:prstGeom>
                                              <a:noFill/>
                                              <a:ln w="38100">
                                                <a:solidFill>
                                                  <a:srgbClr val="CC0000"/>
                                                </a:solidFill>
                                                <a:round/>
                                                <a:headEnd/>
                                                <a:tailEnd/>
                                              </a:ln>
                                            </p:spPr>
                                            <p:txBody>
                                              <a:bodyPr/>
                                              <a:lstStyle/>
                                              <a:p>
                                                <a:endParaRPr lang="ru-RU"/>
                                              </a:p>
                                            </p:txBody>
                                          </p:sp>
                                        </p:grpSp>
                                        <p:sp>
                                          <p:nvSpPr>
                                            <p:cNvPr id="5167" name="Line 47"/>
                                            <p:cNvSpPr>
                                              <a:spLocks noChangeShapeType="1"/>
                                            </p:cNvSpPr>
                                            <p:nvPr/>
                                          </p:nvSpPr>
                                          <p:spPr bwMode="auto">
                                            <a:xfrm>
                                              <a:off x="5796136" y="5661248"/>
                                              <a:ext cx="252363" cy="42769"/>
                                            </a:xfrm>
                                            <a:prstGeom prst="line">
                                              <a:avLst/>
                                            </a:prstGeom>
                                            <a:noFill/>
                                            <a:ln w="38100">
                                              <a:solidFill>
                                                <a:srgbClr val="CC0000"/>
                                              </a:solidFill>
                                              <a:round/>
                                              <a:headEnd/>
                                              <a:tailEnd/>
                                            </a:ln>
                                          </p:spPr>
                                          <p:txBody>
                                            <a:bodyPr/>
                                            <a:lstStyle/>
                                            <a:p>
                                              <a:endParaRPr lang="ru-RU"/>
                                            </a:p>
                                          </p:txBody>
                                        </p:sp>
                                      </p:grpSp>
                                    </p:grpSp>
                                    <p:sp>
                                      <p:nvSpPr>
                                        <p:cNvPr id="5165" name="Line 45"/>
                                        <p:cNvSpPr>
                                          <a:spLocks noChangeShapeType="1"/>
                                        </p:cNvSpPr>
                                        <p:nvPr/>
                                      </p:nvSpPr>
                                      <p:spPr bwMode="auto">
                                        <a:xfrm>
                                          <a:off x="6227763" y="5899150"/>
                                          <a:ext cx="1587" cy="215900"/>
                                        </a:xfrm>
                                        <a:prstGeom prst="line">
                                          <a:avLst/>
                                        </a:prstGeom>
                                        <a:noFill/>
                                        <a:ln w="38100">
                                          <a:solidFill>
                                            <a:schemeClr val="accent2"/>
                                          </a:solidFill>
                                          <a:round/>
                                          <a:headEnd/>
                                          <a:tailEnd/>
                                        </a:ln>
                                      </p:spPr>
                                      <p:txBody>
                                        <a:bodyPr/>
                                        <a:lstStyle/>
                                        <a:p>
                                          <a:endParaRPr lang="ru-RU"/>
                                        </a:p>
                                      </p:txBody>
                                    </p:sp>
                                  </p:grpSp>
                                  <p:sp>
                                    <p:nvSpPr>
                                      <p:cNvPr id="5179" name="Line 59"/>
                                      <p:cNvSpPr>
                                        <a:spLocks noChangeShapeType="1"/>
                                      </p:cNvSpPr>
                                      <p:nvPr/>
                                    </p:nvSpPr>
                                    <p:spPr bwMode="auto">
                                      <a:xfrm flipV="1">
                                        <a:off x="6353175" y="5348288"/>
                                        <a:ext cx="215900" cy="73025"/>
                                      </a:xfrm>
                                      <a:prstGeom prst="line">
                                        <a:avLst/>
                                      </a:prstGeom>
                                      <a:noFill/>
                                      <a:ln w="38100">
                                        <a:solidFill>
                                          <a:srgbClr val="14504F"/>
                                        </a:solidFill>
                                        <a:round/>
                                        <a:headEnd/>
                                        <a:tailEnd/>
                                      </a:ln>
                                    </p:spPr>
                                    <p:txBody>
                                      <a:bodyPr/>
                                      <a:lstStyle/>
                                      <a:p>
                                        <a:endParaRPr lang="ru-RU"/>
                                      </a:p>
                                    </p:txBody>
                                  </p:sp>
                                </p:grpSp>
                                <p:sp>
                                  <p:nvSpPr>
                                    <p:cNvPr id="5180" name="Line 60"/>
                                    <p:cNvSpPr>
                                      <a:spLocks noChangeShapeType="1"/>
                                    </p:cNvSpPr>
                                    <p:nvPr/>
                                  </p:nvSpPr>
                                  <p:spPr bwMode="auto">
                                    <a:xfrm flipV="1">
                                      <a:off x="6372225" y="5465763"/>
                                      <a:ext cx="215900" cy="71437"/>
                                    </a:xfrm>
                                    <a:prstGeom prst="line">
                                      <a:avLst/>
                                    </a:prstGeom>
                                    <a:noFill/>
                                    <a:ln w="38100">
                                      <a:solidFill>
                                        <a:srgbClr val="14504F"/>
                                      </a:solidFill>
                                      <a:round/>
                                      <a:headEnd/>
                                      <a:tailEnd/>
                                    </a:ln>
                                  </p:spPr>
                                  <p:txBody>
                                    <a:bodyPr/>
                                    <a:lstStyle/>
                                    <a:p>
                                      <a:endParaRPr lang="ru-RU"/>
                                    </a:p>
                                  </p:txBody>
                                </p:sp>
                              </p:grpSp>
                            </p:grpSp>
                          </p:grpSp>
                        </p:grpSp>
                      </p:grpSp>
                    </p:grpSp>
                  </p:grpSp>
                  <p:sp>
                    <p:nvSpPr>
                      <p:cNvPr id="5178" name="Line 58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5940152" y="5877272"/>
                        <a:ext cx="216024" cy="71438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14504F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5169" name="Line 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29734" y="5845961"/>
                      <a:ext cx="216025" cy="6339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166" name="Line 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72450" y="5899150"/>
                    <a:ext cx="1588" cy="21590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5182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8383588" y="5502275"/>
                  <a:ext cx="215900" cy="71438"/>
                </a:xfrm>
                <a:prstGeom prst="line">
                  <a:avLst/>
                </a:prstGeom>
                <a:noFill/>
                <a:ln w="38100">
                  <a:solidFill>
                    <a:srgbClr val="14504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177" name="Line 57"/>
              <p:cNvSpPr>
                <a:spLocks noChangeShapeType="1"/>
              </p:cNvSpPr>
              <p:nvPr/>
            </p:nvSpPr>
            <p:spPr bwMode="auto">
              <a:xfrm flipV="1">
                <a:off x="8316913" y="5402263"/>
                <a:ext cx="215900" cy="71437"/>
              </a:xfrm>
              <a:prstGeom prst="line">
                <a:avLst/>
              </a:prstGeom>
              <a:noFill/>
              <a:ln w="38100">
                <a:solidFill>
                  <a:srgbClr val="14504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81" name="Line 61"/>
            <p:cNvSpPr>
              <a:spLocks noChangeShapeType="1"/>
            </p:cNvSpPr>
            <p:nvPr/>
          </p:nvSpPr>
          <p:spPr bwMode="auto">
            <a:xfrm flipV="1">
              <a:off x="8172400" y="5445224"/>
              <a:ext cx="215900" cy="71437"/>
            </a:xfrm>
            <a:prstGeom prst="line">
              <a:avLst/>
            </a:prstGeom>
            <a:noFill/>
            <a:ln w="38100">
              <a:solidFill>
                <a:srgbClr val="14504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4099" grpId="0"/>
      <p:bldP spid="4118" grpId="0"/>
      <p:bldP spid="41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16832"/>
            <a:ext cx="898855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unset" dir="t"/>
            </a:scene3d>
            <a:sp3d extrusionH="57150" prstMaterial="metal">
              <a:bevelT w="38100" h="38100"/>
              <a:bevelB w="38100" h="38100" prst="angle"/>
              <a:extrusionClr>
                <a:srgbClr val="FFFF00"/>
              </a:extrusionClr>
            </a:sp3d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Признаки равенства </a:t>
            </a:r>
          </a:p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Прямоугольных треугольников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179512" y="0"/>
            <a:ext cx="8713788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85"/>
              </a:avLst>
            </a:prstTxWarp>
          </a:bodyPr>
          <a:lstStyle/>
          <a:p>
            <a:pPr algn="ctr"/>
            <a:r>
              <a:rPr lang="ru-RU" sz="2000" i="1" kern="10" dirty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Arial"/>
                <a:cs typeface="Arial"/>
              </a:rPr>
              <a:t>Признаки равенства  прямоугольных треугольников</a:t>
            </a:r>
            <a:r>
              <a:rPr lang="ru-RU" sz="2000" i="1" kern="10" dirty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F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 rot="-321755">
            <a:off x="682625" y="1120775"/>
            <a:ext cx="1057275" cy="1058863"/>
          </a:xfrm>
          <a:prstGeom prst="triangle">
            <a:avLst>
              <a:gd name="adj" fmla="val 60375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 rot="-321755">
            <a:off x="2627313" y="1120775"/>
            <a:ext cx="1057275" cy="1058863"/>
          </a:xfrm>
          <a:prstGeom prst="triangle">
            <a:avLst>
              <a:gd name="adj" fmla="val 60375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66725" y="1916113"/>
            <a:ext cx="684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  <a:endParaRPr lang="ru-RU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258888" y="904875"/>
            <a:ext cx="576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endParaRPr lang="ru-RU"/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763713" y="1912938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  <a:endParaRPr lang="ru-RU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266950" y="2055813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  <a:endParaRPr lang="ru-RU" baseline="-25000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132138" y="831850"/>
            <a:ext cx="433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1</a:t>
            </a:r>
            <a:endParaRPr lang="ru-RU" baseline="-25000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708400" y="19843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1</a:t>
            </a:r>
            <a:endParaRPr lang="ru-RU" baseline="-25000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1258888" y="2128838"/>
            <a:ext cx="1587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1258888" y="2055813"/>
            <a:ext cx="1587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V="1">
            <a:off x="3203575" y="2055813"/>
            <a:ext cx="1588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827088" y="1768475"/>
            <a:ext cx="215900" cy="71438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900113" y="1697038"/>
            <a:ext cx="215900" cy="71437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2771775" y="1697038"/>
            <a:ext cx="215900" cy="71437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2843213" y="1624013"/>
            <a:ext cx="215900" cy="71437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5065713" y="62547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 </a:t>
            </a:r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auto">
          <a:xfrm>
            <a:off x="5476875" y="838200"/>
            <a:ext cx="1104900" cy="1447800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5003800" y="19812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  <a:r>
              <a:rPr lang="ru-RU" sz="2400"/>
              <a:t> 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6516688" y="19891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  <a:r>
              <a:rPr lang="ru-RU" sz="2400"/>
              <a:t> </a:t>
            </a:r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5476875" y="2057400"/>
            <a:ext cx="228600" cy="215900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6980238" y="625475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5148" name="AutoShape 28"/>
          <p:cNvSpPr>
            <a:spLocks noChangeArrowheads="1"/>
          </p:cNvSpPr>
          <p:nvPr/>
        </p:nvSpPr>
        <p:spPr bwMode="auto">
          <a:xfrm>
            <a:off x="7493000" y="838200"/>
            <a:ext cx="1104900" cy="1447800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6969125" y="2019300"/>
            <a:ext cx="55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8532813" y="1989138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7493000" y="2057400"/>
            <a:ext cx="228600" cy="215900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177800" y="704850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1.а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4284663" y="815975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1.б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4395788" y="3854450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2.б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338138" y="3846513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2.а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2044700" y="1295400"/>
            <a:ext cx="444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=</a:t>
            </a: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6557963" y="1135063"/>
            <a:ext cx="444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?</a:t>
            </a:r>
          </a:p>
        </p:txBody>
      </p:sp>
      <p:sp>
        <p:nvSpPr>
          <p:cNvPr id="5158" name="Line 38"/>
          <p:cNvSpPr>
            <a:spLocks noChangeShapeType="1"/>
          </p:cNvSpPr>
          <p:nvPr/>
        </p:nvSpPr>
        <p:spPr bwMode="auto">
          <a:xfrm flipV="1">
            <a:off x="8059738" y="2162175"/>
            <a:ext cx="1587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9" name="Line 39"/>
          <p:cNvSpPr>
            <a:spLocks noChangeShapeType="1"/>
          </p:cNvSpPr>
          <p:nvPr/>
        </p:nvSpPr>
        <p:spPr bwMode="auto">
          <a:xfrm flipV="1">
            <a:off x="5981700" y="2192338"/>
            <a:ext cx="1588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0" name="Line 40"/>
          <p:cNvSpPr>
            <a:spLocks noChangeShapeType="1"/>
          </p:cNvSpPr>
          <p:nvPr/>
        </p:nvSpPr>
        <p:spPr bwMode="auto">
          <a:xfrm>
            <a:off x="7386638" y="1536700"/>
            <a:ext cx="215900" cy="71438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1" name="Line 41"/>
          <p:cNvSpPr>
            <a:spLocks noChangeShapeType="1"/>
          </p:cNvSpPr>
          <p:nvPr/>
        </p:nvSpPr>
        <p:spPr bwMode="auto">
          <a:xfrm>
            <a:off x="7419975" y="1476375"/>
            <a:ext cx="215900" cy="71438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2" name="Line 42"/>
          <p:cNvSpPr>
            <a:spLocks noChangeShapeType="1"/>
          </p:cNvSpPr>
          <p:nvPr/>
        </p:nvSpPr>
        <p:spPr bwMode="auto">
          <a:xfrm>
            <a:off x="5359400" y="1579563"/>
            <a:ext cx="215900" cy="71437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3" name="Line 43"/>
          <p:cNvSpPr>
            <a:spLocks noChangeShapeType="1"/>
          </p:cNvSpPr>
          <p:nvPr/>
        </p:nvSpPr>
        <p:spPr bwMode="auto">
          <a:xfrm>
            <a:off x="5380038" y="1481138"/>
            <a:ext cx="215900" cy="71437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203200" y="2492896"/>
            <a:ext cx="8940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/>
              <a:t>Если </a:t>
            </a:r>
            <a:r>
              <a:rPr lang="ru-RU" sz="2000" b="1" dirty="0">
                <a:solidFill>
                  <a:srgbClr val="C00000"/>
                </a:solidFill>
              </a:rPr>
              <a:t>катеты</a:t>
            </a:r>
            <a:r>
              <a:rPr lang="ru-RU" sz="2000" b="1" dirty="0"/>
              <a:t> одного прямоугольного треугольника соответственно равны </a:t>
            </a:r>
            <a:r>
              <a:rPr lang="ru-RU" sz="2000" b="1" dirty="0">
                <a:solidFill>
                  <a:srgbClr val="C00000"/>
                </a:solidFill>
              </a:rPr>
              <a:t>катетам </a:t>
            </a:r>
            <a:r>
              <a:rPr lang="ru-RU" sz="2000" b="1" dirty="0"/>
              <a:t>другого, то такие треугольники равны (по первому признаку равенства треугольников).</a:t>
            </a:r>
          </a:p>
        </p:txBody>
      </p:sp>
      <p:sp>
        <p:nvSpPr>
          <p:cNvPr id="5165" name="AutoShape 45"/>
          <p:cNvSpPr>
            <a:spLocks noChangeArrowheads="1"/>
          </p:cNvSpPr>
          <p:nvPr/>
        </p:nvSpPr>
        <p:spPr bwMode="auto">
          <a:xfrm rot="-321755">
            <a:off x="460375" y="4343400"/>
            <a:ext cx="1057275" cy="1058863"/>
          </a:xfrm>
          <a:prstGeom prst="triangle">
            <a:avLst>
              <a:gd name="adj" fmla="val 60375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6" name="AutoShape 46"/>
          <p:cNvSpPr>
            <a:spLocks noChangeArrowheads="1"/>
          </p:cNvSpPr>
          <p:nvPr/>
        </p:nvSpPr>
        <p:spPr bwMode="auto">
          <a:xfrm rot="-321755">
            <a:off x="2405063" y="4343400"/>
            <a:ext cx="1057275" cy="1058863"/>
          </a:xfrm>
          <a:prstGeom prst="triangle">
            <a:avLst>
              <a:gd name="adj" fmla="val 60375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244475" y="5278438"/>
            <a:ext cx="684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  <a:endParaRPr lang="ru-RU"/>
          </a:p>
        </p:txBody>
      </p:sp>
      <p:sp>
        <p:nvSpPr>
          <p:cNvPr id="5168" name="Rectangle 48"/>
          <p:cNvSpPr>
            <a:spLocks noChangeArrowheads="1"/>
          </p:cNvSpPr>
          <p:nvPr/>
        </p:nvSpPr>
        <p:spPr bwMode="auto">
          <a:xfrm>
            <a:off x="1036638" y="4127500"/>
            <a:ext cx="576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endParaRPr lang="ru-RU"/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1541463" y="5135563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  <a:endParaRPr lang="ru-RU"/>
          </a:p>
        </p:txBody>
      </p:sp>
      <p:sp>
        <p:nvSpPr>
          <p:cNvPr id="5170" name="Text Box 50"/>
          <p:cNvSpPr txBox="1">
            <a:spLocks noChangeArrowheads="1"/>
          </p:cNvSpPr>
          <p:nvPr/>
        </p:nvSpPr>
        <p:spPr bwMode="auto">
          <a:xfrm>
            <a:off x="2044700" y="5278438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  <a:endParaRPr lang="ru-RU" baseline="-25000"/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2909888" y="4054475"/>
            <a:ext cx="433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1</a:t>
            </a:r>
            <a:endParaRPr lang="ru-RU" baseline="-25000"/>
          </a:p>
        </p:txBody>
      </p:sp>
      <p:sp>
        <p:nvSpPr>
          <p:cNvPr id="5172" name="Line 52"/>
          <p:cNvSpPr>
            <a:spLocks noChangeShapeType="1"/>
          </p:cNvSpPr>
          <p:nvPr/>
        </p:nvSpPr>
        <p:spPr bwMode="auto">
          <a:xfrm flipV="1">
            <a:off x="1036638" y="5351463"/>
            <a:ext cx="1587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73" name="Line 53"/>
          <p:cNvSpPr>
            <a:spLocks noChangeShapeType="1"/>
          </p:cNvSpPr>
          <p:nvPr/>
        </p:nvSpPr>
        <p:spPr bwMode="auto">
          <a:xfrm>
            <a:off x="1036638" y="5278438"/>
            <a:ext cx="1587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74" name="Line 54"/>
          <p:cNvSpPr>
            <a:spLocks noChangeShapeType="1"/>
          </p:cNvSpPr>
          <p:nvPr/>
        </p:nvSpPr>
        <p:spPr bwMode="auto">
          <a:xfrm flipV="1">
            <a:off x="2981325" y="5278438"/>
            <a:ext cx="1588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77" name="Arc 57"/>
          <p:cNvSpPr>
            <a:spLocks/>
          </p:cNvSpPr>
          <p:nvPr/>
        </p:nvSpPr>
        <p:spPr bwMode="auto">
          <a:xfrm>
            <a:off x="1974850" y="5805488"/>
            <a:ext cx="9525" cy="144462"/>
          </a:xfrm>
          <a:custGeom>
            <a:avLst/>
            <a:gdLst>
              <a:gd name="T0" fmla="*/ 0 w 2963"/>
              <a:gd name="T1" fmla="*/ 0 h 21600"/>
              <a:gd name="T2" fmla="*/ 9525 w 2963"/>
              <a:gd name="T3" fmla="*/ 1364 h 21600"/>
              <a:gd name="T4" fmla="*/ 0 w 2963"/>
              <a:gd name="T5" fmla="*/ 144462 h 21600"/>
              <a:gd name="T6" fmla="*/ 0 60000 65536"/>
              <a:gd name="T7" fmla="*/ 0 60000 65536"/>
              <a:gd name="T8" fmla="*/ 0 60000 65536"/>
              <a:gd name="T9" fmla="*/ 0 w 2963"/>
              <a:gd name="T10" fmla="*/ 0 h 21600"/>
              <a:gd name="T11" fmla="*/ 2963 w 29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3" h="21600" fill="none" extrusionOk="0">
                <a:moveTo>
                  <a:pt x="-1" y="0"/>
                </a:moveTo>
                <a:cubicBezTo>
                  <a:pt x="991" y="0"/>
                  <a:pt x="1981" y="68"/>
                  <a:pt x="2962" y="204"/>
                </a:cubicBezTo>
              </a:path>
              <a:path w="2963" h="21600" stroke="0" extrusionOk="0">
                <a:moveTo>
                  <a:pt x="-1" y="0"/>
                </a:moveTo>
                <a:cubicBezTo>
                  <a:pt x="991" y="0"/>
                  <a:pt x="1981" y="68"/>
                  <a:pt x="2962" y="20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82" name="Text Box 62"/>
          <p:cNvSpPr txBox="1">
            <a:spLocks noChangeArrowheads="1"/>
          </p:cNvSpPr>
          <p:nvPr/>
        </p:nvSpPr>
        <p:spPr bwMode="auto">
          <a:xfrm>
            <a:off x="5245100" y="37925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 </a:t>
            </a:r>
          </a:p>
        </p:txBody>
      </p:sp>
      <p:sp>
        <p:nvSpPr>
          <p:cNvPr id="5183" name="AutoShape 63"/>
          <p:cNvSpPr>
            <a:spLocks noChangeArrowheads="1"/>
          </p:cNvSpPr>
          <p:nvPr/>
        </p:nvSpPr>
        <p:spPr bwMode="auto">
          <a:xfrm>
            <a:off x="5656263" y="4005263"/>
            <a:ext cx="1104900" cy="1447800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5183188" y="514826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  <a:r>
              <a:rPr lang="ru-RU" sz="2400"/>
              <a:t> </a:t>
            </a:r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6696075" y="51562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  <a:r>
              <a:rPr lang="ru-RU" sz="2400"/>
              <a:t> </a:t>
            </a:r>
          </a:p>
        </p:txBody>
      </p:sp>
      <p:sp>
        <p:nvSpPr>
          <p:cNvPr id="5186" name="Rectangle 66"/>
          <p:cNvSpPr>
            <a:spLocks noChangeArrowheads="1"/>
          </p:cNvSpPr>
          <p:nvPr/>
        </p:nvSpPr>
        <p:spPr bwMode="auto">
          <a:xfrm>
            <a:off x="5656263" y="5224463"/>
            <a:ext cx="228600" cy="215900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87" name="Text Box 67"/>
          <p:cNvSpPr txBox="1">
            <a:spLocks noChangeArrowheads="1"/>
          </p:cNvSpPr>
          <p:nvPr/>
        </p:nvSpPr>
        <p:spPr bwMode="auto">
          <a:xfrm>
            <a:off x="7172325" y="3792538"/>
            <a:ext cx="52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5188" name="AutoShape 68"/>
          <p:cNvSpPr>
            <a:spLocks noChangeArrowheads="1"/>
          </p:cNvSpPr>
          <p:nvPr/>
        </p:nvSpPr>
        <p:spPr bwMode="auto">
          <a:xfrm>
            <a:off x="7672388" y="4005263"/>
            <a:ext cx="1104900" cy="1447800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89" name="Text Box 69"/>
          <p:cNvSpPr txBox="1">
            <a:spLocks noChangeArrowheads="1"/>
          </p:cNvSpPr>
          <p:nvPr/>
        </p:nvSpPr>
        <p:spPr bwMode="auto">
          <a:xfrm>
            <a:off x="7212013" y="5148263"/>
            <a:ext cx="54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5190" name="Text Box 70"/>
          <p:cNvSpPr txBox="1">
            <a:spLocks noChangeArrowheads="1"/>
          </p:cNvSpPr>
          <p:nvPr/>
        </p:nvSpPr>
        <p:spPr bwMode="auto">
          <a:xfrm>
            <a:off x="8712200" y="5156200"/>
            <a:ext cx="59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5191" name="Rectangle 71"/>
          <p:cNvSpPr>
            <a:spLocks noChangeArrowheads="1"/>
          </p:cNvSpPr>
          <p:nvPr/>
        </p:nvSpPr>
        <p:spPr bwMode="auto">
          <a:xfrm>
            <a:off x="7672388" y="5224463"/>
            <a:ext cx="228600" cy="215900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93" name="Text Box 73"/>
          <p:cNvSpPr txBox="1">
            <a:spLocks noChangeArrowheads="1"/>
          </p:cNvSpPr>
          <p:nvPr/>
        </p:nvSpPr>
        <p:spPr bwMode="auto">
          <a:xfrm>
            <a:off x="6737350" y="4302125"/>
            <a:ext cx="444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?</a:t>
            </a:r>
          </a:p>
        </p:txBody>
      </p:sp>
      <p:sp>
        <p:nvSpPr>
          <p:cNvPr id="5194" name="Line 74"/>
          <p:cNvSpPr>
            <a:spLocks noChangeShapeType="1"/>
          </p:cNvSpPr>
          <p:nvPr/>
        </p:nvSpPr>
        <p:spPr bwMode="auto">
          <a:xfrm flipV="1">
            <a:off x="8239125" y="5329238"/>
            <a:ext cx="1588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95" name="Line 75"/>
          <p:cNvSpPr>
            <a:spLocks noChangeShapeType="1"/>
          </p:cNvSpPr>
          <p:nvPr/>
        </p:nvSpPr>
        <p:spPr bwMode="auto">
          <a:xfrm flipV="1">
            <a:off x="6161088" y="5359400"/>
            <a:ext cx="1587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00" name="Text Box 80"/>
          <p:cNvSpPr txBox="1">
            <a:spLocks noChangeArrowheads="1"/>
          </p:cNvSpPr>
          <p:nvPr/>
        </p:nvSpPr>
        <p:spPr bwMode="auto">
          <a:xfrm>
            <a:off x="0" y="5534561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/>
              <a:t>Если </a:t>
            </a:r>
            <a:r>
              <a:rPr lang="ru-RU" sz="2000" b="1" dirty="0">
                <a:solidFill>
                  <a:srgbClr val="C00000"/>
                </a:solidFill>
              </a:rPr>
              <a:t>катет и прилежащий к нему острый угол </a:t>
            </a:r>
            <a:r>
              <a:rPr lang="ru-RU" sz="2000" b="1" dirty="0"/>
              <a:t>одного прямоугольного треугольника соответственно равны </a:t>
            </a:r>
            <a:r>
              <a:rPr lang="ru-RU" sz="2000" b="1" dirty="0">
                <a:solidFill>
                  <a:srgbClr val="C00000"/>
                </a:solidFill>
              </a:rPr>
              <a:t>катету и прилежащему к нему острому углу </a:t>
            </a:r>
            <a:r>
              <a:rPr lang="ru-RU" sz="2000" b="1" dirty="0"/>
              <a:t>другого, то такие треугольники равны (по второму признаку равенства треугольников).</a:t>
            </a:r>
          </a:p>
        </p:txBody>
      </p:sp>
      <p:sp>
        <p:nvSpPr>
          <p:cNvPr id="5201" name="Text Box 81"/>
          <p:cNvSpPr txBox="1">
            <a:spLocks noChangeArrowheads="1"/>
          </p:cNvSpPr>
          <p:nvPr/>
        </p:nvSpPr>
        <p:spPr bwMode="auto">
          <a:xfrm>
            <a:off x="1871663" y="4322763"/>
            <a:ext cx="444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=</a:t>
            </a:r>
          </a:p>
        </p:txBody>
      </p:sp>
      <p:sp>
        <p:nvSpPr>
          <p:cNvPr id="5202" name="Arc 82"/>
          <p:cNvSpPr>
            <a:spLocks/>
          </p:cNvSpPr>
          <p:nvPr/>
        </p:nvSpPr>
        <p:spPr bwMode="auto">
          <a:xfrm rot="-5400000">
            <a:off x="6547644" y="5247482"/>
            <a:ext cx="174625" cy="230187"/>
          </a:xfrm>
          <a:custGeom>
            <a:avLst/>
            <a:gdLst>
              <a:gd name="T0" fmla="*/ 0 w 16493"/>
              <a:gd name="T1" fmla="*/ 0 h 21600"/>
              <a:gd name="T2" fmla="*/ 174625 w 16493"/>
              <a:gd name="T3" fmla="*/ 81546 h 21600"/>
              <a:gd name="T4" fmla="*/ 0 w 16493"/>
              <a:gd name="T5" fmla="*/ 230187 h 21600"/>
              <a:gd name="T6" fmla="*/ 0 60000 65536"/>
              <a:gd name="T7" fmla="*/ 0 60000 65536"/>
              <a:gd name="T8" fmla="*/ 0 60000 65536"/>
              <a:gd name="T9" fmla="*/ 0 w 16493"/>
              <a:gd name="T10" fmla="*/ 0 h 21600"/>
              <a:gd name="T11" fmla="*/ 16493 w 1649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93" h="21600" fill="none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</a:path>
              <a:path w="16493" h="21600" stroke="0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D92FB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03" name="Arc 83"/>
          <p:cNvSpPr>
            <a:spLocks/>
          </p:cNvSpPr>
          <p:nvPr/>
        </p:nvSpPr>
        <p:spPr bwMode="auto">
          <a:xfrm rot="-5400000">
            <a:off x="8563769" y="5239544"/>
            <a:ext cx="174625" cy="230187"/>
          </a:xfrm>
          <a:custGeom>
            <a:avLst/>
            <a:gdLst>
              <a:gd name="T0" fmla="*/ 0 w 16493"/>
              <a:gd name="T1" fmla="*/ 0 h 21600"/>
              <a:gd name="T2" fmla="*/ 174625 w 16493"/>
              <a:gd name="T3" fmla="*/ 81546 h 21600"/>
              <a:gd name="T4" fmla="*/ 0 w 16493"/>
              <a:gd name="T5" fmla="*/ 230187 h 21600"/>
              <a:gd name="T6" fmla="*/ 0 60000 65536"/>
              <a:gd name="T7" fmla="*/ 0 60000 65536"/>
              <a:gd name="T8" fmla="*/ 0 60000 65536"/>
              <a:gd name="T9" fmla="*/ 0 w 16493"/>
              <a:gd name="T10" fmla="*/ 0 h 21600"/>
              <a:gd name="T11" fmla="*/ 16493 w 1649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93" h="21600" fill="none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</a:path>
              <a:path w="16493" h="21600" stroke="0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D92FB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04" name="Arc 84"/>
          <p:cNvSpPr>
            <a:spLocks/>
          </p:cNvSpPr>
          <p:nvPr/>
        </p:nvSpPr>
        <p:spPr bwMode="auto">
          <a:xfrm rot="-5682396">
            <a:off x="3272631" y="5131594"/>
            <a:ext cx="206375" cy="230188"/>
          </a:xfrm>
          <a:custGeom>
            <a:avLst/>
            <a:gdLst>
              <a:gd name="T0" fmla="*/ 0 w 19537"/>
              <a:gd name="T1" fmla="*/ 0 h 21600"/>
              <a:gd name="T2" fmla="*/ 206375 w 19537"/>
              <a:gd name="T3" fmla="*/ 132006 h 21600"/>
              <a:gd name="T4" fmla="*/ 0 w 19537"/>
              <a:gd name="T5" fmla="*/ 230188 h 21600"/>
              <a:gd name="T6" fmla="*/ 0 60000 65536"/>
              <a:gd name="T7" fmla="*/ 0 60000 65536"/>
              <a:gd name="T8" fmla="*/ 0 60000 65536"/>
              <a:gd name="T9" fmla="*/ 0 w 19537"/>
              <a:gd name="T10" fmla="*/ 0 h 21600"/>
              <a:gd name="T11" fmla="*/ 19537 w 1953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537" h="21600" fill="none" extrusionOk="0">
                <a:moveTo>
                  <a:pt x="-1" y="0"/>
                </a:moveTo>
                <a:cubicBezTo>
                  <a:pt x="8360" y="0"/>
                  <a:pt x="15970" y="4825"/>
                  <a:pt x="19536" y="12387"/>
                </a:cubicBezTo>
              </a:path>
              <a:path w="19537" h="21600" stroke="0" extrusionOk="0">
                <a:moveTo>
                  <a:pt x="-1" y="0"/>
                </a:moveTo>
                <a:cubicBezTo>
                  <a:pt x="8360" y="0"/>
                  <a:pt x="15970" y="4825"/>
                  <a:pt x="19536" y="12387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D92FB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05" name="Arc 85"/>
          <p:cNvSpPr>
            <a:spLocks/>
          </p:cNvSpPr>
          <p:nvPr/>
        </p:nvSpPr>
        <p:spPr bwMode="auto">
          <a:xfrm rot="-5682396">
            <a:off x="1331119" y="5123657"/>
            <a:ext cx="206375" cy="230187"/>
          </a:xfrm>
          <a:custGeom>
            <a:avLst/>
            <a:gdLst>
              <a:gd name="T0" fmla="*/ 0 w 19537"/>
              <a:gd name="T1" fmla="*/ 0 h 21600"/>
              <a:gd name="T2" fmla="*/ 206375 w 19537"/>
              <a:gd name="T3" fmla="*/ 132006 h 21600"/>
              <a:gd name="T4" fmla="*/ 0 w 19537"/>
              <a:gd name="T5" fmla="*/ 230187 h 21600"/>
              <a:gd name="T6" fmla="*/ 0 60000 65536"/>
              <a:gd name="T7" fmla="*/ 0 60000 65536"/>
              <a:gd name="T8" fmla="*/ 0 60000 65536"/>
              <a:gd name="T9" fmla="*/ 0 w 19537"/>
              <a:gd name="T10" fmla="*/ 0 h 21600"/>
              <a:gd name="T11" fmla="*/ 19537 w 1953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537" h="21600" fill="none" extrusionOk="0">
                <a:moveTo>
                  <a:pt x="-1" y="0"/>
                </a:moveTo>
                <a:cubicBezTo>
                  <a:pt x="8360" y="0"/>
                  <a:pt x="15970" y="4825"/>
                  <a:pt x="19536" y="12387"/>
                </a:cubicBezTo>
              </a:path>
              <a:path w="19537" h="21600" stroke="0" extrusionOk="0">
                <a:moveTo>
                  <a:pt x="-1" y="0"/>
                </a:moveTo>
                <a:cubicBezTo>
                  <a:pt x="8360" y="0"/>
                  <a:pt x="15970" y="4825"/>
                  <a:pt x="19536" y="12387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D92FB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07" name="Arc 87"/>
          <p:cNvSpPr>
            <a:spLocks/>
          </p:cNvSpPr>
          <p:nvPr/>
        </p:nvSpPr>
        <p:spPr bwMode="auto">
          <a:xfrm rot="751070">
            <a:off x="2508250" y="5230813"/>
            <a:ext cx="217488" cy="225425"/>
          </a:xfrm>
          <a:custGeom>
            <a:avLst/>
            <a:gdLst>
              <a:gd name="T0" fmla="*/ 43020 w 20591"/>
              <a:gd name="T1" fmla="*/ 0 h 21213"/>
              <a:gd name="T2" fmla="*/ 217488 w 20591"/>
              <a:gd name="T3" fmla="*/ 156075 h 21213"/>
              <a:gd name="T4" fmla="*/ 0 w 20591"/>
              <a:gd name="T5" fmla="*/ 225425 h 21213"/>
              <a:gd name="T6" fmla="*/ 0 60000 65536"/>
              <a:gd name="T7" fmla="*/ 0 60000 65536"/>
              <a:gd name="T8" fmla="*/ 0 60000 65536"/>
              <a:gd name="T9" fmla="*/ 0 w 20591"/>
              <a:gd name="T10" fmla="*/ 0 h 21213"/>
              <a:gd name="T11" fmla="*/ 20591 w 20591"/>
              <a:gd name="T12" fmla="*/ 21213 h 21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91" h="21213" fill="none" extrusionOk="0">
                <a:moveTo>
                  <a:pt x="4072" y="0"/>
                </a:moveTo>
                <a:cubicBezTo>
                  <a:pt x="11856" y="1494"/>
                  <a:pt x="18196" y="7131"/>
                  <a:pt x="20590" y="14687"/>
                </a:cubicBezTo>
              </a:path>
              <a:path w="20591" h="21213" stroke="0" extrusionOk="0">
                <a:moveTo>
                  <a:pt x="4072" y="0"/>
                </a:moveTo>
                <a:cubicBezTo>
                  <a:pt x="11856" y="1494"/>
                  <a:pt x="18196" y="7131"/>
                  <a:pt x="20590" y="14687"/>
                </a:cubicBezTo>
                <a:lnTo>
                  <a:pt x="0" y="21213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08" name="Arc 88"/>
          <p:cNvSpPr>
            <a:spLocks/>
          </p:cNvSpPr>
          <p:nvPr/>
        </p:nvSpPr>
        <p:spPr bwMode="auto">
          <a:xfrm rot="751070">
            <a:off x="552450" y="5237163"/>
            <a:ext cx="217488" cy="225425"/>
          </a:xfrm>
          <a:custGeom>
            <a:avLst/>
            <a:gdLst>
              <a:gd name="T0" fmla="*/ 43020 w 20591"/>
              <a:gd name="T1" fmla="*/ 0 h 21213"/>
              <a:gd name="T2" fmla="*/ 217488 w 20591"/>
              <a:gd name="T3" fmla="*/ 156075 h 21213"/>
              <a:gd name="T4" fmla="*/ 0 w 20591"/>
              <a:gd name="T5" fmla="*/ 225425 h 21213"/>
              <a:gd name="T6" fmla="*/ 0 60000 65536"/>
              <a:gd name="T7" fmla="*/ 0 60000 65536"/>
              <a:gd name="T8" fmla="*/ 0 60000 65536"/>
              <a:gd name="T9" fmla="*/ 0 w 20591"/>
              <a:gd name="T10" fmla="*/ 0 h 21213"/>
              <a:gd name="T11" fmla="*/ 20591 w 20591"/>
              <a:gd name="T12" fmla="*/ 21213 h 21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91" h="21213" fill="none" extrusionOk="0">
                <a:moveTo>
                  <a:pt x="4072" y="0"/>
                </a:moveTo>
                <a:cubicBezTo>
                  <a:pt x="11856" y="1494"/>
                  <a:pt x="18196" y="7131"/>
                  <a:pt x="20590" y="14687"/>
                </a:cubicBezTo>
              </a:path>
              <a:path w="20591" h="21213" stroke="0" extrusionOk="0">
                <a:moveTo>
                  <a:pt x="4072" y="0"/>
                </a:moveTo>
                <a:cubicBezTo>
                  <a:pt x="11856" y="1494"/>
                  <a:pt x="18196" y="7131"/>
                  <a:pt x="20590" y="14687"/>
                </a:cubicBezTo>
                <a:lnTo>
                  <a:pt x="0" y="21213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09" name="Arc 89"/>
          <p:cNvSpPr>
            <a:spLocks/>
          </p:cNvSpPr>
          <p:nvPr/>
        </p:nvSpPr>
        <p:spPr bwMode="auto">
          <a:xfrm rot="751070">
            <a:off x="2719388" y="2012950"/>
            <a:ext cx="217487" cy="225425"/>
          </a:xfrm>
          <a:custGeom>
            <a:avLst/>
            <a:gdLst>
              <a:gd name="T0" fmla="*/ 43020 w 20591"/>
              <a:gd name="T1" fmla="*/ 0 h 21213"/>
              <a:gd name="T2" fmla="*/ 217487 w 20591"/>
              <a:gd name="T3" fmla="*/ 156075 h 21213"/>
              <a:gd name="T4" fmla="*/ 0 w 20591"/>
              <a:gd name="T5" fmla="*/ 225425 h 21213"/>
              <a:gd name="T6" fmla="*/ 0 60000 65536"/>
              <a:gd name="T7" fmla="*/ 0 60000 65536"/>
              <a:gd name="T8" fmla="*/ 0 60000 65536"/>
              <a:gd name="T9" fmla="*/ 0 w 20591"/>
              <a:gd name="T10" fmla="*/ 0 h 21213"/>
              <a:gd name="T11" fmla="*/ 20591 w 20591"/>
              <a:gd name="T12" fmla="*/ 21213 h 21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91" h="21213" fill="none" extrusionOk="0">
                <a:moveTo>
                  <a:pt x="4072" y="0"/>
                </a:moveTo>
                <a:cubicBezTo>
                  <a:pt x="11856" y="1494"/>
                  <a:pt x="18196" y="7131"/>
                  <a:pt x="20590" y="14687"/>
                </a:cubicBezTo>
              </a:path>
              <a:path w="20591" h="21213" stroke="0" extrusionOk="0">
                <a:moveTo>
                  <a:pt x="4072" y="0"/>
                </a:moveTo>
                <a:cubicBezTo>
                  <a:pt x="11856" y="1494"/>
                  <a:pt x="18196" y="7131"/>
                  <a:pt x="20590" y="14687"/>
                </a:cubicBezTo>
                <a:lnTo>
                  <a:pt x="0" y="21213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10" name="Arc 90"/>
          <p:cNvSpPr>
            <a:spLocks/>
          </p:cNvSpPr>
          <p:nvPr/>
        </p:nvSpPr>
        <p:spPr bwMode="auto">
          <a:xfrm rot="751070">
            <a:off x="777875" y="2019300"/>
            <a:ext cx="217488" cy="225425"/>
          </a:xfrm>
          <a:custGeom>
            <a:avLst/>
            <a:gdLst>
              <a:gd name="T0" fmla="*/ 43020 w 20591"/>
              <a:gd name="T1" fmla="*/ 0 h 21213"/>
              <a:gd name="T2" fmla="*/ 217488 w 20591"/>
              <a:gd name="T3" fmla="*/ 156075 h 21213"/>
              <a:gd name="T4" fmla="*/ 0 w 20591"/>
              <a:gd name="T5" fmla="*/ 225425 h 21213"/>
              <a:gd name="T6" fmla="*/ 0 60000 65536"/>
              <a:gd name="T7" fmla="*/ 0 60000 65536"/>
              <a:gd name="T8" fmla="*/ 0 60000 65536"/>
              <a:gd name="T9" fmla="*/ 0 w 20591"/>
              <a:gd name="T10" fmla="*/ 0 h 21213"/>
              <a:gd name="T11" fmla="*/ 20591 w 20591"/>
              <a:gd name="T12" fmla="*/ 21213 h 21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91" h="21213" fill="none" extrusionOk="0">
                <a:moveTo>
                  <a:pt x="4072" y="0"/>
                </a:moveTo>
                <a:cubicBezTo>
                  <a:pt x="11856" y="1494"/>
                  <a:pt x="18196" y="7131"/>
                  <a:pt x="20590" y="14687"/>
                </a:cubicBezTo>
              </a:path>
              <a:path w="20591" h="21213" stroke="0" extrusionOk="0">
                <a:moveTo>
                  <a:pt x="4072" y="0"/>
                </a:moveTo>
                <a:cubicBezTo>
                  <a:pt x="11856" y="1494"/>
                  <a:pt x="18196" y="7131"/>
                  <a:pt x="20590" y="14687"/>
                </a:cubicBezTo>
                <a:lnTo>
                  <a:pt x="0" y="21213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12" name="Rectangle 92"/>
          <p:cNvSpPr>
            <a:spLocks noChangeArrowheads="1"/>
          </p:cNvSpPr>
          <p:nvPr/>
        </p:nvSpPr>
        <p:spPr bwMode="auto">
          <a:xfrm>
            <a:off x="6661150" y="1265238"/>
            <a:ext cx="43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=</a:t>
            </a:r>
          </a:p>
        </p:txBody>
      </p:sp>
      <p:sp>
        <p:nvSpPr>
          <p:cNvPr id="5213" name="Rectangle 93"/>
          <p:cNvSpPr>
            <a:spLocks noChangeArrowheads="1"/>
          </p:cNvSpPr>
          <p:nvPr/>
        </p:nvSpPr>
        <p:spPr bwMode="auto">
          <a:xfrm>
            <a:off x="6800850" y="4519613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=</a:t>
            </a:r>
          </a:p>
        </p:txBody>
      </p:sp>
      <p:sp>
        <p:nvSpPr>
          <p:cNvPr id="5214" name="Text Box 94"/>
          <p:cNvSpPr txBox="1">
            <a:spLocks noChangeArrowheads="1"/>
          </p:cNvSpPr>
          <p:nvPr/>
        </p:nvSpPr>
        <p:spPr bwMode="auto">
          <a:xfrm>
            <a:off x="3497263" y="52149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1</a:t>
            </a:r>
            <a:endParaRPr lang="ru-RU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7" dur="1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20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5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10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5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5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5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5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5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5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5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4" dur="1000"/>
                                        <p:tgtEl>
                                          <p:spTgt spid="5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5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5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1000"/>
                                        <p:tgtEl>
                                          <p:spTgt spid="5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5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5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5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1" dur="1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5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5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6" dur="10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5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5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1000"/>
                                        <p:tgtEl>
                                          <p:spTgt spid="5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5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5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6" dur="10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5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5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1000"/>
                                        <p:tgtEl>
                                          <p:spTgt spid="5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5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5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6" dur="1000"/>
                                        <p:tgtEl>
                                          <p:spTgt spid="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5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5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1" dur="1000"/>
                                        <p:tgtEl>
                                          <p:spTgt spid="5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6" dur="1000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5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5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6" dur="10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1" dur="1000"/>
                                        <p:tgtEl>
                                          <p:spTgt spid="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6" dur="10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5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5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1" dur="1000"/>
                                        <p:tgtEl>
                                          <p:spTgt spid="5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5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5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6" dur="1000"/>
                                        <p:tgtEl>
                                          <p:spTgt spid="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5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5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1" dur="1000"/>
                                        <p:tgtEl>
                                          <p:spTgt spid="5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5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5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6" dur="1000"/>
                                        <p:tgtEl>
                                          <p:spTgt spid="5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5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2" dur="10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0" dur="1000"/>
                                        <p:tgtEl>
                                          <p:spTgt spid="5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5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000" fill="hold"/>
                                        <p:tgtEl>
                                          <p:spTgt spid="5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7" dur="1000"/>
                                        <p:tgtEl>
                                          <p:spTgt spid="5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0" dur="10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10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2" dur="1000"/>
                                        <p:tgtEl>
                                          <p:spTgt spid="5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6" grpId="0" animBg="1"/>
      <p:bldP spid="5127" grpId="0"/>
      <p:bldP spid="5128" grpId="0"/>
      <p:bldP spid="5129" grpId="0"/>
      <p:bldP spid="5130" grpId="0"/>
      <p:bldP spid="5131" grpId="0"/>
      <p:bldP spid="5132" grpId="0"/>
      <p:bldP spid="5133" grpId="0" animBg="1"/>
      <p:bldP spid="5134" grpId="0" animBg="1"/>
      <p:bldP spid="5135" grpId="0" animBg="1"/>
      <p:bldP spid="5136" grpId="0" animBg="1"/>
      <p:bldP spid="5137" grpId="0" animBg="1"/>
      <p:bldP spid="5138" grpId="0" animBg="1"/>
      <p:bldP spid="5139" grpId="0" animBg="1"/>
      <p:bldP spid="5142" grpId="0"/>
      <p:bldP spid="5143" grpId="0" animBg="1"/>
      <p:bldP spid="5144" grpId="0"/>
      <p:bldP spid="5145" grpId="0"/>
      <p:bldP spid="5146" grpId="0" animBg="1"/>
      <p:bldP spid="5147" grpId="0"/>
      <p:bldP spid="5148" grpId="0" animBg="1"/>
      <p:bldP spid="5149" grpId="0"/>
      <p:bldP spid="5150" grpId="0"/>
      <p:bldP spid="5151" grpId="0" animBg="1"/>
      <p:bldP spid="5152" grpId="0"/>
      <p:bldP spid="5153" grpId="0"/>
      <p:bldP spid="5154" grpId="0"/>
      <p:bldP spid="5155" grpId="0"/>
      <p:bldP spid="5156" grpId="0"/>
      <p:bldP spid="5157" grpId="0"/>
      <p:bldP spid="5157" grpId="1"/>
      <p:bldP spid="5158" grpId="0" animBg="1"/>
      <p:bldP spid="5159" grpId="0" animBg="1"/>
      <p:bldP spid="5160" grpId="0" animBg="1"/>
      <p:bldP spid="5161" grpId="0" animBg="1"/>
      <p:bldP spid="5162" grpId="0" animBg="1"/>
      <p:bldP spid="5163" grpId="0" animBg="1"/>
      <p:bldP spid="5164" grpId="0"/>
      <p:bldP spid="5165" grpId="0" animBg="1"/>
      <p:bldP spid="5166" grpId="0" animBg="1"/>
      <p:bldP spid="5167" grpId="0"/>
      <p:bldP spid="5168" grpId="0"/>
      <p:bldP spid="5169" grpId="0"/>
      <p:bldP spid="5170" grpId="0"/>
      <p:bldP spid="5171" grpId="0"/>
      <p:bldP spid="5172" grpId="0" animBg="1"/>
      <p:bldP spid="5173" grpId="0" animBg="1"/>
      <p:bldP spid="5174" grpId="0" animBg="1"/>
      <p:bldP spid="5177" grpId="0" animBg="1"/>
      <p:bldP spid="5182" grpId="0"/>
      <p:bldP spid="5183" grpId="0" animBg="1"/>
      <p:bldP spid="5184" grpId="0"/>
      <p:bldP spid="5185" grpId="0"/>
      <p:bldP spid="5186" grpId="0" animBg="1"/>
      <p:bldP spid="5187" grpId="0"/>
      <p:bldP spid="5188" grpId="0" animBg="1"/>
      <p:bldP spid="5189" grpId="0"/>
      <p:bldP spid="5190" grpId="0"/>
      <p:bldP spid="5191" grpId="0" animBg="1"/>
      <p:bldP spid="5193" grpId="0"/>
      <p:bldP spid="5193" grpId="1"/>
      <p:bldP spid="5194" grpId="0" animBg="1"/>
      <p:bldP spid="5195" grpId="0" animBg="1"/>
      <p:bldP spid="5200" grpId="0"/>
      <p:bldP spid="5201" grpId="0"/>
      <p:bldP spid="5202" grpId="0" animBg="1"/>
      <p:bldP spid="5203" grpId="0" animBg="1"/>
      <p:bldP spid="5204" grpId="0" animBg="1"/>
      <p:bldP spid="5205" grpId="0" animBg="1"/>
      <p:bldP spid="5207" grpId="0" animBg="1"/>
      <p:bldP spid="5208" grpId="0" animBg="1"/>
      <p:bldP spid="5209" grpId="0" animBg="1"/>
      <p:bldP spid="5210" grpId="0" animBg="1"/>
      <p:bldP spid="5212" grpId="0"/>
      <p:bldP spid="5213" grpId="0"/>
      <p:bldP spid="5214" grpId="0"/>
      <p:bldP spid="521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147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>
                <a:solidFill>
                  <a:srgbClr val="FF0000"/>
                </a:solidFill>
              </a:rPr>
              <a:t>Теорема1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908720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Если </a:t>
            </a:r>
            <a:r>
              <a:rPr lang="ru-RU" sz="2400" b="1" dirty="0" smtClean="0">
                <a:solidFill>
                  <a:srgbClr val="C00000"/>
                </a:solidFill>
              </a:rPr>
              <a:t>гипотенуза и  острый угол </a:t>
            </a:r>
            <a:r>
              <a:rPr lang="ru-RU" sz="2400" b="1" dirty="0" smtClean="0"/>
              <a:t>одного прямоугольного треугольника соответственно равны </a:t>
            </a:r>
            <a:r>
              <a:rPr lang="ru-RU" sz="2400" b="1" dirty="0" smtClean="0">
                <a:solidFill>
                  <a:srgbClr val="C00000"/>
                </a:solidFill>
              </a:rPr>
              <a:t>гипотенузе и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острому углу </a:t>
            </a:r>
            <a:r>
              <a:rPr lang="ru-RU" sz="2400" b="1" dirty="0" smtClean="0"/>
              <a:t>другого, то такие треугольники равны.</a:t>
            </a:r>
          </a:p>
          <a:p>
            <a:endParaRPr lang="ru-RU" sz="2400" dirty="0"/>
          </a:p>
        </p:txBody>
      </p: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5364088" y="1916832"/>
            <a:ext cx="1944687" cy="1820862"/>
            <a:chOff x="329" y="669"/>
            <a:chExt cx="1225" cy="1147"/>
          </a:xfrm>
        </p:grpSpPr>
        <p:sp>
          <p:nvSpPr>
            <p:cNvPr id="5" name="Text Box 23"/>
            <p:cNvSpPr txBox="1">
              <a:spLocks noChangeArrowheads="1"/>
            </p:cNvSpPr>
            <p:nvPr/>
          </p:nvSpPr>
          <p:spPr bwMode="auto">
            <a:xfrm>
              <a:off x="368" y="669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/>
                <a:t>А</a:t>
              </a:r>
              <a:r>
                <a:rPr lang="ru-RU" sz="2400" dirty="0"/>
                <a:t> </a:t>
              </a:r>
            </a:p>
          </p:txBody>
        </p:sp>
        <p:sp>
          <p:nvSpPr>
            <p:cNvPr id="6" name="AutoShape 24"/>
            <p:cNvSpPr>
              <a:spLocks noChangeArrowheads="1"/>
            </p:cNvSpPr>
            <p:nvPr/>
          </p:nvSpPr>
          <p:spPr bwMode="auto">
            <a:xfrm>
              <a:off x="627" y="803"/>
              <a:ext cx="696" cy="912"/>
            </a:xfrm>
            <a:prstGeom prst="rt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329" y="1523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/>
                <a:t>C</a:t>
              </a:r>
              <a:r>
                <a:rPr lang="ru-RU" sz="2400" dirty="0" smtClean="0"/>
                <a:t> </a:t>
              </a:r>
              <a:endParaRPr lang="ru-RU" sz="2400" dirty="0"/>
            </a:p>
          </p:txBody>
        </p:sp>
        <p:sp>
          <p:nvSpPr>
            <p:cNvPr id="8" name="Text Box 26"/>
            <p:cNvSpPr txBox="1">
              <a:spLocks noChangeArrowheads="1"/>
            </p:cNvSpPr>
            <p:nvPr/>
          </p:nvSpPr>
          <p:spPr bwMode="auto">
            <a:xfrm>
              <a:off x="1282" y="1528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/>
                <a:t>B</a:t>
              </a:r>
              <a:r>
                <a:rPr lang="ru-RU" sz="2400" dirty="0"/>
                <a:t> </a:t>
              </a:r>
            </a:p>
          </p:txBody>
        </p:sp>
        <p:sp>
          <p:nvSpPr>
            <p:cNvPr id="9" name="Rectangle 27"/>
            <p:cNvSpPr>
              <a:spLocks noChangeArrowheads="1"/>
            </p:cNvSpPr>
            <p:nvPr/>
          </p:nvSpPr>
          <p:spPr bwMode="auto">
            <a:xfrm>
              <a:off x="627" y="1571"/>
              <a:ext cx="144" cy="136"/>
            </a:xfrm>
            <a:prstGeom prst="rect">
              <a:avLst/>
            </a:prstGeom>
            <a:solidFill>
              <a:srgbClr val="4D68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Arc 35"/>
            <p:cNvSpPr>
              <a:spLocks/>
            </p:cNvSpPr>
            <p:nvPr/>
          </p:nvSpPr>
          <p:spPr bwMode="auto">
            <a:xfrm rot="-5400000">
              <a:off x="1189" y="1585"/>
              <a:ext cx="110" cy="145"/>
            </a:xfrm>
            <a:custGeom>
              <a:avLst/>
              <a:gdLst>
                <a:gd name="T0" fmla="*/ 0 w 16493"/>
                <a:gd name="T1" fmla="*/ 0 h 21600"/>
                <a:gd name="T2" fmla="*/ 110 w 16493"/>
                <a:gd name="T3" fmla="*/ 51 h 21600"/>
                <a:gd name="T4" fmla="*/ 0 w 16493"/>
                <a:gd name="T5" fmla="*/ 145 h 21600"/>
                <a:gd name="T6" fmla="*/ 0 60000 65536"/>
                <a:gd name="T7" fmla="*/ 0 60000 65536"/>
                <a:gd name="T8" fmla="*/ 0 60000 65536"/>
                <a:gd name="T9" fmla="*/ 0 w 16493"/>
                <a:gd name="T10" fmla="*/ 0 h 21600"/>
                <a:gd name="T11" fmla="*/ 16493 w 1649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493" h="21600" fill="none" extrusionOk="0">
                  <a:moveTo>
                    <a:pt x="-1" y="0"/>
                  </a:moveTo>
                  <a:cubicBezTo>
                    <a:pt x="6355" y="0"/>
                    <a:pt x="12388" y="2799"/>
                    <a:pt x="16492" y="7652"/>
                  </a:cubicBezTo>
                </a:path>
                <a:path w="16493" h="21600" stroke="0" extrusionOk="0">
                  <a:moveTo>
                    <a:pt x="-1" y="0"/>
                  </a:moveTo>
                  <a:cubicBezTo>
                    <a:pt x="6355" y="0"/>
                    <a:pt x="12388" y="2799"/>
                    <a:pt x="16492" y="7652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92FB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Line 22"/>
            <p:cNvSpPr>
              <a:spLocks noChangeShapeType="1"/>
            </p:cNvSpPr>
            <p:nvPr/>
          </p:nvSpPr>
          <p:spPr bwMode="auto">
            <a:xfrm flipH="1">
              <a:off x="921" y="1245"/>
              <a:ext cx="159" cy="5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67"/>
          <p:cNvGrpSpPr>
            <a:grpSpLocks/>
          </p:cNvGrpSpPr>
          <p:nvPr/>
        </p:nvGrpSpPr>
        <p:grpSpPr bwMode="auto">
          <a:xfrm>
            <a:off x="7199313" y="1916832"/>
            <a:ext cx="1944687" cy="1820862"/>
            <a:chOff x="329" y="669"/>
            <a:chExt cx="1225" cy="1147"/>
          </a:xfrm>
        </p:grpSpPr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368" y="669"/>
              <a:ext cx="3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 smtClean="0"/>
                <a:t>А</a:t>
              </a:r>
              <a:r>
                <a:rPr lang="ru-RU" sz="1100" b="1" dirty="0" smtClean="0"/>
                <a:t>1</a:t>
              </a:r>
              <a:r>
                <a:rPr lang="ru-RU" sz="2400" dirty="0" smtClean="0"/>
                <a:t> </a:t>
              </a:r>
              <a:endParaRPr lang="ru-RU" sz="2400" dirty="0"/>
            </a:p>
          </p:txBody>
        </p:sp>
        <p:sp>
          <p:nvSpPr>
            <p:cNvPr id="15" name="AutoShape 24"/>
            <p:cNvSpPr>
              <a:spLocks noChangeArrowheads="1"/>
            </p:cNvSpPr>
            <p:nvPr/>
          </p:nvSpPr>
          <p:spPr bwMode="auto">
            <a:xfrm>
              <a:off x="627" y="803"/>
              <a:ext cx="696" cy="912"/>
            </a:xfrm>
            <a:prstGeom prst="rt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329" y="1523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/>
                <a:t>C</a:t>
              </a:r>
              <a:r>
                <a:rPr lang="ru-RU" sz="1100" b="1" dirty="0" smtClean="0"/>
                <a:t>1</a:t>
              </a:r>
              <a:r>
                <a:rPr lang="ru-RU" sz="2400" b="1" dirty="0" smtClean="0"/>
                <a:t> </a:t>
              </a:r>
              <a:endParaRPr lang="ru-RU" sz="2400" b="1" dirty="0"/>
            </a:p>
          </p:txBody>
        </p:sp>
        <p:sp>
          <p:nvSpPr>
            <p:cNvPr id="17" name="Text Box 26"/>
            <p:cNvSpPr txBox="1">
              <a:spLocks noChangeArrowheads="1"/>
            </p:cNvSpPr>
            <p:nvPr/>
          </p:nvSpPr>
          <p:spPr bwMode="auto">
            <a:xfrm>
              <a:off x="1282" y="1528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/>
                <a:t>B</a:t>
              </a:r>
              <a:r>
                <a:rPr lang="ru-RU" sz="1100" b="1" dirty="0" smtClean="0"/>
                <a:t>1</a:t>
              </a:r>
              <a:r>
                <a:rPr lang="ru-RU" sz="2400" b="1" dirty="0" smtClean="0"/>
                <a:t> </a:t>
              </a:r>
              <a:endParaRPr lang="ru-RU" sz="2400" b="1" dirty="0"/>
            </a:p>
          </p:txBody>
        </p:sp>
        <p:sp>
          <p:nvSpPr>
            <p:cNvPr id="18" name="Rectangle 27"/>
            <p:cNvSpPr>
              <a:spLocks noChangeArrowheads="1"/>
            </p:cNvSpPr>
            <p:nvPr/>
          </p:nvSpPr>
          <p:spPr bwMode="auto">
            <a:xfrm>
              <a:off x="627" y="1571"/>
              <a:ext cx="144" cy="136"/>
            </a:xfrm>
            <a:prstGeom prst="rect">
              <a:avLst/>
            </a:prstGeom>
            <a:solidFill>
              <a:srgbClr val="4D68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Arc 35"/>
            <p:cNvSpPr>
              <a:spLocks/>
            </p:cNvSpPr>
            <p:nvPr/>
          </p:nvSpPr>
          <p:spPr bwMode="auto">
            <a:xfrm rot="-5400000">
              <a:off x="1189" y="1585"/>
              <a:ext cx="110" cy="145"/>
            </a:xfrm>
            <a:custGeom>
              <a:avLst/>
              <a:gdLst>
                <a:gd name="T0" fmla="*/ 0 w 16493"/>
                <a:gd name="T1" fmla="*/ 0 h 21600"/>
                <a:gd name="T2" fmla="*/ 110 w 16493"/>
                <a:gd name="T3" fmla="*/ 51 h 21600"/>
                <a:gd name="T4" fmla="*/ 0 w 16493"/>
                <a:gd name="T5" fmla="*/ 145 h 21600"/>
                <a:gd name="T6" fmla="*/ 0 60000 65536"/>
                <a:gd name="T7" fmla="*/ 0 60000 65536"/>
                <a:gd name="T8" fmla="*/ 0 60000 65536"/>
                <a:gd name="T9" fmla="*/ 0 w 16493"/>
                <a:gd name="T10" fmla="*/ 0 h 21600"/>
                <a:gd name="T11" fmla="*/ 16493 w 1649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493" h="21600" fill="none" extrusionOk="0">
                  <a:moveTo>
                    <a:pt x="-1" y="0"/>
                  </a:moveTo>
                  <a:cubicBezTo>
                    <a:pt x="6355" y="0"/>
                    <a:pt x="12388" y="2799"/>
                    <a:pt x="16492" y="7652"/>
                  </a:cubicBezTo>
                </a:path>
                <a:path w="16493" h="21600" stroke="0" extrusionOk="0">
                  <a:moveTo>
                    <a:pt x="-1" y="0"/>
                  </a:moveTo>
                  <a:cubicBezTo>
                    <a:pt x="6355" y="0"/>
                    <a:pt x="12388" y="2799"/>
                    <a:pt x="16492" y="7652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92FB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 flipH="1">
              <a:off x="921" y="1245"/>
              <a:ext cx="159" cy="5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79512" y="2276872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Дано:      АВС,     А</a:t>
            </a:r>
            <a:r>
              <a:rPr lang="ru-RU" sz="1100" b="1" dirty="0" smtClean="0"/>
              <a:t>1</a:t>
            </a:r>
            <a:r>
              <a:rPr lang="ru-RU" sz="2400" b="1" dirty="0" smtClean="0"/>
              <a:t>В</a:t>
            </a:r>
            <a:r>
              <a:rPr lang="ru-RU" sz="1100" b="1" dirty="0" smtClean="0"/>
              <a:t>1</a:t>
            </a:r>
            <a:r>
              <a:rPr lang="ru-RU" sz="2400" b="1" dirty="0" smtClean="0"/>
              <a:t>С</a:t>
            </a:r>
            <a:r>
              <a:rPr lang="ru-RU" sz="1100" b="1" dirty="0" smtClean="0"/>
              <a:t>1</a:t>
            </a:r>
            <a:r>
              <a:rPr lang="ru-RU" sz="2400" b="1" dirty="0" smtClean="0"/>
              <a:t>- прямоугольные, АВ = А</a:t>
            </a:r>
            <a:r>
              <a:rPr lang="ru-RU" sz="1100" b="1" dirty="0" smtClean="0"/>
              <a:t>1</a:t>
            </a:r>
            <a:r>
              <a:rPr lang="ru-RU" sz="2400" b="1" dirty="0" smtClean="0"/>
              <a:t>В</a:t>
            </a:r>
            <a:r>
              <a:rPr lang="ru-RU" sz="1100" b="1" dirty="0" smtClean="0"/>
              <a:t>1</a:t>
            </a:r>
            <a:r>
              <a:rPr lang="ru-RU" sz="2400" b="1" dirty="0" smtClean="0"/>
              <a:t>,      В =    В</a:t>
            </a:r>
            <a:r>
              <a:rPr lang="ru-RU" sz="1100" b="1" dirty="0" smtClean="0"/>
              <a:t>1</a:t>
            </a:r>
            <a:r>
              <a:rPr lang="ru-RU" sz="2400" b="1" dirty="0" smtClean="0"/>
              <a:t>  </a:t>
            </a:r>
            <a:endParaRPr lang="ru-RU" sz="2400" b="1" dirty="0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1187624" y="242088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2123728" y="242088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2267744" y="2708920"/>
          <a:ext cx="349250" cy="333375"/>
        </p:xfrm>
        <a:graphic>
          <a:graphicData uri="http://schemas.openxmlformats.org/presentationml/2006/ole">
            <p:oleObj spid="_x0000_s41986" name="Формула" r:id="rId3" imgW="164957" imgH="152268" progId="Equation.3">
              <p:embed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1547664" y="2708920"/>
          <a:ext cx="349250" cy="333375"/>
        </p:xfrm>
        <a:graphic>
          <a:graphicData uri="http://schemas.openxmlformats.org/presentationml/2006/ole">
            <p:oleObj spid="_x0000_s41987" name="Формула" r:id="rId4" imgW="164957" imgH="152268" progId="Equation.3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79512" y="299695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Доказать:  </a:t>
            </a:r>
            <a:endParaRPr lang="ru-RU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619672" y="2996952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</a:t>
            </a:r>
            <a:r>
              <a:rPr lang="ru-RU" sz="2400" b="1" dirty="0" smtClean="0"/>
              <a:t>АВС</a:t>
            </a:r>
            <a:r>
              <a:rPr lang="ru-RU" b="1" dirty="0" smtClean="0"/>
              <a:t>  =      </a:t>
            </a:r>
            <a:r>
              <a:rPr lang="ru-RU" sz="2400" b="1" dirty="0" smtClean="0"/>
              <a:t>А</a:t>
            </a:r>
            <a:r>
              <a:rPr lang="ru-RU" sz="1000" b="1" dirty="0" smtClean="0"/>
              <a:t>1</a:t>
            </a:r>
            <a:r>
              <a:rPr lang="ru-RU" sz="2400" b="1" dirty="0" smtClean="0"/>
              <a:t>В</a:t>
            </a:r>
            <a:r>
              <a:rPr lang="ru-RU" sz="1000" b="1" dirty="0" smtClean="0"/>
              <a:t>1</a:t>
            </a:r>
            <a:r>
              <a:rPr lang="ru-RU" sz="2400" b="1" dirty="0" smtClean="0"/>
              <a:t>С</a:t>
            </a:r>
            <a:r>
              <a:rPr lang="ru-RU" sz="1000" b="1" dirty="0" smtClean="0"/>
              <a:t>1</a:t>
            </a:r>
            <a:endParaRPr lang="ru-RU" dirty="0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2699792" y="314096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1619672" y="314096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23528" y="3789040"/>
            <a:ext cx="2371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Доказательство:</a:t>
            </a:r>
            <a:endParaRPr lang="ru-RU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51520" y="4365104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Т.К.        В =       В</a:t>
            </a:r>
            <a:r>
              <a:rPr lang="ru-RU" sz="1100" b="1" dirty="0" smtClean="0"/>
              <a:t>1</a:t>
            </a:r>
            <a:r>
              <a:rPr lang="ru-RU" sz="2400" b="1" dirty="0" smtClean="0"/>
              <a:t>, то по свойству углов прямоугольного треугольника        А =      А</a:t>
            </a:r>
            <a:r>
              <a:rPr lang="ru-RU" sz="1100" b="1" dirty="0" smtClean="0"/>
              <a:t>1 .</a:t>
            </a:r>
            <a:r>
              <a:rPr lang="ru-RU" sz="2400" b="1" dirty="0" smtClean="0"/>
              <a:t>. </a:t>
            </a: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899592" y="4437112"/>
          <a:ext cx="349250" cy="333375"/>
        </p:xfrm>
        <a:graphic>
          <a:graphicData uri="http://schemas.openxmlformats.org/presentationml/2006/ole">
            <p:oleObj spid="_x0000_s41988" name="Формула" r:id="rId5" imgW="164957" imgH="152268" progId="Equation.3">
              <p:embed/>
            </p:oleObj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1763688" y="4437112"/>
          <a:ext cx="349250" cy="333375"/>
        </p:xfrm>
        <a:graphic>
          <a:graphicData uri="http://schemas.openxmlformats.org/presentationml/2006/ole">
            <p:oleObj spid="_x0000_s41989" name="Формула" r:id="rId6" imgW="164957" imgH="152268" progId="Equation.3">
              <p:embed/>
            </p:oleObj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2267744" y="4725144"/>
          <a:ext cx="349250" cy="333375"/>
        </p:xfrm>
        <a:graphic>
          <a:graphicData uri="http://schemas.openxmlformats.org/presentationml/2006/ole">
            <p:oleObj spid="_x0000_s41990" name="Формула" r:id="rId7" imgW="164957" imgH="152268" progId="Equation.3">
              <p:embed/>
            </p:oleObj>
          </a:graphicData>
        </a:graphic>
      </p:graphicFrame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3059832" y="4725144"/>
          <a:ext cx="349250" cy="333375"/>
        </p:xfrm>
        <a:graphic>
          <a:graphicData uri="http://schemas.openxmlformats.org/presentationml/2006/ole">
            <p:oleObj spid="_x0000_s41991" name="Формула" r:id="rId8" imgW="164957" imgH="152268" progId="Equation.3">
              <p:embed/>
            </p:oleObj>
          </a:graphicData>
        </a:graphic>
      </p:graphicFrame>
      <p:sp>
        <p:nvSpPr>
          <p:cNvPr id="36" name="Прямоугольник 35"/>
          <p:cNvSpPr/>
          <p:nvPr/>
        </p:nvSpPr>
        <p:spPr>
          <a:xfrm>
            <a:off x="251520" y="5229200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По второму признаку равенства треугольников (по стороне и двум прилежащим  к ней углам)  </a:t>
            </a:r>
            <a:endParaRPr lang="ru-RU" sz="24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660232" y="5589240"/>
            <a:ext cx="20177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r>
              <a:rPr lang="ru-RU" sz="2400" b="1" dirty="0" smtClean="0"/>
              <a:t>АВС</a:t>
            </a:r>
            <a:r>
              <a:rPr lang="ru-RU" b="1" dirty="0" smtClean="0"/>
              <a:t>  =      </a:t>
            </a:r>
            <a:r>
              <a:rPr lang="ru-RU" sz="2400" b="1" dirty="0" smtClean="0"/>
              <a:t>А</a:t>
            </a:r>
            <a:r>
              <a:rPr lang="ru-RU" sz="1000" b="1" dirty="0" smtClean="0"/>
              <a:t>1</a:t>
            </a:r>
            <a:r>
              <a:rPr lang="ru-RU" sz="2400" b="1" dirty="0" smtClean="0"/>
              <a:t>В</a:t>
            </a:r>
            <a:r>
              <a:rPr lang="ru-RU" sz="1000" b="1" dirty="0" smtClean="0"/>
              <a:t>1</a:t>
            </a:r>
            <a:r>
              <a:rPr lang="ru-RU" sz="2400" b="1" dirty="0" smtClean="0"/>
              <a:t>С</a:t>
            </a:r>
            <a:r>
              <a:rPr lang="ru-RU" sz="1000" b="1" dirty="0" smtClean="0"/>
              <a:t>1</a:t>
            </a:r>
            <a:endParaRPr lang="ru-RU" dirty="0"/>
          </a:p>
        </p:txBody>
      </p:sp>
      <p:sp>
        <p:nvSpPr>
          <p:cNvPr id="38" name="Равнобедренный треугольник 37"/>
          <p:cNvSpPr/>
          <p:nvPr/>
        </p:nvSpPr>
        <p:spPr>
          <a:xfrm>
            <a:off x="7596336" y="566124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Равнобедренный треугольник 38"/>
          <p:cNvSpPr/>
          <p:nvPr/>
        </p:nvSpPr>
        <p:spPr>
          <a:xfrm>
            <a:off x="6516216" y="566124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6732240" y="6093296"/>
            <a:ext cx="714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Ч.т.д.</a:t>
            </a:r>
            <a:endParaRPr lang="ru-RU" b="1" dirty="0"/>
          </a:p>
        </p:txBody>
      </p:sp>
      <p:sp>
        <p:nvSpPr>
          <p:cNvPr id="41" name="Arc 69"/>
          <p:cNvSpPr>
            <a:spLocks/>
          </p:cNvSpPr>
          <p:nvPr/>
        </p:nvSpPr>
        <p:spPr bwMode="auto">
          <a:xfrm rot="21217004" flipV="1">
            <a:off x="5813307" y="2143600"/>
            <a:ext cx="211137" cy="320675"/>
          </a:xfrm>
          <a:custGeom>
            <a:avLst/>
            <a:gdLst>
              <a:gd name="T0" fmla="*/ 0 w 16586"/>
              <a:gd name="T1" fmla="*/ 4944 h 21600"/>
              <a:gd name="T2" fmla="*/ 211137 w 16586"/>
              <a:gd name="T3" fmla="*/ 62428 h 21600"/>
              <a:gd name="T4" fmla="*/ 48131 w 16586"/>
              <a:gd name="T5" fmla="*/ 320675 h 21600"/>
              <a:gd name="T6" fmla="*/ 0 60000 65536"/>
              <a:gd name="T7" fmla="*/ 0 60000 65536"/>
              <a:gd name="T8" fmla="*/ 0 60000 65536"/>
              <a:gd name="T9" fmla="*/ 0 w 16586"/>
              <a:gd name="T10" fmla="*/ 0 h 21600"/>
              <a:gd name="T11" fmla="*/ 16586 w 1658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586" h="21600" fill="none" extrusionOk="0">
                <a:moveTo>
                  <a:pt x="0" y="333"/>
                </a:moveTo>
                <a:cubicBezTo>
                  <a:pt x="1248" y="111"/>
                  <a:pt x="2513" y="-1"/>
                  <a:pt x="3781" y="0"/>
                </a:cubicBezTo>
                <a:cubicBezTo>
                  <a:pt x="8388" y="0"/>
                  <a:pt x="12875" y="1473"/>
                  <a:pt x="16586" y="4204"/>
                </a:cubicBezTo>
              </a:path>
              <a:path w="16586" h="21600" stroke="0" extrusionOk="0">
                <a:moveTo>
                  <a:pt x="0" y="333"/>
                </a:moveTo>
                <a:cubicBezTo>
                  <a:pt x="1248" y="111"/>
                  <a:pt x="2513" y="-1"/>
                  <a:pt x="3781" y="0"/>
                </a:cubicBezTo>
                <a:cubicBezTo>
                  <a:pt x="8388" y="0"/>
                  <a:pt x="12875" y="1473"/>
                  <a:pt x="16586" y="4204"/>
                </a:cubicBezTo>
                <a:lnTo>
                  <a:pt x="3781" y="2160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Arc 70"/>
          <p:cNvSpPr>
            <a:spLocks/>
          </p:cNvSpPr>
          <p:nvPr/>
        </p:nvSpPr>
        <p:spPr bwMode="auto">
          <a:xfrm rot="21217004" flipV="1">
            <a:off x="7646455" y="2147907"/>
            <a:ext cx="222691" cy="286247"/>
          </a:xfrm>
          <a:custGeom>
            <a:avLst/>
            <a:gdLst>
              <a:gd name="T0" fmla="*/ 0 w 16586"/>
              <a:gd name="T1" fmla="*/ 4944 h 21600"/>
              <a:gd name="T2" fmla="*/ 211138 w 16586"/>
              <a:gd name="T3" fmla="*/ 62428 h 21600"/>
              <a:gd name="T4" fmla="*/ 48132 w 16586"/>
              <a:gd name="T5" fmla="*/ 320675 h 21600"/>
              <a:gd name="T6" fmla="*/ 0 60000 65536"/>
              <a:gd name="T7" fmla="*/ 0 60000 65536"/>
              <a:gd name="T8" fmla="*/ 0 60000 65536"/>
              <a:gd name="T9" fmla="*/ 0 w 16586"/>
              <a:gd name="T10" fmla="*/ 0 h 21600"/>
              <a:gd name="T11" fmla="*/ 16586 w 1658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586" h="21600" fill="none" extrusionOk="0">
                <a:moveTo>
                  <a:pt x="0" y="333"/>
                </a:moveTo>
                <a:cubicBezTo>
                  <a:pt x="1248" y="111"/>
                  <a:pt x="2513" y="-1"/>
                  <a:pt x="3781" y="0"/>
                </a:cubicBezTo>
                <a:cubicBezTo>
                  <a:pt x="8388" y="0"/>
                  <a:pt x="12875" y="1473"/>
                  <a:pt x="16586" y="4204"/>
                </a:cubicBezTo>
              </a:path>
              <a:path w="16586" h="21600" stroke="0" extrusionOk="0">
                <a:moveTo>
                  <a:pt x="0" y="333"/>
                </a:moveTo>
                <a:cubicBezTo>
                  <a:pt x="1248" y="111"/>
                  <a:pt x="2513" y="-1"/>
                  <a:pt x="3781" y="0"/>
                </a:cubicBezTo>
                <a:cubicBezTo>
                  <a:pt x="8388" y="0"/>
                  <a:pt x="12875" y="1473"/>
                  <a:pt x="16586" y="4204"/>
                </a:cubicBezTo>
                <a:lnTo>
                  <a:pt x="3781" y="2160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8" grpId="0" animBg="1"/>
      <p:bldP spid="29" grpId="0" animBg="1"/>
      <p:bldP spid="30" grpId="0"/>
      <p:bldP spid="37" grpId="0"/>
      <p:bldP spid="38" grpId="0" animBg="1"/>
      <p:bldP spid="39" grpId="0" animBg="1"/>
      <p:bldP spid="40" grpId="0"/>
      <p:bldP spid="41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14783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 smtClean="0">
                <a:solidFill>
                  <a:srgbClr val="FF0000"/>
                </a:solidFill>
              </a:rPr>
              <a:t>Теорема</a:t>
            </a:r>
            <a:r>
              <a:rPr lang="en-US" sz="2400" b="1" u="sng" dirty="0" smtClean="0">
                <a:solidFill>
                  <a:srgbClr val="FF0000"/>
                </a:solidFill>
              </a:rPr>
              <a:t>2</a:t>
            </a:r>
            <a:endParaRPr lang="ru-RU" sz="2400" b="1" u="sng" dirty="0" smtClean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764704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/>
              <a:t>Если </a:t>
            </a:r>
            <a:r>
              <a:rPr lang="ru-RU" sz="2400" b="1" dirty="0" smtClean="0">
                <a:solidFill>
                  <a:srgbClr val="C00000"/>
                </a:solidFill>
              </a:rPr>
              <a:t>гипотенуза и катет </a:t>
            </a:r>
            <a:r>
              <a:rPr lang="ru-RU" sz="2400" b="1" dirty="0" smtClean="0"/>
              <a:t>одного прямоугольного треугольника соответственно равны </a:t>
            </a:r>
            <a:r>
              <a:rPr lang="ru-RU" sz="2400" b="1" dirty="0" smtClean="0">
                <a:solidFill>
                  <a:srgbClr val="C00000"/>
                </a:solidFill>
              </a:rPr>
              <a:t>гипотенузе и катету </a:t>
            </a:r>
            <a:r>
              <a:rPr lang="ru-RU" sz="2400" b="1" dirty="0" smtClean="0"/>
              <a:t> другого, то такие треугольники равны.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916833"/>
            <a:ext cx="540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Дано:    АВС,   А</a:t>
            </a:r>
            <a:r>
              <a:rPr lang="ru-RU" sz="1100" b="1" dirty="0" smtClean="0"/>
              <a:t>1</a:t>
            </a:r>
            <a:r>
              <a:rPr lang="ru-RU" sz="2400" b="1" dirty="0" smtClean="0"/>
              <a:t>В</a:t>
            </a:r>
            <a:r>
              <a:rPr lang="ru-RU" sz="1100" b="1" dirty="0" smtClean="0"/>
              <a:t>1</a:t>
            </a:r>
            <a:r>
              <a:rPr lang="ru-RU" sz="2400" b="1" dirty="0" smtClean="0"/>
              <a:t>С</a:t>
            </a:r>
            <a:r>
              <a:rPr lang="ru-RU" sz="1100" b="1" dirty="0" smtClean="0"/>
              <a:t>1</a:t>
            </a:r>
            <a:r>
              <a:rPr lang="ru-RU" sz="2400" b="1" dirty="0" smtClean="0"/>
              <a:t> - прямоугольные, АВ = А</a:t>
            </a:r>
            <a:r>
              <a:rPr lang="ru-RU" sz="1100" b="1" dirty="0" smtClean="0"/>
              <a:t>1</a:t>
            </a:r>
            <a:r>
              <a:rPr lang="ru-RU" sz="2400" b="1" dirty="0" smtClean="0"/>
              <a:t>В</a:t>
            </a:r>
            <a:r>
              <a:rPr lang="ru-RU" sz="1100" b="1" dirty="0" smtClean="0"/>
              <a:t>1</a:t>
            </a:r>
            <a:r>
              <a:rPr lang="ru-RU" sz="2400" b="1" dirty="0" smtClean="0"/>
              <a:t>, ВС = В</a:t>
            </a:r>
            <a:r>
              <a:rPr lang="ru-RU" sz="1100" b="1" dirty="0" smtClean="0"/>
              <a:t>1</a:t>
            </a:r>
            <a:r>
              <a:rPr lang="ru-RU" sz="2400" b="1" dirty="0" smtClean="0"/>
              <a:t>С</a:t>
            </a:r>
            <a:r>
              <a:rPr lang="ru-RU" sz="1100" b="1" dirty="0" smtClean="0"/>
              <a:t>1</a:t>
            </a:r>
            <a:r>
              <a:rPr lang="ru-RU" sz="2400" b="1" dirty="0" smtClean="0"/>
              <a:t>           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36912"/>
            <a:ext cx="1617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Доказать: 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2636912"/>
            <a:ext cx="2017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 </a:t>
            </a:r>
            <a:r>
              <a:rPr lang="ru-RU" sz="2400" b="1" dirty="0" smtClean="0"/>
              <a:t>АВС</a:t>
            </a:r>
            <a:r>
              <a:rPr lang="ru-RU" b="1" dirty="0" smtClean="0"/>
              <a:t>  =      </a:t>
            </a:r>
            <a:r>
              <a:rPr lang="ru-RU" sz="2400" b="1" dirty="0" smtClean="0"/>
              <a:t>А</a:t>
            </a:r>
            <a:r>
              <a:rPr lang="ru-RU" sz="1000" b="1" dirty="0" smtClean="0"/>
              <a:t>1</a:t>
            </a:r>
            <a:r>
              <a:rPr lang="ru-RU" sz="2400" b="1" dirty="0" smtClean="0"/>
              <a:t>В</a:t>
            </a:r>
            <a:r>
              <a:rPr lang="ru-RU" sz="1000" b="1" dirty="0" smtClean="0"/>
              <a:t>1</a:t>
            </a:r>
            <a:r>
              <a:rPr lang="ru-RU" sz="2400" b="1" dirty="0" smtClean="0"/>
              <a:t>С</a:t>
            </a:r>
            <a:r>
              <a:rPr lang="ru-RU" sz="1000" b="1" dirty="0" smtClean="0"/>
              <a:t>1</a:t>
            </a:r>
            <a:endParaRPr lang="ru-RU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691680" y="278092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2771800" y="278092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3068960"/>
            <a:ext cx="2371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Доказательство:</a:t>
            </a:r>
            <a:endParaRPr lang="ru-RU" sz="2400" b="1" dirty="0"/>
          </a:p>
        </p:txBody>
      </p:sp>
      <p:grpSp>
        <p:nvGrpSpPr>
          <p:cNvPr id="36" name="Группа 35"/>
          <p:cNvGrpSpPr/>
          <p:nvPr/>
        </p:nvGrpSpPr>
        <p:grpSpPr>
          <a:xfrm>
            <a:off x="4932040" y="1556792"/>
            <a:ext cx="1882782" cy="1973833"/>
            <a:chOff x="5220072" y="1772816"/>
            <a:chExt cx="1882782" cy="1973833"/>
          </a:xfrm>
        </p:grpSpPr>
        <p:grpSp>
          <p:nvGrpSpPr>
            <p:cNvPr id="33" name="Группа 32"/>
            <p:cNvGrpSpPr/>
            <p:nvPr/>
          </p:nvGrpSpPr>
          <p:grpSpPr>
            <a:xfrm>
              <a:off x="5220072" y="1772816"/>
              <a:ext cx="1577975" cy="1816224"/>
              <a:chOff x="5220072" y="1772816"/>
              <a:chExt cx="1577975" cy="1816224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5220072" y="1988840"/>
                <a:ext cx="1577975" cy="1600200"/>
                <a:chOff x="533400" y="4711700"/>
                <a:chExt cx="1577975" cy="1600200"/>
              </a:xfrm>
            </p:grpSpPr>
            <p:sp>
              <p:nvSpPr>
                <p:cNvPr id="1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33400" y="5854700"/>
                  <a:ext cx="431800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 dirty="0"/>
                    <a:t>C</a:t>
                  </a:r>
                  <a:r>
                    <a:rPr lang="ru-RU" sz="2400" b="1" dirty="0"/>
                    <a:t> </a:t>
                  </a:r>
                </a:p>
              </p:txBody>
            </p:sp>
            <p:grpSp>
              <p:nvGrpSpPr>
                <p:cNvPr id="13" name="Группа 52"/>
                <p:cNvGrpSpPr/>
                <p:nvPr/>
              </p:nvGrpSpPr>
              <p:grpSpPr>
                <a:xfrm>
                  <a:off x="858838" y="4711700"/>
                  <a:ext cx="1252537" cy="1447800"/>
                  <a:chOff x="858838" y="4711700"/>
                  <a:chExt cx="1252537" cy="1447800"/>
                </a:xfrm>
              </p:grpSpPr>
              <p:grpSp>
                <p:nvGrpSpPr>
                  <p:cNvPr id="14" name="Группа 51"/>
                  <p:cNvGrpSpPr/>
                  <p:nvPr/>
                </p:nvGrpSpPr>
                <p:grpSpPr>
                  <a:xfrm>
                    <a:off x="858838" y="4711700"/>
                    <a:ext cx="1252537" cy="1447800"/>
                    <a:chOff x="858838" y="4711700"/>
                    <a:chExt cx="1252537" cy="1447800"/>
                  </a:xfrm>
                </p:grpSpPr>
                <p:grpSp>
                  <p:nvGrpSpPr>
                    <p:cNvPr id="16" name="Группа 50"/>
                    <p:cNvGrpSpPr/>
                    <p:nvPr/>
                  </p:nvGrpSpPr>
                  <p:grpSpPr>
                    <a:xfrm>
                      <a:off x="858838" y="4711700"/>
                      <a:ext cx="1252537" cy="1447800"/>
                      <a:chOff x="858838" y="4711700"/>
                      <a:chExt cx="1252537" cy="1447800"/>
                    </a:xfrm>
                  </p:grpSpPr>
                  <p:sp>
                    <p:nvSpPr>
                      <p:cNvPr id="18" name="AutoShap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06475" y="4711700"/>
                        <a:ext cx="1104900" cy="1447800"/>
                      </a:xfrm>
                      <a:prstGeom prst="rtTriangle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858838" y="5487988"/>
                        <a:ext cx="261937" cy="317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7" name="Line 4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493838" y="5476875"/>
                      <a:ext cx="252412" cy="8890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5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54150" y="5422900"/>
                    <a:ext cx="252413" cy="8890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9" name="TextBox 28"/>
              <p:cNvSpPr txBox="1"/>
              <p:nvPr/>
            </p:nvSpPr>
            <p:spPr>
              <a:xfrm>
                <a:off x="5364088" y="1772816"/>
                <a:ext cx="2880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В</a:t>
                </a:r>
                <a:endParaRPr lang="ru-RU" sz="2400" b="1" dirty="0"/>
              </a:p>
            </p:txBody>
          </p:sp>
        </p:grpSp>
        <p:sp>
          <p:nvSpPr>
            <p:cNvPr id="30" name="Прямоугольник 29"/>
            <p:cNvSpPr/>
            <p:nvPr/>
          </p:nvSpPr>
          <p:spPr>
            <a:xfrm>
              <a:off x="6732240" y="3284984"/>
              <a:ext cx="3706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/>
                <a:t>А</a:t>
              </a:r>
              <a:endParaRPr lang="ru-RU" sz="2400" b="1" dirty="0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6660232" y="1412776"/>
            <a:ext cx="1889322" cy="2117849"/>
            <a:chOff x="7236296" y="1628800"/>
            <a:chExt cx="1889322" cy="211784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8676456" y="3284984"/>
              <a:ext cx="4491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/>
                <a:t>А</a:t>
              </a:r>
              <a:r>
                <a:rPr lang="ru-RU" sz="1200" b="1" dirty="0" smtClean="0"/>
                <a:t>1</a:t>
              </a:r>
              <a:endParaRPr lang="ru-RU" sz="2400" b="1" dirty="0"/>
            </a:p>
          </p:txBody>
        </p:sp>
        <p:grpSp>
          <p:nvGrpSpPr>
            <p:cNvPr id="34" name="Группа 33"/>
            <p:cNvGrpSpPr/>
            <p:nvPr/>
          </p:nvGrpSpPr>
          <p:grpSpPr>
            <a:xfrm>
              <a:off x="7236296" y="1628800"/>
              <a:ext cx="1484759" cy="1969368"/>
              <a:chOff x="7236296" y="1628800"/>
              <a:chExt cx="1484759" cy="1969368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7236296" y="1988840"/>
                <a:ext cx="1484759" cy="1609328"/>
                <a:chOff x="2642741" y="4711700"/>
                <a:chExt cx="1484759" cy="1609328"/>
              </a:xfrm>
            </p:grpSpPr>
            <p:sp>
              <p:nvSpPr>
                <p:cNvPr id="2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642741" y="5863828"/>
                  <a:ext cx="558800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 dirty="0"/>
                    <a:t>C</a:t>
                  </a:r>
                  <a:r>
                    <a:rPr lang="ru-RU" sz="2400" b="1" baseline="-25000" dirty="0"/>
                    <a:t>1</a:t>
                  </a:r>
                  <a:r>
                    <a:rPr lang="ru-RU" sz="2400" b="1" dirty="0"/>
                    <a:t> </a:t>
                  </a:r>
                </a:p>
              </p:txBody>
            </p:sp>
            <p:grpSp>
              <p:nvGrpSpPr>
                <p:cNvPr id="22" name="Группа 56"/>
                <p:cNvGrpSpPr/>
                <p:nvPr/>
              </p:nvGrpSpPr>
              <p:grpSpPr>
                <a:xfrm>
                  <a:off x="2900363" y="4711700"/>
                  <a:ext cx="1227137" cy="1447800"/>
                  <a:chOff x="2900363" y="4711700"/>
                  <a:chExt cx="1227137" cy="1447800"/>
                </a:xfrm>
              </p:grpSpPr>
              <p:grpSp>
                <p:nvGrpSpPr>
                  <p:cNvPr id="23" name="Группа 55"/>
                  <p:cNvGrpSpPr/>
                  <p:nvPr/>
                </p:nvGrpSpPr>
                <p:grpSpPr>
                  <a:xfrm>
                    <a:off x="2900363" y="4711700"/>
                    <a:ext cx="1227137" cy="1447800"/>
                    <a:chOff x="2900363" y="4711700"/>
                    <a:chExt cx="1227137" cy="1447800"/>
                  </a:xfrm>
                </p:grpSpPr>
                <p:grpSp>
                  <p:nvGrpSpPr>
                    <p:cNvPr id="25" name="Группа 54"/>
                    <p:cNvGrpSpPr/>
                    <p:nvPr/>
                  </p:nvGrpSpPr>
                  <p:grpSpPr>
                    <a:xfrm>
                      <a:off x="2900363" y="4711700"/>
                      <a:ext cx="1227137" cy="1447800"/>
                      <a:chOff x="2900363" y="4711700"/>
                      <a:chExt cx="1227137" cy="1447800"/>
                    </a:xfrm>
                  </p:grpSpPr>
                  <p:sp>
                    <p:nvSpPr>
                      <p:cNvPr id="27" name="AutoShap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2600" y="4711700"/>
                        <a:ext cx="1104900" cy="1447800"/>
                      </a:xfrm>
                      <a:prstGeom prst="rtTriangle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2900363" y="5473700"/>
                        <a:ext cx="250825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6" name="Line 4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486150" y="5449888"/>
                      <a:ext cx="252413" cy="8890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4" name="Line 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46463" y="5395913"/>
                    <a:ext cx="252412" cy="8890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32" name="Прямоугольник 31"/>
              <p:cNvSpPr/>
              <p:nvPr/>
            </p:nvSpPr>
            <p:spPr>
              <a:xfrm>
                <a:off x="7236296" y="1628800"/>
                <a:ext cx="4363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dirty="0" smtClean="0"/>
                  <a:t>В</a:t>
                </a:r>
                <a:r>
                  <a:rPr lang="ru-RU" sz="1200" b="1" dirty="0" smtClean="0"/>
                  <a:t>1</a:t>
                </a:r>
                <a:endParaRPr lang="ru-RU" sz="2400" b="1" dirty="0"/>
              </a:p>
            </p:txBody>
          </p:sp>
        </p:grpSp>
      </p:grpSp>
      <p:sp>
        <p:nvSpPr>
          <p:cNvPr id="38" name="TextBox 37"/>
          <p:cNvSpPr txBox="1"/>
          <p:nvPr/>
        </p:nvSpPr>
        <p:spPr>
          <a:xfrm>
            <a:off x="467544" y="3717032"/>
            <a:ext cx="84969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Т.к.      С =      С1, то наложим       АВС на     А</a:t>
            </a:r>
            <a:r>
              <a:rPr lang="ru-RU" sz="1100" b="1" dirty="0" smtClean="0"/>
              <a:t>1</a:t>
            </a:r>
            <a:r>
              <a:rPr lang="ru-RU" sz="2400" b="1" dirty="0" smtClean="0"/>
              <a:t>В</a:t>
            </a:r>
            <a:r>
              <a:rPr lang="ru-RU" sz="1100" b="1" dirty="0" smtClean="0"/>
              <a:t>1</a:t>
            </a:r>
            <a:r>
              <a:rPr lang="ru-RU" sz="2400" b="1" dirty="0" smtClean="0"/>
              <a:t>С</a:t>
            </a:r>
            <a:r>
              <a:rPr lang="ru-RU" sz="1100" b="1" dirty="0" smtClean="0"/>
              <a:t>1 </a:t>
            </a:r>
            <a:r>
              <a:rPr lang="ru-RU" sz="2400" b="1" dirty="0" smtClean="0"/>
              <a:t>так, что С совместится с С</a:t>
            </a:r>
            <a:r>
              <a:rPr lang="ru-RU" sz="1100" b="1" dirty="0" smtClean="0"/>
              <a:t>1</a:t>
            </a:r>
            <a:r>
              <a:rPr lang="ru-RU" sz="2400" b="1" dirty="0" smtClean="0"/>
              <a:t>, а стороны СА и СВ </a:t>
            </a:r>
            <a:r>
              <a:rPr lang="ru-RU" sz="2400" b="1" dirty="0" err="1" smtClean="0"/>
              <a:t>наложатся</a:t>
            </a:r>
            <a:r>
              <a:rPr lang="ru-RU" sz="2400" b="1" dirty="0" smtClean="0"/>
              <a:t> на лучи С</a:t>
            </a:r>
            <a:r>
              <a:rPr lang="ru-RU" sz="1100" b="1" dirty="0" smtClean="0"/>
              <a:t>1</a:t>
            </a:r>
            <a:r>
              <a:rPr lang="ru-RU" sz="2400" b="1" dirty="0" smtClean="0"/>
              <a:t>А</a:t>
            </a:r>
            <a:r>
              <a:rPr lang="ru-RU" sz="1100" b="1" dirty="0" smtClean="0"/>
              <a:t>1</a:t>
            </a:r>
            <a:r>
              <a:rPr lang="ru-RU" sz="2400" b="1" dirty="0" smtClean="0"/>
              <a:t> и С</a:t>
            </a:r>
            <a:r>
              <a:rPr lang="ru-RU" sz="1100" b="1" dirty="0" smtClean="0"/>
              <a:t>1</a:t>
            </a:r>
            <a:r>
              <a:rPr lang="ru-RU" sz="2400" b="1" dirty="0" smtClean="0"/>
              <a:t>В</a:t>
            </a:r>
            <a:r>
              <a:rPr lang="ru-RU" sz="1100" b="1" dirty="0" smtClean="0"/>
              <a:t>1</a:t>
            </a:r>
            <a:r>
              <a:rPr lang="ru-RU" sz="2400" b="1" dirty="0" smtClean="0"/>
              <a:t>. Тогда А и А</a:t>
            </a:r>
            <a:r>
              <a:rPr lang="ru-RU" sz="1100" b="1" dirty="0" smtClean="0"/>
              <a:t>1</a:t>
            </a:r>
            <a:r>
              <a:rPr lang="ru-RU" sz="2400" b="1" dirty="0" smtClean="0"/>
              <a:t> также совместятся. </a:t>
            </a:r>
          </a:p>
          <a:p>
            <a:r>
              <a:rPr lang="ru-RU" sz="2400" b="1" dirty="0" smtClean="0"/>
              <a:t>Если предположить, что А совместится с А</a:t>
            </a:r>
            <a:r>
              <a:rPr lang="ru-RU" sz="1100" b="1" dirty="0" smtClean="0"/>
              <a:t>2</a:t>
            </a:r>
            <a:r>
              <a:rPr lang="ru-RU" sz="2400" b="1" dirty="0" smtClean="0"/>
              <a:t>, то     А</a:t>
            </a:r>
            <a:r>
              <a:rPr lang="ru-RU" sz="1100" b="1" dirty="0" smtClean="0"/>
              <a:t>1</a:t>
            </a:r>
            <a:r>
              <a:rPr lang="ru-RU" sz="2400" b="1" dirty="0" smtClean="0"/>
              <a:t>В</a:t>
            </a:r>
            <a:r>
              <a:rPr lang="ru-RU" sz="1100" b="1" dirty="0" smtClean="0"/>
              <a:t>1</a:t>
            </a:r>
            <a:r>
              <a:rPr lang="ru-RU" sz="2400" b="1" dirty="0" smtClean="0"/>
              <a:t>А</a:t>
            </a:r>
            <a:r>
              <a:rPr lang="ru-RU" sz="1100" b="1" dirty="0" smtClean="0"/>
              <a:t>2</a:t>
            </a:r>
            <a:r>
              <a:rPr lang="ru-RU" sz="2400" b="1" dirty="0" smtClean="0"/>
              <a:t> – равнобедренный, но      А</a:t>
            </a:r>
            <a:r>
              <a:rPr lang="ru-RU" sz="1100" b="1" dirty="0" smtClean="0"/>
              <a:t>1</a:t>
            </a:r>
            <a:r>
              <a:rPr lang="ru-RU" sz="2400" b="1" dirty="0" smtClean="0"/>
              <a:t>  =       А</a:t>
            </a:r>
            <a:r>
              <a:rPr lang="ru-RU" sz="1100" b="1" dirty="0" smtClean="0"/>
              <a:t>2</a:t>
            </a:r>
            <a:r>
              <a:rPr lang="ru-RU" sz="2400" b="1" dirty="0" smtClean="0"/>
              <a:t>. Получили противоречие, значит А совместится с А</a:t>
            </a:r>
            <a:r>
              <a:rPr lang="ru-RU" sz="1100" b="1" dirty="0" smtClean="0"/>
              <a:t>1</a:t>
            </a:r>
            <a:r>
              <a:rPr lang="ru-RU" sz="2400" b="1" dirty="0" smtClean="0"/>
              <a:t>.</a:t>
            </a:r>
          </a:p>
          <a:p>
            <a:r>
              <a:rPr lang="ru-RU" sz="2400" b="1" dirty="0" smtClean="0"/>
              <a:t>Следовательно       АВС совместится с      А</a:t>
            </a:r>
            <a:r>
              <a:rPr lang="ru-RU" sz="1100" b="1" dirty="0" smtClean="0"/>
              <a:t>1</a:t>
            </a:r>
            <a:r>
              <a:rPr lang="ru-RU" sz="2400" b="1" dirty="0" smtClean="0"/>
              <a:t>В</a:t>
            </a:r>
            <a:r>
              <a:rPr lang="ru-RU" sz="1100" b="1" dirty="0" smtClean="0"/>
              <a:t>1</a:t>
            </a:r>
            <a:r>
              <a:rPr lang="ru-RU" sz="2400" b="1" dirty="0" smtClean="0"/>
              <a:t>С</a:t>
            </a:r>
            <a:r>
              <a:rPr lang="ru-RU" sz="1100" b="1" dirty="0" smtClean="0"/>
              <a:t>1</a:t>
            </a:r>
            <a:r>
              <a:rPr lang="ru-RU" sz="2400" b="1" dirty="0" smtClean="0"/>
              <a:t>, то есть они равны.</a:t>
            </a:r>
            <a:endParaRPr lang="ru-RU" sz="2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156176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Ч.т.д.</a:t>
            </a:r>
            <a:endParaRPr lang="ru-RU" b="1" dirty="0"/>
          </a:p>
        </p:txBody>
      </p:sp>
      <p:sp>
        <p:nvSpPr>
          <p:cNvPr id="40" name="Равнобедренный треугольник 39"/>
          <p:cNvSpPr/>
          <p:nvPr/>
        </p:nvSpPr>
        <p:spPr>
          <a:xfrm>
            <a:off x="4427984" y="386104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1" name="Равнобедренный треугольник 40"/>
          <p:cNvSpPr/>
          <p:nvPr/>
        </p:nvSpPr>
        <p:spPr>
          <a:xfrm>
            <a:off x="5724128" y="386104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6732240" y="494116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>
            <a:off x="2771800" y="602128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/>
          <p:cNvSpPr/>
          <p:nvPr/>
        </p:nvSpPr>
        <p:spPr>
          <a:xfrm>
            <a:off x="5580112" y="602128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1043608" y="3789040"/>
          <a:ext cx="349250" cy="333375"/>
        </p:xfrm>
        <a:graphic>
          <a:graphicData uri="http://schemas.openxmlformats.org/presentationml/2006/ole">
            <p:oleObj spid="_x0000_s72706" name="Формула" r:id="rId3" imgW="164957" imgH="152268" progId="Equation.3">
              <p:embed/>
            </p:oleObj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1835696" y="3789040"/>
          <a:ext cx="349250" cy="333375"/>
        </p:xfrm>
        <a:graphic>
          <a:graphicData uri="http://schemas.openxmlformats.org/presentationml/2006/ole">
            <p:oleObj spid="_x0000_s72707" name="Формула" r:id="rId4" imgW="164957" imgH="152268" progId="Equation.3">
              <p:embed/>
            </p:oleObj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3347864" y="5229200"/>
          <a:ext cx="349250" cy="333375"/>
        </p:xfrm>
        <a:graphic>
          <a:graphicData uri="http://schemas.openxmlformats.org/presentationml/2006/ole">
            <p:oleObj spid="_x0000_s72708" name="Формула" r:id="rId5" imgW="164957" imgH="152268" progId="Equation.3">
              <p:embed/>
            </p:oleObj>
          </a:graphicData>
        </a:graphic>
      </p:graphicFrame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4283968" y="5229200"/>
          <a:ext cx="349250" cy="333375"/>
        </p:xfrm>
        <a:graphic>
          <a:graphicData uri="http://schemas.openxmlformats.org/presentationml/2006/ole">
            <p:oleObj spid="_x0000_s72709" name="Формула" r:id="rId6" imgW="164957" imgH="152268" progId="Equation.3">
              <p:embed/>
            </p:oleObj>
          </a:graphicData>
        </a:graphic>
      </p:graphicFrame>
      <p:sp>
        <p:nvSpPr>
          <p:cNvPr id="49" name="Равнобедренный треугольник 48"/>
          <p:cNvSpPr/>
          <p:nvPr/>
        </p:nvSpPr>
        <p:spPr>
          <a:xfrm>
            <a:off x="1043608" y="206084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07704" y="2060848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единительная линия 51"/>
          <p:cNvCxnSpPr>
            <a:stCxn id="27" idx="0"/>
          </p:cNvCxnSpPr>
          <p:nvPr/>
        </p:nvCxnSpPr>
        <p:spPr>
          <a:xfrm rot="16200000" flipH="1">
            <a:off x="7174197" y="1638710"/>
            <a:ext cx="1440160" cy="1708373"/>
          </a:xfrm>
          <a:prstGeom prst="line">
            <a:avLst/>
          </a:prstGeom>
          <a:ln w="222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27" idx="4"/>
          </p:cNvCxnSpPr>
          <p:nvPr/>
        </p:nvCxnSpPr>
        <p:spPr>
          <a:xfrm rot="5400000" flipH="1" flipV="1">
            <a:off x="8442908" y="2915058"/>
            <a:ext cx="7640" cy="6034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8676456" y="3068960"/>
            <a:ext cx="467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А</a:t>
            </a:r>
            <a:r>
              <a:rPr lang="ru-RU" sz="1100" b="1" dirty="0" smtClean="0"/>
              <a:t>2</a:t>
            </a:r>
            <a:endParaRPr lang="ru-RU" sz="1100" b="1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rot="16200000" flipH="1">
            <a:off x="4067944" y="5373216"/>
            <a:ext cx="288032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 animBg="1"/>
      <p:bldP spid="8" grpId="0" animBg="1"/>
      <p:bldP spid="9" grpId="0"/>
      <p:bldP spid="39" grpId="0"/>
      <p:bldP spid="40" grpId="0" animBg="1"/>
      <p:bldP spid="41" grpId="0" animBg="1"/>
      <p:bldP spid="42" grpId="0" animBg="1"/>
      <p:bldP spid="43" grpId="0" animBg="1"/>
      <p:bldP spid="44" grpId="0" animBg="1"/>
      <p:bldP spid="49" grpId="0" animBg="1"/>
      <p:bldP spid="50" grpId="0" animBg="1"/>
      <p:bldP spid="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1</a:t>
            </a:r>
          </a:p>
        </p:txBody>
      </p:sp>
      <p:sp>
        <p:nvSpPr>
          <p:cNvPr id="3097" name="AutoShape 25"/>
          <p:cNvSpPr>
            <a:spLocks noChangeArrowheads="1"/>
          </p:cNvSpPr>
          <p:nvPr/>
        </p:nvSpPr>
        <p:spPr bwMode="auto">
          <a:xfrm rot="7801988">
            <a:off x="2951957" y="2456656"/>
            <a:ext cx="3600450" cy="1944687"/>
          </a:xfrm>
          <a:prstGeom prst="rtTriangle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9" name="Freeform 27"/>
          <p:cNvSpPr>
            <a:spLocks/>
          </p:cNvSpPr>
          <p:nvPr/>
        </p:nvSpPr>
        <p:spPr bwMode="auto">
          <a:xfrm>
            <a:off x="2843213" y="2676525"/>
            <a:ext cx="3800475" cy="1905000"/>
          </a:xfrm>
          <a:custGeom>
            <a:avLst/>
            <a:gdLst/>
            <a:ahLst/>
            <a:cxnLst>
              <a:cxn ang="0">
                <a:pos x="0" y="951"/>
              </a:cxn>
              <a:cxn ang="0">
                <a:pos x="2394" y="0"/>
              </a:cxn>
              <a:cxn ang="0">
                <a:pos x="2262" y="1200"/>
              </a:cxn>
              <a:cxn ang="0">
                <a:pos x="0" y="951"/>
              </a:cxn>
            </a:cxnLst>
            <a:rect l="0" t="0" r="r" b="b"/>
            <a:pathLst>
              <a:path w="2394" h="1200">
                <a:moveTo>
                  <a:pt x="0" y="951"/>
                </a:moveTo>
                <a:lnTo>
                  <a:pt x="2394" y="0"/>
                </a:lnTo>
                <a:lnTo>
                  <a:pt x="2262" y="1200"/>
                </a:lnTo>
                <a:lnTo>
                  <a:pt x="0" y="951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50999"/>
                </a:schemeClr>
              </a:gs>
              <a:gs pos="100000">
                <a:schemeClr val="hlink">
                  <a:alpha val="64000"/>
                </a:schemeClr>
              </a:gs>
            </a:gsLst>
            <a:lin ang="2700000" scaled="1"/>
          </a:gra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2" name="Arc 30"/>
          <p:cNvSpPr>
            <a:spLocks/>
          </p:cNvSpPr>
          <p:nvPr/>
        </p:nvSpPr>
        <p:spPr bwMode="auto">
          <a:xfrm>
            <a:off x="3492500" y="3362325"/>
            <a:ext cx="287338" cy="439738"/>
          </a:xfrm>
          <a:custGeom>
            <a:avLst/>
            <a:gdLst>
              <a:gd name="G0" fmla="+- 0 0 0"/>
              <a:gd name="G1" fmla="+- 21431 0 0"/>
              <a:gd name="G2" fmla="+- 21600 0 0"/>
              <a:gd name="T0" fmla="*/ 2694 w 21600"/>
              <a:gd name="T1" fmla="*/ 0 h 21987"/>
              <a:gd name="T2" fmla="*/ 21593 w 21600"/>
              <a:gd name="T3" fmla="*/ 21987 h 21987"/>
              <a:gd name="T4" fmla="*/ 0 w 21600"/>
              <a:gd name="T5" fmla="*/ 21431 h 2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987" fill="none" extrusionOk="0">
                <a:moveTo>
                  <a:pt x="2694" y="-1"/>
                </a:moveTo>
                <a:cubicBezTo>
                  <a:pt x="13496" y="1357"/>
                  <a:pt x="21600" y="10543"/>
                  <a:pt x="21600" y="21431"/>
                </a:cubicBezTo>
                <a:cubicBezTo>
                  <a:pt x="21600" y="21616"/>
                  <a:pt x="21597" y="21801"/>
                  <a:pt x="21592" y="21986"/>
                </a:cubicBezTo>
              </a:path>
              <a:path w="21600" h="21987" stroke="0" extrusionOk="0">
                <a:moveTo>
                  <a:pt x="2694" y="-1"/>
                </a:moveTo>
                <a:cubicBezTo>
                  <a:pt x="13496" y="1357"/>
                  <a:pt x="21600" y="10543"/>
                  <a:pt x="21600" y="21431"/>
                </a:cubicBezTo>
                <a:cubicBezTo>
                  <a:pt x="21600" y="21616"/>
                  <a:pt x="21597" y="21801"/>
                  <a:pt x="21592" y="21986"/>
                </a:cubicBezTo>
                <a:lnTo>
                  <a:pt x="0" y="2143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03" name="Arc 31"/>
          <p:cNvSpPr>
            <a:spLocks/>
          </p:cNvSpPr>
          <p:nvPr/>
        </p:nvSpPr>
        <p:spPr bwMode="auto">
          <a:xfrm rot="1483550">
            <a:off x="3708400" y="3860800"/>
            <a:ext cx="285750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455"/>
              <a:gd name="T1" fmla="*/ 0 h 21600"/>
              <a:gd name="T2" fmla="*/ 21455 w 21455"/>
              <a:gd name="T3" fmla="*/ 19100 h 21600"/>
              <a:gd name="T4" fmla="*/ 0 w 2145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55" h="21600" fill="none" extrusionOk="0">
                <a:moveTo>
                  <a:pt x="-1" y="0"/>
                </a:moveTo>
                <a:cubicBezTo>
                  <a:pt x="10962" y="0"/>
                  <a:pt x="20186" y="8211"/>
                  <a:pt x="21454" y="19100"/>
                </a:cubicBezTo>
              </a:path>
              <a:path w="21455" h="21600" stroke="0" extrusionOk="0">
                <a:moveTo>
                  <a:pt x="-1" y="0"/>
                </a:moveTo>
                <a:cubicBezTo>
                  <a:pt x="10962" y="0"/>
                  <a:pt x="20186" y="8211"/>
                  <a:pt x="21454" y="191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06" name="Freeform 34"/>
          <p:cNvSpPr>
            <a:spLocks/>
          </p:cNvSpPr>
          <p:nvPr/>
        </p:nvSpPr>
        <p:spPr bwMode="auto">
          <a:xfrm>
            <a:off x="4957763" y="1420813"/>
            <a:ext cx="419100" cy="419100"/>
          </a:xfrm>
          <a:custGeom>
            <a:avLst/>
            <a:gdLst/>
            <a:ahLst/>
            <a:cxnLst>
              <a:cxn ang="0">
                <a:pos x="118" y="0"/>
              </a:cxn>
              <a:cxn ang="0">
                <a:pos x="264" y="118"/>
              </a:cxn>
              <a:cxn ang="0">
                <a:pos x="146" y="264"/>
              </a:cxn>
              <a:cxn ang="0">
                <a:pos x="0" y="153"/>
              </a:cxn>
              <a:cxn ang="0">
                <a:pos x="118" y="0"/>
              </a:cxn>
            </a:cxnLst>
            <a:rect l="0" t="0" r="r" b="b"/>
            <a:pathLst>
              <a:path w="264" h="264">
                <a:moveTo>
                  <a:pt x="118" y="0"/>
                </a:moveTo>
                <a:lnTo>
                  <a:pt x="264" y="118"/>
                </a:lnTo>
                <a:lnTo>
                  <a:pt x="146" y="264"/>
                </a:lnTo>
                <a:lnTo>
                  <a:pt x="0" y="153"/>
                </a:lnTo>
                <a:lnTo>
                  <a:pt x="118" y="0"/>
                </a:lnTo>
                <a:close/>
              </a:path>
            </a:pathLst>
          </a:custGeom>
          <a:solidFill>
            <a:srgbClr val="FF7C5D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8" name="Freeform 36"/>
          <p:cNvSpPr>
            <a:spLocks/>
          </p:cNvSpPr>
          <p:nvPr/>
        </p:nvSpPr>
        <p:spPr bwMode="auto">
          <a:xfrm>
            <a:off x="6135688" y="4257675"/>
            <a:ext cx="330200" cy="314325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208" y="32"/>
              </a:cxn>
              <a:cxn ang="0">
                <a:pos x="181" y="198"/>
              </a:cxn>
              <a:cxn ang="0">
                <a:pos x="0" y="170"/>
              </a:cxn>
              <a:cxn ang="0">
                <a:pos x="23" y="0"/>
              </a:cxn>
            </a:cxnLst>
            <a:rect l="0" t="0" r="r" b="b"/>
            <a:pathLst>
              <a:path w="208" h="198">
                <a:moveTo>
                  <a:pt x="23" y="0"/>
                </a:moveTo>
                <a:lnTo>
                  <a:pt x="208" y="32"/>
                </a:lnTo>
                <a:lnTo>
                  <a:pt x="181" y="198"/>
                </a:lnTo>
                <a:lnTo>
                  <a:pt x="0" y="170"/>
                </a:lnTo>
                <a:lnTo>
                  <a:pt x="23" y="0"/>
                </a:lnTo>
                <a:close/>
              </a:path>
            </a:pathLst>
          </a:custGeom>
          <a:solidFill>
            <a:srgbClr val="FF7C5D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2268538" y="378936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4643438" y="8366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3111" name="Rectangle 39"/>
          <p:cNvSpPr>
            <a:spLocks noChangeArrowheads="1"/>
          </p:cNvSpPr>
          <p:nvPr/>
        </p:nvSpPr>
        <p:spPr bwMode="auto">
          <a:xfrm>
            <a:off x="6372225" y="45085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3112" name="Rectangle 40"/>
          <p:cNvSpPr>
            <a:spLocks noChangeArrowheads="1"/>
          </p:cNvSpPr>
          <p:nvPr/>
        </p:nvSpPr>
        <p:spPr bwMode="auto">
          <a:xfrm>
            <a:off x="6732588" y="22050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D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3708400" y="5448300"/>
            <a:ext cx="3824509" cy="52322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</a:rPr>
              <a:t>Доказать: </a:t>
            </a:r>
            <a:r>
              <a:rPr lang="el-GR" sz="2800" b="1" dirty="0">
                <a:solidFill>
                  <a:srgbClr val="000000"/>
                </a:solidFill>
              </a:rPr>
              <a:t>Δ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</a:rPr>
              <a:t>АВ</a:t>
            </a:r>
            <a:r>
              <a:rPr lang="en-US" sz="2800" b="1" dirty="0" smtClean="0">
                <a:solidFill>
                  <a:srgbClr val="000000"/>
                </a:solidFill>
              </a:rPr>
              <a:t>D</a:t>
            </a:r>
            <a:r>
              <a:rPr lang="ru-RU" sz="2800" b="1" dirty="0" smtClean="0">
                <a:solidFill>
                  <a:srgbClr val="000000"/>
                </a:solidFill>
              </a:rPr>
              <a:t>=</a:t>
            </a:r>
            <a:r>
              <a:rPr lang="el-GR" sz="2800" b="1" dirty="0">
                <a:solidFill>
                  <a:srgbClr val="000000"/>
                </a:solidFill>
              </a:rPr>
              <a:t>Δ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</a:rPr>
              <a:t>АС</a:t>
            </a:r>
            <a:r>
              <a:rPr lang="en-US" sz="2800" b="1" dirty="0" smtClean="0">
                <a:solidFill>
                  <a:srgbClr val="000000"/>
                </a:solidFill>
              </a:rPr>
              <a:t>D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>
            <a:off x="3851275" y="5157788"/>
            <a:ext cx="439261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2339975" y="38608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2411413" y="13414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7235825" y="14128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7235825" y="3716338"/>
            <a:ext cx="4427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D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81937" name="Text Box 17"/>
          <p:cNvSpPr txBox="1">
            <a:spLocks noChangeArrowheads="1"/>
          </p:cNvSpPr>
          <p:nvPr/>
        </p:nvSpPr>
        <p:spPr bwMode="auto">
          <a:xfrm>
            <a:off x="3708400" y="5448300"/>
            <a:ext cx="3798669" cy="52322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</a:rPr>
              <a:t>Доказать: </a:t>
            </a:r>
            <a:r>
              <a:rPr lang="el-GR" sz="2800" b="1" dirty="0">
                <a:solidFill>
                  <a:srgbClr val="000000"/>
                </a:solidFill>
              </a:rPr>
              <a:t>Δ</a:t>
            </a:r>
            <a:r>
              <a:rPr lang="ru-RU" sz="2800" b="1" dirty="0">
                <a:solidFill>
                  <a:srgbClr val="000000"/>
                </a:solidFill>
              </a:rPr>
              <a:t> АВС=</a:t>
            </a:r>
            <a:r>
              <a:rPr lang="el-GR" sz="2800" b="1" dirty="0">
                <a:solidFill>
                  <a:srgbClr val="000000"/>
                </a:solidFill>
              </a:rPr>
              <a:t>Δ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</a:rPr>
              <a:t>А</a:t>
            </a:r>
            <a:r>
              <a:rPr lang="en-US" sz="2800" b="1" dirty="0" smtClean="0">
                <a:solidFill>
                  <a:srgbClr val="000000"/>
                </a:solidFill>
              </a:rPr>
              <a:t>D</a:t>
            </a:r>
            <a:r>
              <a:rPr lang="ru-RU" sz="2800" b="1" dirty="0" smtClean="0">
                <a:solidFill>
                  <a:srgbClr val="000000"/>
                </a:solidFill>
              </a:rPr>
              <a:t>С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81938" name="Line 18"/>
          <p:cNvSpPr>
            <a:spLocks noChangeShapeType="1"/>
          </p:cNvSpPr>
          <p:nvPr/>
        </p:nvSpPr>
        <p:spPr bwMode="auto">
          <a:xfrm>
            <a:off x="3851275" y="5157788"/>
            <a:ext cx="439261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</a:rPr>
              <a:t>Задача 2</a:t>
            </a:r>
          </a:p>
        </p:txBody>
      </p:sp>
      <p:sp>
        <p:nvSpPr>
          <p:cNvPr id="81941" name="Rectangle 21"/>
          <p:cNvSpPr>
            <a:spLocks noChangeArrowheads="1"/>
          </p:cNvSpPr>
          <p:nvPr/>
        </p:nvSpPr>
        <p:spPr bwMode="auto">
          <a:xfrm>
            <a:off x="2916238" y="1773238"/>
            <a:ext cx="4248150" cy="23034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bg2">
                  <a:alpha val="58000"/>
                </a:schemeClr>
              </a:gs>
              <a:gs pos="100000">
                <a:schemeClr val="bg1"/>
              </a:gs>
            </a:gsLst>
            <a:lin ang="27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42" name="Line 22"/>
          <p:cNvSpPr>
            <a:spLocks noChangeShapeType="1"/>
          </p:cNvSpPr>
          <p:nvPr/>
        </p:nvSpPr>
        <p:spPr bwMode="auto">
          <a:xfrm flipV="1">
            <a:off x="2916238" y="1773238"/>
            <a:ext cx="4248150" cy="2303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43" name="Freeform 23"/>
          <p:cNvSpPr>
            <a:spLocks/>
          </p:cNvSpPr>
          <p:nvPr/>
        </p:nvSpPr>
        <p:spPr bwMode="auto">
          <a:xfrm>
            <a:off x="2898775" y="1760538"/>
            <a:ext cx="306388" cy="314325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191" y="0"/>
              </a:cxn>
              <a:cxn ang="0">
                <a:pos x="193" y="196"/>
              </a:cxn>
              <a:cxn ang="0">
                <a:pos x="12" y="198"/>
              </a:cxn>
              <a:cxn ang="0">
                <a:pos x="0" y="1"/>
              </a:cxn>
            </a:cxnLst>
            <a:rect l="0" t="0" r="r" b="b"/>
            <a:pathLst>
              <a:path w="193" h="198">
                <a:moveTo>
                  <a:pt x="0" y="1"/>
                </a:moveTo>
                <a:lnTo>
                  <a:pt x="191" y="0"/>
                </a:lnTo>
                <a:lnTo>
                  <a:pt x="193" y="196"/>
                </a:lnTo>
                <a:lnTo>
                  <a:pt x="12" y="198"/>
                </a:lnTo>
                <a:lnTo>
                  <a:pt x="0" y="1"/>
                </a:lnTo>
                <a:close/>
              </a:path>
            </a:pathLst>
          </a:custGeom>
          <a:solidFill>
            <a:srgbClr val="CC3399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47" name="Freeform 27"/>
          <p:cNvSpPr>
            <a:spLocks/>
          </p:cNvSpPr>
          <p:nvPr/>
        </p:nvSpPr>
        <p:spPr bwMode="auto">
          <a:xfrm>
            <a:off x="6877050" y="3789363"/>
            <a:ext cx="287338" cy="287337"/>
          </a:xfrm>
          <a:custGeom>
            <a:avLst/>
            <a:gdLst/>
            <a:ahLst/>
            <a:cxnLst>
              <a:cxn ang="0">
                <a:pos x="0" y="181"/>
              </a:cxn>
              <a:cxn ang="0">
                <a:pos x="0" y="0"/>
              </a:cxn>
              <a:cxn ang="0">
                <a:pos x="181" y="0"/>
              </a:cxn>
              <a:cxn ang="0">
                <a:pos x="181" y="181"/>
              </a:cxn>
              <a:cxn ang="0">
                <a:pos x="0" y="181"/>
              </a:cxn>
            </a:cxnLst>
            <a:rect l="0" t="0" r="r" b="b"/>
            <a:pathLst>
              <a:path w="181" h="181">
                <a:moveTo>
                  <a:pt x="0" y="181"/>
                </a:moveTo>
                <a:lnTo>
                  <a:pt x="0" y="0"/>
                </a:lnTo>
                <a:lnTo>
                  <a:pt x="181" y="0"/>
                </a:lnTo>
                <a:lnTo>
                  <a:pt x="181" y="181"/>
                </a:lnTo>
                <a:lnTo>
                  <a:pt x="0" y="181"/>
                </a:lnTo>
                <a:close/>
              </a:path>
            </a:pathLst>
          </a:custGeom>
          <a:solidFill>
            <a:srgbClr val="CC3399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81948" name="Object 28"/>
          <p:cNvGraphicFramePr>
            <a:graphicFrameLocks noChangeAspect="1"/>
          </p:cNvGraphicFramePr>
          <p:nvPr/>
        </p:nvGraphicFramePr>
        <p:xfrm>
          <a:off x="6804025" y="2565400"/>
          <a:ext cx="647700" cy="588963"/>
        </p:xfrm>
        <a:graphic>
          <a:graphicData uri="http://schemas.openxmlformats.org/presentationml/2006/ole">
            <p:oleObj spid="_x0000_s6146" name="Формула" r:id="rId3" imgW="139680" imgH="126720" progId="Equation.3">
              <p:embed/>
            </p:oleObj>
          </a:graphicData>
        </a:graphic>
      </p:graphicFrame>
      <p:graphicFrame>
        <p:nvGraphicFramePr>
          <p:cNvPr id="81949" name="Object 29"/>
          <p:cNvGraphicFramePr>
            <a:graphicFrameLocks noChangeAspect="1"/>
          </p:cNvGraphicFramePr>
          <p:nvPr/>
        </p:nvGraphicFramePr>
        <p:xfrm>
          <a:off x="2555875" y="2636838"/>
          <a:ext cx="647700" cy="588962"/>
        </p:xfrm>
        <a:graphic>
          <a:graphicData uri="http://schemas.openxmlformats.org/presentationml/2006/ole">
            <p:oleObj spid="_x0000_s6147" name="Формула" r:id="rId4" imgW="139680" imgH="126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2627313" y="400526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96260" name="AutoShape 4"/>
          <p:cNvSpPr>
            <a:spLocks noChangeArrowheads="1"/>
          </p:cNvSpPr>
          <p:nvPr/>
        </p:nvSpPr>
        <p:spPr bwMode="auto">
          <a:xfrm rot="5400000">
            <a:off x="3600450" y="295276"/>
            <a:ext cx="3455987" cy="4392612"/>
          </a:xfrm>
          <a:prstGeom prst="triangle">
            <a:avLst>
              <a:gd name="adj" fmla="val 47403"/>
            </a:avLst>
          </a:prstGeom>
          <a:gradFill rotWithShape="1">
            <a:gsLst>
              <a:gs pos="0">
                <a:schemeClr val="bg1">
                  <a:alpha val="38000"/>
                </a:schemeClr>
              </a:gs>
              <a:gs pos="100000">
                <a:srgbClr val="CC3399">
                  <a:alpha val="31000"/>
                </a:srgb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 rot="5400000">
            <a:off x="5292725" y="260351"/>
            <a:ext cx="71437" cy="43926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6262" name="Arc 6"/>
          <p:cNvSpPr>
            <a:spLocks/>
          </p:cNvSpPr>
          <p:nvPr/>
        </p:nvSpPr>
        <p:spPr bwMode="auto">
          <a:xfrm rot="3641868" flipH="1" flipV="1">
            <a:off x="5717381" y="2570957"/>
            <a:ext cx="517525" cy="360362"/>
          </a:xfrm>
          <a:custGeom>
            <a:avLst/>
            <a:gdLst>
              <a:gd name="G0" fmla="+- 565 0 0"/>
              <a:gd name="G1" fmla="+- 21600 0 0"/>
              <a:gd name="G2" fmla="+- 21600 0 0"/>
              <a:gd name="T0" fmla="*/ 0 w 22165"/>
              <a:gd name="T1" fmla="*/ 7 h 21600"/>
              <a:gd name="T2" fmla="*/ 22165 w 22165"/>
              <a:gd name="T3" fmla="*/ 21600 h 21600"/>
              <a:gd name="T4" fmla="*/ 565 w 2216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65" h="21600" fill="none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</a:path>
              <a:path w="22165" h="21600" stroke="0" extrusionOk="0">
                <a:moveTo>
                  <a:pt x="0" y="7"/>
                </a:moveTo>
                <a:cubicBezTo>
                  <a:pt x="188" y="2"/>
                  <a:pt x="376" y="-1"/>
                  <a:pt x="565" y="0"/>
                </a:cubicBezTo>
                <a:cubicBezTo>
                  <a:pt x="12494" y="0"/>
                  <a:pt x="22165" y="9670"/>
                  <a:pt x="22165" y="21600"/>
                </a:cubicBezTo>
                <a:lnTo>
                  <a:pt x="565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6268" name="Rectangle 12"/>
          <p:cNvSpPr>
            <a:spLocks noChangeArrowheads="1"/>
          </p:cNvSpPr>
          <p:nvPr/>
        </p:nvSpPr>
        <p:spPr bwMode="auto">
          <a:xfrm>
            <a:off x="7596188" y="20605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00"/>
                </a:solidFill>
              </a:rPr>
              <a:t>D</a:t>
            </a:r>
            <a:endParaRPr lang="ru-RU" sz="3200" b="1">
              <a:solidFill>
                <a:srgbClr val="000000"/>
              </a:solidFill>
            </a:endParaRPr>
          </a:p>
        </p:txBody>
      </p:sp>
      <p:sp>
        <p:nvSpPr>
          <p:cNvPr id="96269" name="Rectangle 13"/>
          <p:cNvSpPr>
            <a:spLocks noChangeArrowheads="1"/>
          </p:cNvSpPr>
          <p:nvPr/>
        </p:nvSpPr>
        <p:spPr bwMode="auto">
          <a:xfrm>
            <a:off x="2627313" y="21320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96270" name="Rectangle 14"/>
          <p:cNvSpPr>
            <a:spLocks noChangeArrowheads="1"/>
          </p:cNvSpPr>
          <p:nvPr/>
        </p:nvSpPr>
        <p:spPr bwMode="auto">
          <a:xfrm>
            <a:off x="2627313" y="26035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00"/>
                </a:solidFill>
              </a:rPr>
              <a:t>C</a:t>
            </a:r>
            <a:endParaRPr lang="ru-RU" sz="3200" b="1">
              <a:solidFill>
                <a:srgbClr val="000000"/>
              </a:solidFill>
            </a:endParaRPr>
          </a:p>
        </p:txBody>
      </p:sp>
      <p:sp>
        <p:nvSpPr>
          <p:cNvPr id="96275" name="Rectangle 19"/>
          <p:cNvSpPr>
            <a:spLocks noChangeArrowheads="1"/>
          </p:cNvSpPr>
          <p:nvPr/>
        </p:nvSpPr>
        <p:spPr bwMode="auto">
          <a:xfrm>
            <a:off x="3779838" y="5229225"/>
            <a:ext cx="4211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</a:rPr>
              <a:t>Доказать: </a:t>
            </a:r>
            <a:r>
              <a:rPr lang="el-GR" sz="2800" b="1" dirty="0" smtClean="0">
                <a:solidFill>
                  <a:srgbClr val="000000"/>
                </a:solidFill>
              </a:rPr>
              <a:t>Δ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</a:rPr>
              <a:t>АВ</a:t>
            </a:r>
            <a:r>
              <a:rPr lang="en-US" sz="2800" b="1" dirty="0" smtClean="0">
                <a:solidFill>
                  <a:srgbClr val="000000"/>
                </a:solidFill>
              </a:rPr>
              <a:t>D</a:t>
            </a:r>
            <a:r>
              <a:rPr lang="ru-RU" sz="2800" b="1" dirty="0" smtClean="0">
                <a:solidFill>
                  <a:srgbClr val="000000"/>
                </a:solidFill>
              </a:rPr>
              <a:t>=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l-GR" sz="2800" b="1" dirty="0" smtClean="0">
                <a:solidFill>
                  <a:srgbClr val="000000"/>
                </a:solidFill>
              </a:rPr>
              <a:t>Δ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</a:rPr>
              <a:t>ВС</a:t>
            </a:r>
            <a:r>
              <a:rPr lang="en-US" sz="2800" b="1" dirty="0" smtClean="0">
                <a:solidFill>
                  <a:srgbClr val="000000"/>
                </a:solidFill>
              </a:rPr>
              <a:t>D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96276" name="Line 20"/>
          <p:cNvSpPr>
            <a:spLocks noChangeShapeType="1"/>
          </p:cNvSpPr>
          <p:nvPr/>
        </p:nvSpPr>
        <p:spPr bwMode="auto">
          <a:xfrm>
            <a:off x="3851275" y="5013325"/>
            <a:ext cx="32416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6278" name="Text Box 22"/>
          <p:cNvSpPr txBox="1">
            <a:spLocks noChangeArrowheads="1"/>
          </p:cNvSpPr>
          <p:nvPr/>
        </p:nvSpPr>
        <p:spPr bwMode="auto">
          <a:xfrm>
            <a:off x="7164388" y="217488"/>
            <a:ext cx="1345240" cy="46166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</a:rPr>
              <a:t>Задача </a:t>
            </a:r>
            <a:r>
              <a:rPr lang="en-US" sz="2400" b="1" dirty="0" smtClean="0">
                <a:solidFill>
                  <a:srgbClr val="000000"/>
                </a:solidFill>
              </a:rPr>
              <a:t>3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96279" name="Freeform 23"/>
          <p:cNvSpPr>
            <a:spLocks/>
          </p:cNvSpPr>
          <p:nvPr/>
        </p:nvSpPr>
        <p:spPr bwMode="auto">
          <a:xfrm>
            <a:off x="3132138" y="2133600"/>
            <a:ext cx="360362" cy="358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7" y="0"/>
              </a:cxn>
              <a:cxn ang="0">
                <a:pos x="227" y="226"/>
              </a:cxn>
              <a:cxn ang="0">
                <a:pos x="0" y="226"/>
              </a:cxn>
              <a:cxn ang="0">
                <a:pos x="0" y="0"/>
              </a:cxn>
            </a:cxnLst>
            <a:rect l="0" t="0" r="r" b="b"/>
            <a:pathLst>
              <a:path w="227" h="226">
                <a:moveTo>
                  <a:pt x="0" y="0"/>
                </a:move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  <a:lnTo>
                  <a:pt x="0" y="0"/>
                </a:lnTo>
                <a:close/>
              </a:path>
            </a:pathLst>
          </a:custGeom>
          <a:solidFill>
            <a:srgbClr val="CC3399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6281" name="Arc 25"/>
          <p:cNvSpPr>
            <a:spLocks/>
          </p:cNvSpPr>
          <p:nvPr/>
        </p:nvSpPr>
        <p:spPr bwMode="auto">
          <a:xfrm rot="3641868" flipH="1" flipV="1">
            <a:off x="5784851" y="1938337"/>
            <a:ext cx="550862" cy="360363"/>
          </a:xfrm>
          <a:custGeom>
            <a:avLst/>
            <a:gdLst>
              <a:gd name="G0" fmla="+- 2500 0 0"/>
              <a:gd name="G1" fmla="+- 21600 0 0"/>
              <a:gd name="G2" fmla="+- 21600 0 0"/>
              <a:gd name="T0" fmla="*/ 0 w 23511"/>
              <a:gd name="T1" fmla="*/ 145 h 21600"/>
              <a:gd name="T2" fmla="*/ 23511 w 23511"/>
              <a:gd name="T3" fmla="*/ 16591 h 21600"/>
              <a:gd name="T4" fmla="*/ 2500 w 2351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511" h="21600" fill="none" extrusionOk="0">
                <a:moveTo>
                  <a:pt x="0" y="145"/>
                </a:moveTo>
                <a:cubicBezTo>
                  <a:pt x="829" y="48"/>
                  <a:pt x="1664" y="-1"/>
                  <a:pt x="2500" y="0"/>
                </a:cubicBezTo>
                <a:cubicBezTo>
                  <a:pt x="12499" y="0"/>
                  <a:pt x="21192" y="6863"/>
                  <a:pt x="23511" y="16590"/>
                </a:cubicBezTo>
              </a:path>
              <a:path w="23511" h="21600" stroke="0" extrusionOk="0">
                <a:moveTo>
                  <a:pt x="0" y="145"/>
                </a:moveTo>
                <a:cubicBezTo>
                  <a:pt x="829" y="48"/>
                  <a:pt x="1664" y="-1"/>
                  <a:pt x="2500" y="0"/>
                </a:cubicBezTo>
                <a:cubicBezTo>
                  <a:pt x="12499" y="0"/>
                  <a:pt x="21192" y="6863"/>
                  <a:pt x="23511" y="16590"/>
                </a:cubicBezTo>
                <a:lnTo>
                  <a:pt x="250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1979613" y="39338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1547813" y="15573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7092950" y="69215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7740650" y="29241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D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85025" name="Text Box 33"/>
          <p:cNvSpPr txBox="1">
            <a:spLocks noChangeArrowheads="1"/>
          </p:cNvSpPr>
          <p:nvPr/>
        </p:nvSpPr>
        <p:spPr bwMode="auto">
          <a:xfrm>
            <a:off x="7164388" y="217488"/>
            <a:ext cx="1345240" cy="46166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</a:rPr>
              <a:t>Задача </a:t>
            </a:r>
            <a:r>
              <a:rPr lang="en-US" sz="2400" b="1" dirty="0" smtClean="0">
                <a:solidFill>
                  <a:srgbClr val="000000"/>
                </a:solidFill>
              </a:rPr>
              <a:t>4</a:t>
            </a:r>
            <a:endParaRPr lang="ru-RU" sz="2400" b="1" dirty="0">
              <a:solidFill>
                <a:srgbClr val="000000"/>
              </a:solidFill>
            </a:endParaRP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 rot="-1764521">
            <a:off x="2124075" y="549275"/>
            <a:ext cx="5473700" cy="3887788"/>
            <a:chOff x="1292" y="527"/>
            <a:chExt cx="3448" cy="2449"/>
          </a:xfrm>
        </p:grpSpPr>
        <p:sp>
          <p:nvSpPr>
            <p:cNvPr id="85027" name="Freeform 35"/>
            <p:cNvSpPr>
              <a:spLocks/>
            </p:cNvSpPr>
            <p:nvPr/>
          </p:nvSpPr>
          <p:spPr bwMode="auto">
            <a:xfrm>
              <a:off x="1292" y="527"/>
              <a:ext cx="3447" cy="2449"/>
            </a:xfrm>
            <a:custGeom>
              <a:avLst/>
              <a:gdLst/>
              <a:ahLst/>
              <a:cxnLst>
                <a:cxn ang="0">
                  <a:pos x="45" y="1270"/>
                </a:cxn>
                <a:cxn ang="0">
                  <a:pos x="3447" y="1270"/>
                </a:cxn>
                <a:cxn ang="0">
                  <a:pos x="3447" y="2449"/>
                </a:cxn>
                <a:cxn ang="0">
                  <a:pos x="0" y="0"/>
                </a:cxn>
                <a:cxn ang="0">
                  <a:pos x="0" y="1270"/>
                </a:cxn>
                <a:cxn ang="0">
                  <a:pos x="136" y="1270"/>
                </a:cxn>
              </a:cxnLst>
              <a:rect l="0" t="0" r="r" b="b"/>
              <a:pathLst>
                <a:path w="3447" h="2449">
                  <a:moveTo>
                    <a:pt x="45" y="1270"/>
                  </a:moveTo>
                  <a:lnTo>
                    <a:pt x="3447" y="1270"/>
                  </a:lnTo>
                  <a:lnTo>
                    <a:pt x="3447" y="2449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136" y="1270"/>
                  </a:ln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028" name="Freeform 36"/>
            <p:cNvSpPr>
              <a:spLocks/>
            </p:cNvSpPr>
            <p:nvPr/>
          </p:nvSpPr>
          <p:spPr bwMode="auto">
            <a:xfrm>
              <a:off x="1292" y="1616"/>
              <a:ext cx="182" cy="1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2" y="0"/>
                </a:cxn>
                <a:cxn ang="0">
                  <a:pos x="18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182" h="181">
                  <a:moveTo>
                    <a:pt x="0" y="0"/>
                  </a:moveTo>
                  <a:lnTo>
                    <a:pt x="182" y="0"/>
                  </a:lnTo>
                  <a:lnTo>
                    <a:pt x="18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3399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029" name="Freeform 37"/>
            <p:cNvSpPr>
              <a:spLocks/>
            </p:cNvSpPr>
            <p:nvPr/>
          </p:nvSpPr>
          <p:spPr bwMode="auto">
            <a:xfrm>
              <a:off x="4558" y="1797"/>
              <a:ext cx="182" cy="1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2"/>
                </a:cxn>
                <a:cxn ang="0">
                  <a:pos x="182" y="182"/>
                </a:cxn>
                <a:cxn ang="0">
                  <a:pos x="182" y="0"/>
                </a:cxn>
                <a:cxn ang="0">
                  <a:pos x="0" y="0"/>
                </a:cxn>
              </a:cxnLst>
              <a:rect l="0" t="0" r="r" b="b"/>
              <a:pathLst>
                <a:path w="182" h="182">
                  <a:moveTo>
                    <a:pt x="0" y="0"/>
                  </a:moveTo>
                  <a:lnTo>
                    <a:pt x="0" y="182"/>
                  </a:lnTo>
                  <a:lnTo>
                    <a:pt x="182" y="182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3399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5031" name="Line 39"/>
          <p:cNvSpPr>
            <a:spLocks noChangeShapeType="1"/>
          </p:cNvSpPr>
          <p:nvPr/>
        </p:nvSpPr>
        <p:spPr bwMode="auto">
          <a:xfrm rot="5400000">
            <a:off x="3420269" y="2204244"/>
            <a:ext cx="287337" cy="2889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032" name="Line 40"/>
          <p:cNvSpPr>
            <a:spLocks noChangeShapeType="1"/>
          </p:cNvSpPr>
          <p:nvPr/>
        </p:nvSpPr>
        <p:spPr bwMode="auto">
          <a:xfrm rot="5400000">
            <a:off x="6588919" y="2564606"/>
            <a:ext cx="287338" cy="2889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4572000" y="4786322"/>
            <a:ext cx="4030663" cy="814388"/>
            <a:chOff x="2699" y="3113"/>
            <a:chExt cx="2539" cy="513"/>
          </a:xfrm>
        </p:grpSpPr>
        <p:sp>
          <p:nvSpPr>
            <p:cNvPr id="85034" name="Text Box 42"/>
            <p:cNvSpPr txBox="1">
              <a:spLocks noChangeArrowheads="1"/>
            </p:cNvSpPr>
            <p:nvPr/>
          </p:nvSpPr>
          <p:spPr bwMode="auto">
            <a:xfrm>
              <a:off x="2699" y="3296"/>
              <a:ext cx="1978" cy="33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dirty="0">
                  <a:solidFill>
                    <a:srgbClr val="000000"/>
                  </a:solidFill>
                </a:rPr>
                <a:t>Доказать: </a:t>
              </a:r>
              <a:r>
                <a:rPr lang="ru-RU" sz="2800" b="1" dirty="0" smtClean="0">
                  <a:solidFill>
                    <a:srgbClr val="000000"/>
                  </a:solidFill>
                </a:rPr>
                <a:t> АВ =</a:t>
              </a:r>
              <a:r>
                <a:rPr lang="ru-RU" sz="2800" b="1" dirty="0" smtClean="0">
                  <a:solidFill>
                    <a:srgbClr val="000000"/>
                  </a:solidFill>
                </a:rPr>
                <a:t> </a:t>
              </a:r>
              <a:r>
                <a:rPr lang="ru-RU" sz="2800" b="1" dirty="0" smtClean="0">
                  <a:solidFill>
                    <a:srgbClr val="000000"/>
                  </a:solidFill>
                </a:rPr>
                <a:t>С</a:t>
              </a:r>
              <a:r>
                <a:rPr lang="en-US" sz="2800" b="1" dirty="0" smtClean="0">
                  <a:solidFill>
                    <a:srgbClr val="000000"/>
                  </a:solidFill>
                </a:rPr>
                <a:t>D</a:t>
              </a:r>
              <a:r>
                <a:rPr lang="ru-RU" sz="2800" b="1" dirty="0" smtClean="0">
                  <a:solidFill>
                    <a:srgbClr val="000000"/>
                  </a:solidFill>
                </a:rPr>
                <a:t> </a:t>
              </a:r>
              <a:endParaRPr lang="ru-RU" sz="2800" b="1" dirty="0">
                <a:solidFill>
                  <a:srgbClr val="000000"/>
                </a:solidFill>
              </a:endParaRPr>
            </a:p>
          </p:txBody>
        </p:sp>
        <p:sp>
          <p:nvSpPr>
            <p:cNvPr id="85035" name="Line 43"/>
            <p:cNvSpPr>
              <a:spLocks noChangeShapeType="1"/>
            </p:cNvSpPr>
            <p:nvPr/>
          </p:nvSpPr>
          <p:spPr bwMode="auto">
            <a:xfrm>
              <a:off x="2789" y="3113"/>
              <a:ext cx="244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5036" name="Rectangle 44"/>
          <p:cNvSpPr>
            <a:spLocks noChangeArrowheads="1"/>
          </p:cNvSpPr>
          <p:nvPr/>
        </p:nvSpPr>
        <p:spPr bwMode="auto">
          <a:xfrm>
            <a:off x="4643438" y="1989138"/>
            <a:ext cx="500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4282" y="428625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</a:rPr>
              <a:t>Дано: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4786322"/>
            <a:ext cx="450056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0000"/>
                </a:solidFill>
              </a:rPr>
              <a:t>Δ</a:t>
            </a:r>
            <a:r>
              <a:rPr lang="ru-RU" sz="2800" b="1" dirty="0" smtClean="0">
                <a:solidFill>
                  <a:srgbClr val="000000"/>
                </a:solidFill>
              </a:rPr>
              <a:t> АВО, </a:t>
            </a:r>
            <a:r>
              <a:rPr lang="el-GR" sz="2800" b="1" dirty="0" smtClean="0">
                <a:solidFill>
                  <a:srgbClr val="000000"/>
                </a:solidFill>
              </a:rPr>
              <a:t>Δ</a:t>
            </a:r>
            <a:r>
              <a:rPr lang="ru-RU" sz="2800" b="1" dirty="0" smtClean="0">
                <a:solidFill>
                  <a:srgbClr val="000000"/>
                </a:solidFill>
              </a:rPr>
              <a:t> С</a:t>
            </a:r>
            <a:r>
              <a:rPr lang="en-US" sz="2800" b="1" dirty="0" smtClean="0">
                <a:solidFill>
                  <a:srgbClr val="000000"/>
                </a:solidFill>
              </a:rPr>
              <a:t>D</a:t>
            </a:r>
            <a:r>
              <a:rPr lang="ru-RU" sz="2800" b="1" dirty="0" smtClean="0">
                <a:solidFill>
                  <a:srgbClr val="000000"/>
                </a:solidFill>
              </a:rPr>
              <a:t>О - прямоугольные ,</a:t>
            </a:r>
          </a:p>
          <a:p>
            <a:r>
              <a:rPr lang="ru-RU" sz="2800" b="1" dirty="0" smtClean="0">
                <a:solidFill>
                  <a:srgbClr val="000000"/>
                </a:solidFill>
              </a:rPr>
              <a:t>АС </a:t>
            </a:r>
            <a:r>
              <a:rPr lang="ru-RU" sz="2800" b="1" dirty="0" smtClean="0">
                <a:solidFill>
                  <a:srgbClr val="000000"/>
                </a:solidFill>
              </a:rPr>
              <a:t>пересекает  </a:t>
            </a:r>
            <a:r>
              <a:rPr lang="ru-RU" sz="2800" b="1" dirty="0" smtClean="0">
                <a:solidFill>
                  <a:srgbClr val="000000"/>
                </a:solidFill>
              </a:rPr>
              <a:t>В</a:t>
            </a:r>
            <a:r>
              <a:rPr lang="en-US" sz="2800" b="1" dirty="0" smtClean="0">
                <a:solidFill>
                  <a:srgbClr val="000000"/>
                </a:solidFill>
              </a:rPr>
              <a:t>D </a:t>
            </a:r>
            <a:r>
              <a:rPr lang="ru-RU" sz="2800" b="1" dirty="0" smtClean="0">
                <a:solidFill>
                  <a:srgbClr val="000000"/>
                </a:solidFill>
              </a:rPr>
              <a:t>в т. О. </a:t>
            </a:r>
          </a:p>
          <a:p>
            <a:r>
              <a:rPr lang="ru-RU" sz="2800" b="1" dirty="0" smtClean="0">
                <a:solidFill>
                  <a:srgbClr val="000000"/>
                </a:solidFill>
              </a:rPr>
              <a:t>ВО = О</a:t>
            </a:r>
            <a:r>
              <a:rPr lang="en-US" sz="2800" b="1" dirty="0" smtClean="0">
                <a:solidFill>
                  <a:srgbClr val="000000"/>
                </a:solidFill>
              </a:rPr>
              <a:t>D</a:t>
            </a:r>
            <a:endParaRPr lang="ru-RU" sz="2800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0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142F50"/>
                </a:solidFill>
              </a:rPr>
              <a:t>Самостоятельная работа</a:t>
            </a:r>
            <a:endParaRPr lang="ru-RU" sz="3200" b="1" dirty="0">
              <a:solidFill>
                <a:srgbClr val="142F50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2267744" y="476672"/>
            <a:ext cx="1584176" cy="2334979"/>
            <a:chOff x="2411413" y="115888"/>
            <a:chExt cx="4650014" cy="4758842"/>
          </a:xfrm>
        </p:grpSpPr>
        <p:grpSp>
          <p:nvGrpSpPr>
            <p:cNvPr id="21" name="Группа 25"/>
            <p:cNvGrpSpPr/>
            <p:nvPr/>
          </p:nvGrpSpPr>
          <p:grpSpPr>
            <a:xfrm>
              <a:off x="2411413" y="115888"/>
              <a:ext cx="4650014" cy="4758842"/>
              <a:chOff x="2411413" y="115888"/>
              <a:chExt cx="4650014" cy="4758842"/>
            </a:xfrm>
          </p:grpSpPr>
          <p:grpSp>
            <p:nvGrpSpPr>
              <p:cNvPr id="23" name="Группа 24"/>
              <p:cNvGrpSpPr/>
              <p:nvPr/>
            </p:nvGrpSpPr>
            <p:grpSpPr>
              <a:xfrm>
                <a:off x="2411413" y="115888"/>
                <a:ext cx="4650014" cy="4758842"/>
                <a:chOff x="2411413" y="115888"/>
                <a:chExt cx="4650014" cy="4758842"/>
              </a:xfrm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</p:grpSpPr>
            <p:sp>
              <p:nvSpPr>
                <p:cNvPr id="25" name="Rectangle 16"/>
                <p:cNvSpPr>
                  <a:spLocks noChangeArrowheads="1"/>
                </p:cNvSpPr>
                <p:nvPr/>
              </p:nvSpPr>
              <p:spPr bwMode="auto">
                <a:xfrm>
                  <a:off x="2411413" y="3716338"/>
                  <a:ext cx="1087859" cy="9409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>
                      <a:solidFill>
                        <a:srgbClr val="000000"/>
                      </a:solidFill>
                    </a:rPr>
                    <a:t>А</a:t>
                  </a:r>
                </a:p>
              </p:txBody>
            </p:sp>
            <p:grpSp>
              <p:nvGrpSpPr>
                <p:cNvPr id="26" name="Группа 23"/>
                <p:cNvGrpSpPr/>
                <p:nvPr/>
              </p:nvGrpSpPr>
              <p:grpSpPr>
                <a:xfrm>
                  <a:off x="2916238" y="115888"/>
                  <a:ext cx="4145189" cy="4758842"/>
                  <a:chOff x="2916238" y="115888"/>
                  <a:chExt cx="4145189" cy="4758842"/>
                </a:xfrm>
                <a:grpFill/>
              </p:grpSpPr>
              <p:sp>
                <p:nvSpPr>
                  <p:cNvPr id="2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4643438" y="115888"/>
                    <a:ext cx="1050217" cy="9409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ru-RU" sz="2400" b="1" dirty="0">
                        <a:solidFill>
                          <a:srgbClr val="000000"/>
                        </a:solidFill>
                      </a:rPr>
                      <a:t>В</a:t>
                    </a:r>
                  </a:p>
                </p:txBody>
              </p:sp>
              <p:grpSp>
                <p:nvGrpSpPr>
                  <p:cNvPr id="28" name="Группа 22"/>
                  <p:cNvGrpSpPr/>
                  <p:nvPr/>
                </p:nvGrpSpPr>
                <p:grpSpPr>
                  <a:xfrm>
                    <a:off x="2916238" y="549275"/>
                    <a:ext cx="4145189" cy="4325455"/>
                    <a:chOff x="2916238" y="549275"/>
                    <a:chExt cx="4145189" cy="4325455"/>
                  </a:xfrm>
                  <a:grpFill/>
                </p:grpSpPr>
                <p:sp>
                  <p:nvSpPr>
                    <p:cNvPr id="29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372224" y="3644897"/>
                      <a:ext cx="689203" cy="94090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ru-RU" sz="2400" b="1" dirty="0">
                          <a:solidFill>
                            <a:srgbClr val="000000"/>
                          </a:solidFill>
                        </a:rPr>
                        <a:t>С</a:t>
                      </a:r>
                    </a:p>
                  </p:txBody>
                </p:sp>
                <p:grpSp>
                  <p:nvGrpSpPr>
                    <p:cNvPr id="30" name="Группа 21"/>
                    <p:cNvGrpSpPr/>
                    <p:nvPr/>
                  </p:nvGrpSpPr>
                  <p:grpSpPr>
                    <a:xfrm>
                      <a:off x="2916238" y="549275"/>
                      <a:ext cx="3384550" cy="4325455"/>
                      <a:chOff x="2916238" y="549275"/>
                      <a:chExt cx="3384550" cy="4325455"/>
                    </a:xfrm>
                    <a:grpFill/>
                  </p:grpSpPr>
                  <p:grpSp>
                    <p:nvGrpSpPr>
                      <p:cNvPr id="31" name="Группа 20"/>
                      <p:cNvGrpSpPr/>
                      <p:nvPr/>
                    </p:nvGrpSpPr>
                    <p:grpSpPr>
                      <a:xfrm>
                        <a:off x="2916238" y="549275"/>
                        <a:ext cx="3384550" cy="4325455"/>
                        <a:chOff x="2916238" y="549275"/>
                        <a:chExt cx="3384550" cy="4325455"/>
                      </a:xfrm>
                      <a:grpFill/>
                    </p:grpSpPr>
                    <p:grpSp>
                      <p:nvGrpSpPr>
                        <p:cNvPr id="33" name="Группа 19"/>
                        <p:cNvGrpSpPr/>
                        <p:nvPr/>
                      </p:nvGrpSpPr>
                      <p:grpSpPr>
                        <a:xfrm>
                          <a:off x="2916238" y="549275"/>
                          <a:ext cx="3384550" cy="4325455"/>
                          <a:chOff x="2916238" y="549275"/>
                          <a:chExt cx="3384550" cy="4325455"/>
                        </a:xfrm>
                        <a:grpFill/>
                      </p:grpSpPr>
                      <p:grpSp>
                        <p:nvGrpSpPr>
                          <p:cNvPr id="35" name="Группа 18"/>
                          <p:cNvGrpSpPr/>
                          <p:nvPr/>
                        </p:nvGrpSpPr>
                        <p:grpSpPr>
                          <a:xfrm>
                            <a:off x="2916238" y="549275"/>
                            <a:ext cx="3384550" cy="4325455"/>
                            <a:chOff x="2916238" y="549275"/>
                            <a:chExt cx="3384550" cy="4325455"/>
                          </a:xfrm>
                          <a:grpFill/>
                        </p:grpSpPr>
                        <p:grpSp>
                          <p:nvGrpSpPr>
                            <p:cNvPr id="37" name="Группа 17"/>
                            <p:cNvGrpSpPr/>
                            <p:nvPr/>
                          </p:nvGrpSpPr>
                          <p:grpSpPr>
                            <a:xfrm>
                              <a:off x="2916238" y="549275"/>
                              <a:ext cx="3384550" cy="4325455"/>
                              <a:chOff x="2916238" y="549275"/>
                              <a:chExt cx="3384550" cy="4325455"/>
                            </a:xfrm>
                            <a:grpFill/>
                          </p:grpSpPr>
                          <p:sp>
                            <p:nvSpPr>
                              <p:cNvPr id="39" name="Rectangle 1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356100" y="3933826"/>
                                <a:ext cx="1111389" cy="940904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r>
                                  <a:rPr lang="en-US" sz="2400" b="1" dirty="0" smtClean="0">
                                    <a:solidFill>
                                      <a:srgbClr val="000000"/>
                                    </a:solidFill>
                                  </a:rPr>
                                  <a:t>D</a:t>
                                </a:r>
                                <a:endParaRPr lang="ru-RU" sz="2400" b="1" dirty="0">
                                  <a:solidFill>
                                    <a:srgbClr val="000000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40" name="Freeform 2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916238" y="549275"/>
                                <a:ext cx="3384550" cy="3311525"/>
                              </a:xfrm>
                              <a:custGeom>
                                <a:avLst/>
                                <a:gdLst/>
                                <a:ahLst/>
                                <a:cxnLst>
                                  <a:cxn ang="0">
                                    <a:pos x="0" y="2086"/>
                                  </a:cxn>
                                  <a:cxn ang="0">
                                    <a:pos x="2132" y="2086"/>
                                  </a:cxn>
                                  <a:cxn ang="0">
                                    <a:pos x="1043" y="0"/>
                                  </a:cxn>
                                  <a:cxn ang="0">
                                    <a:pos x="0" y="2086"/>
                                  </a:cxn>
                                </a:cxnLst>
                                <a:rect l="0" t="0" r="r" b="b"/>
                                <a:pathLst>
                                  <a:path w="2132" h="2086">
                                    <a:moveTo>
                                      <a:pt x="0" y="2086"/>
                                    </a:moveTo>
                                    <a:lnTo>
                                      <a:pt x="2132" y="2086"/>
                                    </a:lnTo>
                                    <a:lnTo>
                                      <a:pt x="1043" y="0"/>
                                    </a:lnTo>
                                    <a:lnTo>
                                      <a:pt x="0" y="2086"/>
                                    </a:lnTo>
                                    <a:close/>
                                  </a:path>
                                </a:pathLst>
                              </a:custGeom>
                              <a:grpFill/>
                              <a:ln w="34925" cap="flat" cmpd="sng">
                                <a:solidFill>
                                  <a:schemeClr val="tx1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ru-RU"/>
                              </a:p>
                            </p:txBody>
                          </p:sp>
                        </p:grpSp>
                        <p:sp>
                          <p:nvSpPr>
                            <p:cNvPr id="38" name="Line 34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3779838" y="3644900"/>
                              <a:ext cx="287337" cy="287338"/>
                            </a:xfrm>
                            <a:prstGeom prst="line">
                              <a:avLst/>
                            </a:prstGeom>
                            <a:grpFill/>
                            <a:ln w="5715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</p:grpSp>
                      <p:sp>
                        <p:nvSpPr>
                          <p:cNvPr id="36" name="Line 3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779838" y="3789363"/>
                            <a:ext cx="287337" cy="287337"/>
                          </a:xfrm>
                          <a:prstGeom prst="line">
                            <a:avLst/>
                          </a:prstGeom>
                          <a:grpFill/>
                          <a:ln w="5715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34" name="Line 3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5364163" y="3789363"/>
                          <a:ext cx="287337" cy="287337"/>
                        </a:xfrm>
                        <a:prstGeom prst="line">
                          <a:avLst/>
                        </a:prstGeom>
                        <a:grpFill/>
                        <a:ln w="571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32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364163" y="3644900"/>
                        <a:ext cx="287337" cy="287338"/>
                      </a:xfrm>
                      <a:prstGeom prst="line">
                        <a:avLst/>
                      </a:prstGeom>
                      <a:grpFill/>
                      <a:ln w="571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</p:grpSp>
          <p:sp>
            <p:nvSpPr>
              <p:cNvPr id="24" name="Line 29"/>
              <p:cNvSpPr>
                <a:spLocks noChangeShapeType="1"/>
              </p:cNvSpPr>
              <p:nvPr/>
            </p:nvSpPr>
            <p:spPr bwMode="auto">
              <a:xfrm>
                <a:off x="4572000" y="549275"/>
                <a:ext cx="1588" cy="3311525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2" name="Freeform 30"/>
            <p:cNvSpPr>
              <a:spLocks/>
            </p:cNvSpPr>
            <p:nvPr/>
          </p:nvSpPr>
          <p:spPr bwMode="auto">
            <a:xfrm>
              <a:off x="4572000" y="3500438"/>
              <a:ext cx="360363" cy="3603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7" y="0"/>
                </a:cxn>
                <a:cxn ang="0">
                  <a:pos x="227" y="227"/>
                </a:cxn>
                <a:cxn ang="0">
                  <a:pos x="0" y="227"/>
                </a:cxn>
                <a:cxn ang="0">
                  <a:pos x="0" y="0"/>
                </a:cxn>
              </a:cxnLst>
              <a:rect l="0" t="0" r="r" b="b"/>
              <a:pathLst>
                <a:path w="227" h="227">
                  <a:moveTo>
                    <a:pt x="0" y="0"/>
                  </a:moveTo>
                  <a:lnTo>
                    <a:pt x="227" y="0"/>
                  </a:lnTo>
                  <a:lnTo>
                    <a:pt x="227" y="227"/>
                  </a:lnTo>
                  <a:lnTo>
                    <a:pt x="0" y="2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7D200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6948264" y="476672"/>
            <a:ext cx="1702359" cy="2335624"/>
            <a:chOff x="2411413" y="115888"/>
            <a:chExt cx="4996915" cy="4758518"/>
          </a:xfrm>
        </p:grpSpPr>
        <p:grpSp>
          <p:nvGrpSpPr>
            <p:cNvPr id="42" name="Группа 25"/>
            <p:cNvGrpSpPr/>
            <p:nvPr/>
          </p:nvGrpSpPr>
          <p:grpSpPr>
            <a:xfrm>
              <a:off x="2411413" y="115888"/>
              <a:ext cx="4996915" cy="4758518"/>
              <a:chOff x="2411413" y="115888"/>
              <a:chExt cx="4996915" cy="4758518"/>
            </a:xfrm>
          </p:grpSpPr>
          <p:grpSp>
            <p:nvGrpSpPr>
              <p:cNvPr id="44" name="Группа 24"/>
              <p:cNvGrpSpPr/>
              <p:nvPr/>
            </p:nvGrpSpPr>
            <p:grpSpPr>
              <a:xfrm>
                <a:off x="2411413" y="115888"/>
                <a:ext cx="4996915" cy="4758518"/>
                <a:chOff x="2411413" y="115888"/>
                <a:chExt cx="4996915" cy="4758518"/>
              </a:xfrm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</p:grpSpPr>
            <p:sp>
              <p:nvSpPr>
                <p:cNvPr id="46" name="Rectangle 16"/>
                <p:cNvSpPr>
                  <a:spLocks noChangeArrowheads="1"/>
                </p:cNvSpPr>
                <p:nvPr/>
              </p:nvSpPr>
              <p:spPr bwMode="auto">
                <a:xfrm>
                  <a:off x="2411413" y="3716339"/>
                  <a:ext cx="1332533" cy="9405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dirty="0" smtClean="0">
                      <a:solidFill>
                        <a:srgbClr val="000000"/>
                      </a:solidFill>
                    </a:rPr>
                    <a:t>M</a:t>
                  </a:r>
                  <a:endParaRPr lang="ru-RU" sz="2400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7" name="Группа 23"/>
                <p:cNvGrpSpPr/>
                <p:nvPr/>
              </p:nvGrpSpPr>
              <p:grpSpPr>
                <a:xfrm>
                  <a:off x="2916238" y="115888"/>
                  <a:ext cx="4492090" cy="4758518"/>
                  <a:chOff x="2916238" y="115888"/>
                  <a:chExt cx="4492090" cy="4758518"/>
                </a:xfrm>
                <a:grpFill/>
              </p:grpSpPr>
              <p:sp>
                <p:nvSpPr>
                  <p:cNvPr id="48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4643439" y="115888"/>
                    <a:ext cx="1134912" cy="94058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 b="1" dirty="0" smtClean="0">
                        <a:solidFill>
                          <a:srgbClr val="000000"/>
                        </a:solidFill>
                      </a:rPr>
                      <a:t>N</a:t>
                    </a:r>
                    <a:endParaRPr lang="ru-RU" sz="2400" b="1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49" name="Группа 22"/>
                  <p:cNvGrpSpPr/>
                  <p:nvPr/>
                </p:nvGrpSpPr>
                <p:grpSpPr>
                  <a:xfrm>
                    <a:off x="2916238" y="549275"/>
                    <a:ext cx="4492090" cy="4325131"/>
                    <a:chOff x="2916238" y="549275"/>
                    <a:chExt cx="4492090" cy="4325131"/>
                  </a:xfrm>
                  <a:grpFill/>
                </p:grpSpPr>
                <p:sp>
                  <p:nvSpPr>
                    <p:cNvPr id="50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372224" y="3644901"/>
                      <a:ext cx="1036104" cy="94058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K</a:t>
                      </a:r>
                      <a:endParaRPr lang="ru-RU" sz="2400" b="1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52" name="Группа 20"/>
                    <p:cNvGrpSpPr/>
                    <p:nvPr/>
                  </p:nvGrpSpPr>
                  <p:grpSpPr>
                    <a:xfrm>
                      <a:off x="2916238" y="549275"/>
                      <a:ext cx="3384550" cy="4325131"/>
                      <a:chOff x="2916238" y="549275"/>
                      <a:chExt cx="3384550" cy="4325131"/>
                    </a:xfrm>
                    <a:grpFill/>
                  </p:grpSpPr>
                  <p:grpSp>
                    <p:nvGrpSpPr>
                      <p:cNvPr id="56" name="Группа 18"/>
                      <p:cNvGrpSpPr/>
                      <p:nvPr/>
                    </p:nvGrpSpPr>
                    <p:grpSpPr>
                      <a:xfrm>
                        <a:off x="2916238" y="549275"/>
                        <a:ext cx="3384550" cy="4325131"/>
                        <a:chOff x="2916238" y="549275"/>
                        <a:chExt cx="3384550" cy="4325131"/>
                      </a:xfrm>
                      <a:grpFill/>
                    </p:grpSpPr>
                    <p:grpSp>
                      <p:nvGrpSpPr>
                        <p:cNvPr id="58" name="Группа 17"/>
                        <p:cNvGrpSpPr/>
                        <p:nvPr/>
                      </p:nvGrpSpPr>
                      <p:grpSpPr>
                        <a:xfrm>
                          <a:off x="2916238" y="549275"/>
                          <a:ext cx="3384550" cy="4325131"/>
                          <a:chOff x="2916238" y="549275"/>
                          <a:chExt cx="3384550" cy="4325131"/>
                        </a:xfrm>
                        <a:grpFill/>
                      </p:grpSpPr>
                      <p:sp>
                        <p:nvSpPr>
                          <p:cNvPr id="60" name="Rectangle 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356100" y="3933826"/>
                            <a:ext cx="1163144" cy="940580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r>
                              <a:rPr lang="en-US" sz="2400" b="1" dirty="0" smtClean="0">
                                <a:solidFill>
                                  <a:srgbClr val="000000"/>
                                </a:solidFill>
                              </a:rPr>
                              <a:t>Q</a:t>
                            </a:r>
                            <a:endParaRPr lang="ru-RU" sz="2400" b="1" dirty="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61" name="Freeform 2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916238" y="549275"/>
                            <a:ext cx="3384550" cy="3311525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2086"/>
                              </a:cxn>
                              <a:cxn ang="0">
                                <a:pos x="2132" y="2086"/>
                              </a:cxn>
                              <a:cxn ang="0">
                                <a:pos x="1043" y="0"/>
                              </a:cxn>
                              <a:cxn ang="0">
                                <a:pos x="0" y="2086"/>
                              </a:cxn>
                            </a:cxnLst>
                            <a:rect l="0" t="0" r="r" b="b"/>
                            <a:pathLst>
                              <a:path w="2132" h="2086">
                                <a:moveTo>
                                  <a:pt x="0" y="2086"/>
                                </a:moveTo>
                                <a:lnTo>
                                  <a:pt x="2132" y="2086"/>
                                </a:lnTo>
                                <a:lnTo>
                                  <a:pt x="1043" y="0"/>
                                </a:lnTo>
                                <a:lnTo>
                                  <a:pt x="0" y="2086"/>
                                </a:lnTo>
                                <a:close/>
                              </a:path>
                            </a:pathLst>
                          </a:custGeom>
                          <a:grpFill/>
                          <a:ln w="34925" cap="flat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59" name="Lin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468234" y="2463193"/>
                          <a:ext cx="422729" cy="293413"/>
                        </a:xfrm>
                        <a:prstGeom prst="line">
                          <a:avLst/>
                        </a:prstGeom>
                        <a:grpFill/>
                        <a:ln w="571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55" name="Line 31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5581877" y="2463193"/>
                        <a:ext cx="422729" cy="293413"/>
                      </a:xfrm>
                      <a:prstGeom prst="line">
                        <a:avLst/>
                      </a:prstGeom>
                      <a:grpFill/>
                      <a:ln w="571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</p:grpSp>
          <p:sp>
            <p:nvSpPr>
              <p:cNvPr id="45" name="Line 29"/>
              <p:cNvSpPr>
                <a:spLocks noChangeShapeType="1"/>
              </p:cNvSpPr>
              <p:nvPr/>
            </p:nvSpPr>
            <p:spPr bwMode="auto">
              <a:xfrm>
                <a:off x="4572000" y="549275"/>
                <a:ext cx="1588" cy="3311525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3" name="Freeform 30"/>
            <p:cNvSpPr>
              <a:spLocks/>
            </p:cNvSpPr>
            <p:nvPr/>
          </p:nvSpPr>
          <p:spPr bwMode="auto">
            <a:xfrm>
              <a:off x="4525056" y="3490139"/>
              <a:ext cx="360362" cy="360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7" y="0"/>
                </a:cxn>
                <a:cxn ang="0">
                  <a:pos x="227" y="227"/>
                </a:cxn>
                <a:cxn ang="0">
                  <a:pos x="0" y="227"/>
                </a:cxn>
                <a:cxn ang="0">
                  <a:pos x="0" y="0"/>
                </a:cxn>
              </a:cxnLst>
              <a:rect l="0" t="0" r="r" b="b"/>
              <a:pathLst>
                <a:path w="227" h="227">
                  <a:moveTo>
                    <a:pt x="0" y="0"/>
                  </a:moveTo>
                  <a:lnTo>
                    <a:pt x="227" y="0"/>
                  </a:lnTo>
                  <a:lnTo>
                    <a:pt x="227" y="227"/>
                  </a:lnTo>
                  <a:lnTo>
                    <a:pt x="0" y="2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7D200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79" name="Прямая соединительная линия 78"/>
          <p:cNvCxnSpPr>
            <a:stCxn id="66" idx="1"/>
            <a:endCxn id="66" idx="1"/>
          </p:cNvCxnSpPr>
          <p:nvPr/>
        </p:nvCxnSpPr>
        <p:spPr>
          <a:xfrm rot="10800000">
            <a:off x="3347566" y="46363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Группа 103"/>
          <p:cNvGrpSpPr/>
          <p:nvPr/>
        </p:nvGrpSpPr>
        <p:grpSpPr>
          <a:xfrm>
            <a:off x="1907704" y="2636912"/>
            <a:ext cx="2762908" cy="2414586"/>
            <a:chOff x="1547664" y="3861048"/>
            <a:chExt cx="2762908" cy="2414586"/>
          </a:xfrm>
        </p:grpSpPr>
        <p:sp>
          <p:nvSpPr>
            <p:cNvPr id="93" name="Arc 6"/>
            <p:cNvSpPr>
              <a:spLocks/>
            </p:cNvSpPr>
            <p:nvPr/>
          </p:nvSpPr>
          <p:spPr bwMode="auto">
            <a:xfrm rot="3641868" flipH="1">
              <a:off x="3038278" y="5251650"/>
              <a:ext cx="403145" cy="351756"/>
            </a:xfrm>
            <a:custGeom>
              <a:avLst/>
              <a:gdLst>
                <a:gd name="G0" fmla="+- 565 0 0"/>
                <a:gd name="G1" fmla="+- 21600 0 0"/>
                <a:gd name="G2" fmla="+- 21600 0 0"/>
                <a:gd name="T0" fmla="*/ 0 w 22165"/>
                <a:gd name="T1" fmla="*/ 7 h 21600"/>
                <a:gd name="T2" fmla="*/ 22165 w 22165"/>
                <a:gd name="T3" fmla="*/ 21600 h 21600"/>
                <a:gd name="T4" fmla="*/ 565 w 2216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65" h="21600" fill="none" extrusionOk="0">
                  <a:moveTo>
                    <a:pt x="0" y="7"/>
                  </a:moveTo>
                  <a:cubicBezTo>
                    <a:pt x="188" y="2"/>
                    <a:pt x="376" y="-1"/>
                    <a:pt x="565" y="0"/>
                  </a:cubicBezTo>
                  <a:cubicBezTo>
                    <a:pt x="12494" y="0"/>
                    <a:pt x="22165" y="9670"/>
                    <a:pt x="22165" y="21600"/>
                  </a:cubicBezTo>
                </a:path>
                <a:path w="22165" h="21600" stroke="0" extrusionOk="0">
                  <a:moveTo>
                    <a:pt x="0" y="7"/>
                  </a:moveTo>
                  <a:cubicBezTo>
                    <a:pt x="188" y="2"/>
                    <a:pt x="376" y="-1"/>
                    <a:pt x="565" y="0"/>
                  </a:cubicBezTo>
                  <a:cubicBezTo>
                    <a:pt x="12494" y="0"/>
                    <a:pt x="22165" y="9670"/>
                    <a:pt x="22165" y="21600"/>
                  </a:cubicBezTo>
                  <a:lnTo>
                    <a:pt x="565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0" name="Группа 99"/>
            <p:cNvGrpSpPr/>
            <p:nvPr/>
          </p:nvGrpSpPr>
          <p:grpSpPr>
            <a:xfrm>
              <a:off x="1547664" y="3861048"/>
              <a:ext cx="2762908" cy="2414586"/>
              <a:chOff x="1547664" y="3861048"/>
              <a:chExt cx="2762908" cy="2414586"/>
            </a:xfrm>
          </p:grpSpPr>
          <p:cxnSp>
            <p:nvCxnSpPr>
              <p:cNvPr id="85" name="Прямая соединительная линия 84"/>
              <p:cNvCxnSpPr/>
              <p:nvPr/>
            </p:nvCxnSpPr>
            <p:spPr>
              <a:xfrm rot="5400000" flipH="1" flipV="1">
                <a:off x="3372991" y="4628009"/>
                <a:ext cx="4341" cy="1782787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9" name="Группа 98"/>
              <p:cNvGrpSpPr/>
              <p:nvPr/>
            </p:nvGrpSpPr>
            <p:grpSpPr>
              <a:xfrm>
                <a:off x="1547664" y="3861048"/>
                <a:ext cx="2762908" cy="2414586"/>
                <a:chOff x="1547664" y="3861048"/>
                <a:chExt cx="2762908" cy="2414586"/>
              </a:xfrm>
            </p:grpSpPr>
            <p:sp>
              <p:nvSpPr>
                <p:cNvPr id="94" name="Прямоугольник 93"/>
                <p:cNvSpPr/>
                <p:nvPr/>
              </p:nvSpPr>
              <p:spPr>
                <a:xfrm>
                  <a:off x="3923928" y="5517232"/>
                  <a:ext cx="38664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dirty="0" smtClean="0">
                      <a:solidFill>
                        <a:srgbClr val="000000"/>
                      </a:solidFill>
                    </a:rPr>
                    <a:t>N</a:t>
                  </a:r>
                  <a:endParaRPr lang="ru-RU" sz="2400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98" name="Группа 97"/>
                <p:cNvGrpSpPr/>
                <p:nvPr/>
              </p:nvGrpSpPr>
              <p:grpSpPr>
                <a:xfrm>
                  <a:off x="1547664" y="3861048"/>
                  <a:ext cx="2212874" cy="2414586"/>
                  <a:chOff x="1547664" y="3861048"/>
                  <a:chExt cx="2212874" cy="2414586"/>
                </a:xfrm>
              </p:grpSpPr>
              <p:grpSp>
                <p:nvGrpSpPr>
                  <p:cNvPr id="62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547664" y="3861048"/>
                    <a:ext cx="1871662" cy="2414586"/>
                    <a:chOff x="329" y="669"/>
                    <a:chExt cx="1179" cy="1521"/>
                  </a:xfrm>
                </p:grpSpPr>
                <p:sp>
                  <p:nvSpPr>
                    <p:cNvPr id="63" name="Text Box 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8" y="669"/>
                      <a:ext cx="272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400" b="1" dirty="0" smtClean="0"/>
                        <a:t>P</a:t>
                      </a: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p:txBody>
                </p:sp>
                <p:sp>
                  <p:nvSpPr>
                    <p:cNvPr id="64" name="AutoShap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7" y="803"/>
                      <a:ext cx="696" cy="912"/>
                    </a:xfrm>
                    <a:prstGeom prst="rtTriangle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9" y="1523"/>
                      <a:ext cx="272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400" b="1" dirty="0" smtClean="0"/>
                        <a:t>K</a:t>
                      </a: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p:txBody>
                </p:sp>
                <p:sp>
                  <p:nvSpPr>
                    <p:cNvPr id="66" name="Text Box 2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36" y="1667"/>
                      <a:ext cx="272" cy="523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400" b="1" dirty="0" smtClean="0"/>
                        <a:t>M</a:t>
                      </a: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p:txBody>
                </p:sp>
                <p:sp>
                  <p:nvSpPr>
                    <p:cNvPr id="67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7" y="1571"/>
                      <a:ext cx="144" cy="136"/>
                    </a:xfrm>
                    <a:prstGeom prst="rect">
                      <a:avLst/>
                    </a:prstGeom>
                    <a:solidFill>
                      <a:srgbClr val="4D68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96" name="Прямоугольник 95"/>
                  <p:cNvSpPr/>
                  <p:nvPr/>
                </p:nvSpPr>
                <p:spPr>
                  <a:xfrm>
                    <a:off x="3131840" y="4869160"/>
                    <a:ext cx="62869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000000"/>
                        </a:solidFill>
                      </a:rPr>
                      <a:t>150</a:t>
                    </a:r>
                    <a:r>
                      <a:rPr lang="en-US" b="1" dirty="0" smtClean="0">
                        <a:solidFill>
                          <a:srgbClr val="000000"/>
                        </a:solidFill>
                        <a:sym typeface="Symbol" pitchFamily="18" charset="2"/>
                      </a:rPr>
                      <a:t></a:t>
                    </a:r>
                    <a:endParaRPr lang="ru-RU" dirty="0"/>
                  </a:p>
                </p:txBody>
              </p:sp>
            </p:grpSp>
          </p:grpSp>
        </p:grpSp>
      </p:grpSp>
      <p:grpSp>
        <p:nvGrpSpPr>
          <p:cNvPr id="105" name="Группа 104"/>
          <p:cNvGrpSpPr/>
          <p:nvPr/>
        </p:nvGrpSpPr>
        <p:grpSpPr>
          <a:xfrm>
            <a:off x="6588224" y="2708920"/>
            <a:ext cx="1962807" cy="2477889"/>
            <a:chOff x="6516216" y="3861048"/>
            <a:chExt cx="1962807" cy="2477889"/>
          </a:xfrm>
        </p:grpSpPr>
        <p:cxnSp>
          <p:nvCxnSpPr>
            <p:cNvPr id="86" name="Прямая соединительная линия 85"/>
            <p:cNvCxnSpPr>
              <a:endCxn id="95" idx="3"/>
            </p:cNvCxnSpPr>
            <p:nvPr/>
          </p:nvCxnSpPr>
          <p:spPr>
            <a:xfrm rot="16200000" flipH="1">
              <a:off x="7814251" y="5443333"/>
              <a:ext cx="806897" cy="52264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3" name="Группа 102"/>
            <p:cNvGrpSpPr/>
            <p:nvPr/>
          </p:nvGrpSpPr>
          <p:grpSpPr>
            <a:xfrm>
              <a:off x="6516216" y="3861048"/>
              <a:ext cx="1962806" cy="2477889"/>
              <a:chOff x="6516216" y="3861048"/>
              <a:chExt cx="1962806" cy="2477889"/>
            </a:xfrm>
          </p:grpSpPr>
          <p:grpSp>
            <p:nvGrpSpPr>
              <p:cNvPr id="102" name="Группа 101"/>
              <p:cNvGrpSpPr/>
              <p:nvPr/>
            </p:nvGrpSpPr>
            <p:grpSpPr>
              <a:xfrm>
                <a:off x="7753977" y="5387712"/>
                <a:ext cx="725045" cy="951225"/>
                <a:chOff x="7753977" y="5387712"/>
                <a:chExt cx="725045" cy="951225"/>
              </a:xfrm>
            </p:grpSpPr>
            <p:sp>
              <p:nvSpPr>
                <p:cNvPr id="92" name="Arc 6"/>
                <p:cNvSpPr>
                  <a:spLocks/>
                </p:cNvSpPr>
                <p:nvPr/>
              </p:nvSpPr>
              <p:spPr bwMode="auto">
                <a:xfrm rot="3641868" flipV="1">
                  <a:off x="7730337" y="5411352"/>
                  <a:ext cx="457069" cy="409790"/>
                </a:xfrm>
                <a:custGeom>
                  <a:avLst/>
                  <a:gdLst>
                    <a:gd name="G0" fmla="+- 565 0 0"/>
                    <a:gd name="G1" fmla="+- 21600 0 0"/>
                    <a:gd name="G2" fmla="+- 21600 0 0"/>
                    <a:gd name="T0" fmla="*/ 0 w 22165"/>
                    <a:gd name="T1" fmla="*/ 7 h 21600"/>
                    <a:gd name="T2" fmla="*/ 22165 w 22165"/>
                    <a:gd name="T3" fmla="*/ 21600 h 21600"/>
                    <a:gd name="T4" fmla="*/ 565 w 22165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165" h="21600" fill="none" extrusionOk="0">
                      <a:moveTo>
                        <a:pt x="0" y="7"/>
                      </a:moveTo>
                      <a:cubicBezTo>
                        <a:pt x="188" y="2"/>
                        <a:pt x="376" y="-1"/>
                        <a:pt x="565" y="0"/>
                      </a:cubicBezTo>
                      <a:cubicBezTo>
                        <a:pt x="12494" y="0"/>
                        <a:pt x="22165" y="9670"/>
                        <a:pt x="22165" y="21600"/>
                      </a:cubicBezTo>
                    </a:path>
                    <a:path w="22165" h="21600" stroke="0" extrusionOk="0">
                      <a:moveTo>
                        <a:pt x="0" y="7"/>
                      </a:moveTo>
                      <a:cubicBezTo>
                        <a:pt x="188" y="2"/>
                        <a:pt x="376" y="-1"/>
                        <a:pt x="565" y="0"/>
                      </a:cubicBezTo>
                      <a:cubicBezTo>
                        <a:pt x="12494" y="0"/>
                        <a:pt x="22165" y="9670"/>
                        <a:pt x="22165" y="21600"/>
                      </a:cubicBezTo>
                      <a:lnTo>
                        <a:pt x="565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5" name="Прямоугольник 94"/>
                <p:cNvSpPr/>
                <p:nvPr/>
              </p:nvSpPr>
              <p:spPr>
                <a:xfrm>
                  <a:off x="8100392" y="5877272"/>
                  <a:ext cx="37863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dirty="0" smtClean="0">
                      <a:solidFill>
                        <a:srgbClr val="000000"/>
                      </a:solidFill>
                    </a:rPr>
                    <a:t>D</a:t>
                  </a:r>
                  <a:endParaRPr lang="ru-RU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01" name="Группа 100"/>
              <p:cNvGrpSpPr/>
              <p:nvPr/>
            </p:nvGrpSpPr>
            <p:grpSpPr>
              <a:xfrm>
                <a:off x="6516216" y="3861048"/>
                <a:ext cx="1944687" cy="2169532"/>
                <a:chOff x="6516216" y="3861048"/>
                <a:chExt cx="1944687" cy="2169532"/>
              </a:xfrm>
            </p:grpSpPr>
            <p:grpSp>
              <p:nvGrpSpPr>
                <p:cNvPr id="70" name="Group 67"/>
                <p:cNvGrpSpPr>
                  <a:grpSpLocks/>
                </p:cNvGrpSpPr>
                <p:nvPr/>
              </p:nvGrpSpPr>
              <p:grpSpPr bwMode="auto">
                <a:xfrm>
                  <a:off x="6516216" y="3861048"/>
                  <a:ext cx="1944687" cy="1820862"/>
                  <a:chOff x="329" y="669"/>
                  <a:chExt cx="1225" cy="1147"/>
                </a:xfrm>
              </p:grpSpPr>
              <p:sp>
                <p:nvSpPr>
                  <p:cNvPr id="71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8" y="669"/>
                    <a:ext cx="27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400" b="1" dirty="0"/>
                      <a:t>А</a:t>
                    </a:r>
                    <a:r>
                      <a:rPr lang="ru-RU" sz="2400" dirty="0"/>
                      <a:t> </a:t>
                    </a:r>
                  </a:p>
                </p:txBody>
              </p:sp>
              <p:sp>
                <p:nvSpPr>
                  <p:cNvPr id="72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627" y="803"/>
                    <a:ext cx="696" cy="912"/>
                  </a:xfrm>
                  <a:prstGeom prst="rtTriangl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3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9" y="1523"/>
                    <a:ext cx="27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400" b="1" dirty="0" smtClean="0"/>
                      <a:t>C</a:t>
                    </a:r>
                    <a:r>
                      <a:rPr lang="ru-RU" sz="2400" dirty="0" smtClean="0"/>
                      <a:t> </a:t>
                    </a:r>
                    <a:endParaRPr lang="ru-RU" sz="2400" dirty="0"/>
                  </a:p>
                </p:txBody>
              </p:sp>
              <p:sp>
                <p:nvSpPr>
                  <p:cNvPr id="74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82" y="1528"/>
                    <a:ext cx="27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400" b="1" dirty="0"/>
                      <a:t>B</a:t>
                    </a:r>
                    <a:r>
                      <a:rPr lang="ru-RU" sz="2400" dirty="0"/>
                      <a:t> </a:t>
                    </a:r>
                  </a:p>
                </p:txBody>
              </p:sp>
              <p:sp>
                <p:nvSpPr>
                  <p:cNvPr id="75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627" y="1571"/>
                    <a:ext cx="144" cy="136"/>
                  </a:xfrm>
                  <a:prstGeom prst="rect">
                    <a:avLst/>
                  </a:prstGeom>
                  <a:solidFill>
                    <a:srgbClr val="4D68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97" name="Прямоугольник 96"/>
                <p:cNvSpPr/>
                <p:nvPr/>
              </p:nvSpPr>
              <p:spPr>
                <a:xfrm>
                  <a:off x="7452320" y="5661248"/>
                  <a:ext cx="62869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000000"/>
                      </a:solidFill>
                    </a:rPr>
                    <a:t>120</a:t>
                  </a:r>
                  <a:r>
                    <a:rPr lang="en-US" b="1" dirty="0" smtClean="0">
                      <a:solidFill>
                        <a:srgbClr val="000000"/>
                      </a:solidFill>
                      <a:sym typeface="Symbol" pitchFamily="18" charset="2"/>
                    </a:rPr>
                    <a:t></a:t>
                  </a:r>
                  <a:endParaRPr lang="ru-RU" dirty="0"/>
                </a:p>
              </p:txBody>
            </p:sp>
          </p:grpSp>
        </p:grpSp>
      </p:grpSp>
      <p:sp>
        <p:nvSpPr>
          <p:cNvPr id="108" name="Прямоугольник 107"/>
          <p:cNvSpPr/>
          <p:nvPr/>
        </p:nvSpPr>
        <p:spPr>
          <a:xfrm>
            <a:off x="0" y="764704"/>
            <a:ext cx="2843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1.    </a:t>
            </a:r>
            <a:r>
              <a:rPr lang="ru-RU" b="1" dirty="0" smtClean="0">
                <a:latin typeface="Calibri" pitchFamily="34" charset="0"/>
              </a:rPr>
              <a:t>Дано:</a:t>
            </a:r>
            <a:r>
              <a:rPr lang="ru-RU" dirty="0" smtClean="0">
                <a:latin typeface="Calibri" pitchFamily="34" charset="0"/>
              </a:rPr>
              <a:t> ∆</a:t>
            </a:r>
            <a:r>
              <a:rPr lang="en-US" dirty="0" smtClean="0">
                <a:latin typeface="Calibri" pitchFamily="34" charset="0"/>
              </a:rPr>
              <a:t>ABC</a:t>
            </a:r>
            <a:r>
              <a:rPr lang="ru-RU" dirty="0" smtClean="0">
                <a:latin typeface="Calibri" pitchFamily="34" charset="0"/>
              </a:rPr>
              <a:t>,</a:t>
            </a:r>
          </a:p>
          <a:p>
            <a:r>
              <a:rPr lang="en-US" dirty="0" smtClean="0">
                <a:latin typeface="Calibri" pitchFamily="34" charset="0"/>
              </a:rPr>
              <a:t>BD</a:t>
            </a:r>
            <a:r>
              <a:rPr lang="ru-RU" dirty="0" smtClean="0">
                <a:latin typeface="Calibri" pitchFamily="34" charset="0"/>
              </a:rPr>
              <a:t> – высота, А</a:t>
            </a:r>
            <a:r>
              <a:rPr lang="en-US" dirty="0" smtClean="0">
                <a:latin typeface="Calibri" pitchFamily="34" charset="0"/>
              </a:rPr>
              <a:t>D = DC</a:t>
            </a:r>
            <a:endParaRPr lang="ru-RU" dirty="0" smtClean="0">
              <a:latin typeface="Calibri" pitchFamily="34" charset="0"/>
            </a:endParaRPr>
          </a:p>
          <a:p>
            <a:r>
              <a:rPr lang="ru-RU" b="1" dirty="0" smtClean="0">
                <a:latin typeface="Calibri" pitchFamily="34" charset="0"/>
              </a:rPr>
              <a:t>Доказать</a:t>
            </a:r>
            <a:r>
              <a:rPr lang="ru-RU" dirty="0" smtClean="0">
                <a:latin typeface="Calibri" pitchFamily="34" charset="0"/>
              </a:rPr>
              <a:t>: </a:t>
            </a:r>
            <a:r>
              <a:rPr lang="en-US" dirty="0" smtClean="0">
                <a:latin typeface="Calibri" pitchFamily="34" charset="0"/>
              </a:rPr>
              <a:t>∆</a:t>
            </a:r>
            <a:r>
              <a:rPr lang="ru-RU" dirty="0" smtClean="0">
                <a:latin typeface="Calibri" pitchFamily="34" charset="0"/>
              </a:rPr>
              <a:t>АВ</a:t>
            </a:r>
            <a:r>
              <a:rPr lang="en-US" dirty="0" smtClean="0">
                <a:latin typeface="Calibri" pitchFamily="34" charset="0"/>
              </a:rPr>
              <a:t>D = ∆ BDC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4572000" y="764704"/>
            <a:ext cx="26642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alibri" pitchFamily="34" charset="0"/>
              </a:rPr>
              <a:t>Дано:</a:t>
            </a:r>
            <a:r>
              <a:rPr lang="ru-RU" dirty="0" smtClean="0">
                <a:latin typeface="Calibri" pitchFamily="34" charset="0"/>
              </a:rPr>
              <a:t> ∆</a:t>
            </a:r>
            <a:r>
              <a:rPr lang="en-US" dirty="0" smtClean="0">
                <a:latin typeface="Calibri" pitchFamily="34" charset="0"/>
              </a:rPr>
              <a:t>MNK</a:t>
            </a:r>
            <a:r>
              <a:rPr lang="ru-RU" dirty="0" smtClean="0">
                <a:latin typeface="Calibri" pitchFamily="34" charset="0"/>
              </a:rPr>
              <a:t>,</a:t>
            </a:r>
          </a:p>
          <a:p>
            <a:r>
              <a:rPr lang="en-US" dirty="0" smtClean="0">
                <a:latin typeface="Calibri" pitchFamily="34" charset="0"/>
              </a:rPr>
              <a:t>NQ</a:t>
            </a:r>
            <a:r>
              <a:rPr lang="ru-RU" dirty="0" smtClean="0">
                <a:latin typeface="Calibri" pitchFamily="34" charset="0"/>
              </a:rPr>
              <a:t> – высота, </a:t>
            </a:r>
            <a:r>
              <a:rPr lang="en-US" dirty="0" smtClean="0">
                <a:latin typeface="Calibri" pitchFamily="34" charset="0"/>
              </a:rPr>
              <a:t>MN = NK</a:t>
            </a:r>
            <a:endParaRPr lang="ru-RU" dirty="0" smtClean="0">
              <a:latin typeface="Calibri" pitchFamily="34" charset="0"/>
            </a:endParaRPr>
          </a:p>
          <a:p>
            <a:r>
              <a:rPr lang="ru-RU" b="1" dirty="0" smtClean="0">
                <a:latin typeface="Calibri" pitchFamily="34" charset="0"/>
              </a:rPr>
              <a:t>Доказать</a:t>
            </a:r>
            <a:r>
              <a:rPr lang="ru-RU" dirty="0" smtClean="0">
                <a:latin typeface="Calibri" pitchFamily="34" charset="0"/>
              </a:rPr>
              <a:t>: </a:t>
            </a:r>
            <a:r>
              <a:rPr lang="en-US" dirty="0" smtClean="0">
                <a:latin typeface="Calibri" pitchFamily="34" charset="0"/>
              </a:rPr>
              <a:t>∆MNQ = ∆ NKQ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0" y="2924944"/>
            <a:ext cx="2411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 2.   </a:t>
            </a:r>
            <a:r>
              <a:rPr lang="ru-RU" b="1" dirty="0" smtClean="0">
                <a:latin typeface="Calibri" pitchFamily="34" charset="0"/>
              </a:rPr>
              <a:t>Дано:</a:t>
            </a:r>
            <a:r>
              <a:rPr lang="ru-RU" dirty="0" smtClean="0">
                <a:latin typeface="Calibri" pitchFamily="34" charset="0"/>
              </a:rPr>
              <a:t> ∆</a:t>
            </a:r>
            <a:r>
              <a:rPr lang="en-US" dirty="0" smtClean="0">
                <a:latin typeface="Calibri" pitchFamily="34" charset="0"/>
              </a:rPr>
              <a:t>PKM-</a:t>
            </a:r>
            <a:r>
              <a:rPr lang="ru-RU" dirty="0" smtClean="0">
                <a:latin typeface="Calibri" pitchFamily="34" charset="0"/>
              </a:rPr>
              <a:t>прямоугольный, 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      PMN = </a:t>
            </a:r>
            <a:r>
              <a:rPr lang="en-US" dirty="0" smtClean="0">
                <a:solidFill>
                  <a:srgbClr val="000000"/>
                </a:solidFill>
              </a:rPr>
              <a:t>150</a:t>
            </a:r>
            <a:r>
              <a:rPr lang="en-US" dirty="0" smtClean="0">
                <a:solidFill>
                  <a:srgbClr val="000000"/>
                </a:solidFill>
                <a:sym typeface="Symbol" pitchFamily="18" charset="2"/>
              </a:rPr>
              <a:t></a:t>
            </a:r>
            <a:endParaRPr lang="ru-RU" dirty="0" smtClean="0">
              <a:solidFill>
                <a:srgbClr val="000000"/>
              </a:solidFill>
            </a:endParaRPr>
          </a:p>
          <a:p>
            <a:r>
              <a:rPr lang="ru-RU" b="1" dirty="0" smtClean="0">
                <a:latin typeface="Calibri" pitchFamily="34" charset="0"/>
              </a:rPr>
              <a:t>Найти:        </a:t>
            </a:r>
            <a:r>
              <a:rPr lang="ru-RU" dirty="0" smtClean="0">
                <a:latin typeface="Calibri" pitchFamily="34" charset="0"/>
              </a:rPr>
              <a:t>Р</a:t>
            </a:r>
            <a:endParaRPr lang="ru-RU" dirty="0">
              <a:latin typeface="Calibri" pitchFamily="34" charset="0"/>
            </a:endParaRPr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0" y="3429000"/>
          <a:ext cx="349250" cy="333375"/>
        </p:xfrm>
        <a:graphic>
          <a:graphicData uri="http://schemas.openxmlformats.org/presentationml/2006/ole">
            <p:oleObj spid="_x0000_s74754" name="Формула" r:id="rId3" imgW="164957" imgH="152268" progId="Equation.3">
              <p:embed/>
            </p:oleObj>
          </a:graphicData>
        </a:graphic>
      </p:graphicFrame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827584" y="3717032"/>
          <a:ext cx="349250" cy="333375"/>
        </p:xfrm>
        <a:graphic>
          <a:graphicData uri="http://schemas.openxmlformats.org/presentationml/2006/ole">
            <p:oleObj spid="_x0000_s74755" name="Формула" r:id="rId4" imgW="164957" imgH="152268" progId="Equation.3">
              <p:embed/>
            </p:oleObj>
          </a:graphicData>
        </a:graphic>
      </p:graphicFrame>
      <p:sp>
        <p:nvSpPr>
          <p:cNvPr id="114" name="Прямоугольник 113"/>
          <p:cNvSpPr/>
          <p:nvPr/>
        </p:nvSpPr>
        <p:spPr>
          <a:xfrm>
            <a:off x="4572000" y="2924944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alibri" pitchFamily="34" charset="0"/>
              </a:rPr>
              <a:t>Дано:</a:t>
            </a:r>
            <a:r>
              <a:rPr lang="ru-RU" dirty="0" smtClean="0">
                <a:latin typeface="Calibri" pitchFamily="34" charset="0"/>
              </a:rPr>
              <a:t> ∆АВС</a:t>
            </a:r>
            <a:r>
              <a:rPr lang="en-US" dirty="0" smtClean="0">
                <a:latin typeface="Calibri" pitchFamily="34" charset="0"/>
              </a:rPr>
              <a:t>-</a:t>
            </a:r>
            <a:r>
              <a:rPr lang="ru-RU" dirty="0" smtClean="0">
                <a:latin typeface="Calibri" pitchFamily="34" charset="0"/>
              </a:rPr>
              <a:t>прямоугольный, 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      </a:t>
            </a:r>
            <a:r>
              <a:rPr lang="ru-RU" dirty="0" smtClean="0">
                <a:latin typeface="Calibri" pitchFamily="34" charset="0"/>
              </a:rPr>
              <a:t>СВ</a:t>
            </a:r>
            <a:r>
              <a:rPr lang="en-US" dirty="0" smtClean="0">
                <a:latin typeface="Calibri" pitchFamily="34" charset="0"/>
              </a:rPr>
              <a:t>D = </a:t>
            </a:r>
            <a:r>
              <a:rPr lang="en-US" dirty="0" smtClean="0">
                <a:solidFill>
                  <a:srgbClr val="000000"/>
                </a:solidFill>
              </a:rPr>
              <a:t>120</a:t>
            </a:r>
            <a:r>
              <a:rPr lang="en-US" dirty="0" smtClean="0">
                <a:solidFill>
                  <a:srgbClr val="000000"/>
                </a:solidFill>
                <a:sym typeface="Symbol" pitchFamily="18" charset="2"/>
              </a:rPr>
              <a:t></a:t>
            </a:r>
            <a:endParaRPr lang="ru-RU" dirty="0" smtClean="0">
              <a:solidFill>
                <a:srgbClr val="000000"/>
              </a:solidFill>
            </a:endParaRPr>
          </a:p>
          <a:p>
            <a:r>
              <a:rPr lang="ru-RU" b="1" dirty="0" smtClean="0">
                <a:latin typeface="Calibri" pitchFamily="34" charset="0"/>
              </a:rPr>
              <a:t>Найти:        </a:t>
            </a:r>
            <a:r>
              <a:rPr lang="en-US" dirty="0" smtClean="0">
                <a:latin typeface="Calibri" pitchFamily="34" charset="0"/>
              </a:rPr>
              <a:t>A</a:t>
            </a:r>
            <a:endParaRPr lang="ru-RU" dirty="0">
              <a:latin typeface="Calibri" pitchFamily="34" charset="0"/>
            </a:endParaRPr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/>
        </p:nvGraphicFramePr>
        <p:xfrm>
          <a:off x="4644008" y="3429000"/>
          <a:ext cx="349250" cy="333375"/>
        </p:xfrm>
        <a:graphic>
          <a:graphicData uri="http://schemas.openxmlformats.org/presentationml/2006/ole">
            <p:oleObj spid="_x0000_s74756" name="Формула" r:id="rId5" imgW="164957" imgH="152268" progId="Equation.3">
              <p:embed/>
            </p:oleObj>
          </a:graphicData>
        </a:graphic>
      </p:graphicFrame>
      <p:graphicFrame>
        <p:nvGraphicFramePr>
          <p:cNvPr id="74757" name="Object 5"/>
          <p:cNvGraphicFramePr>
            <a:graphicFrameLocks noChangeAspect="1"/>
          </p:cNvGraphicFramePr>
          <p:nvPr/>
        </p:nvGraphicFramePr>
        <p:xfrm>
          <a:off x="5364088" y="3717032"/>
          <a:ext cx="349250" cy="333375"/>
        </p:xfrm>
        <a:graphic>
          <a:graphicData uri="http://schemas.openxmlformats.org/presentationml/2006/ole">
            <p:oleObj spid="_x0000_s74757" name="Формула" r:id="rId6" imgW="164957" imgH="152268" progId="Equation.3">
              <p:embed/>
            </p:oleObj>
          </a:graphicData>
        </a:graphic>
      </p:graphicFrame>
      <p:sp>
        <p:nvSpPr>
          <p:cNvPr id="78" name="Прямоугольник 77"/>
          <p:cNvSpPr/>
          <p:nvPr/>
        </p:nvSpPr>
        <p:spPr>
          <a:xfrm>
            <a:off x="467544" y="404664"/>
            <a:ext cx="1266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u="sng" dirty="0" smtClean="0"/>
              <a:t>1 вариант</a:t>
            </a:r>
            <a:endParaRPr lang="ru-RU" b="1" i="1" u="sng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5652120" y="476672"/>
            <a:ext cx="1266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u="sng" dirty="0" smtClean="0"/>
              <a:t>2 вариант</a:t>
            </a:r>
            <a:endParaRPr lang="ru-RU" b="1" i="1" u="sng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alibri" pitchFamily="34" charset="0"/>
              </a:rPr>
              <a:t> </a:t>
            </a:r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4211960" y="764704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1.</a:t>
            </a:r>
            <a:endParaRPr lang="ru-RU" b="1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4211960" y="2924944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2.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  <a:noFill/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Вопрос 1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685800" y="990600"/>
            <a:ext cx="8077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Какой треугольник называется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прямоугольным? </a:t>
            </a:r>
            <a:endParaRPr lang="en-US" sz="3600" b="1" dirty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77840" name="Text Box 16"/>
          <p:cNvSpPr txBox="1">
            <a:spLocks noChangeArrowheads="1"/>
          </p:cNvSpPr>
          <p:nvPr/>
        </p:nvSpPr>
        <p:spPr bwMode="auto">
          <a:xfrm>
            <a:off x="251520" y="2276872"/>
            <a:ext cx="8686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>
                <a:solidFill>
                  <a:srgbClr val="FF3300"/>
                </a:solidFill>
              </a:rPr>
              <a:t>Ответ: </a:t>
            </a:r>
            <a:r>
              <a:rPr lang="ru-RU" sz="3200" b="1" i="1" dirty="0" smtClean="0">
                <a:solidFill>
                  <a:srgbClr val="7030A0"/>
                </a:solidFill>
              </a:rPr>
              <a:t>Если один из углов треугольника прямой, то треугольник называется прямоугольным.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55576" y="4077072"/>
            <a:ext cx="1584176" cy="1656184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 contourW="12700">
            <a:contourClr>
              <a:schemeClr val="tx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2555776" y="4437112"/>
            <a:ext cx="2160240" cy="576064"/>
          </a:xfrm>
          <a:prstGeom prst="flowChartMerg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5292080" y="4005064"/>
            <a:ext cx="1296144" cy="1440160"/>
          </a:xfrm>
          <a:prstGeom prst="rt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/>
          <p:cNvGrpSpPr/>
          <p:nvPr/>
        </p:nvGrpSpPr>
        <p:grpSpPr>
          <a:xfrm>
            <a:off x="7092280" y="4365104"/>
            <a:ext cx="1440160" cy="1296144"/>
            <a:chOff x="6084168" y="4725144"/>
            <a:chExt cx="1440160" cy="1296144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6084168" y="4725144"/>
              <a:ext cx="1440160" cy="1296144"/>
              <a:chOff x="6084168" y="4725144"/>
              <a:chExt cx="1440160" cy="1296144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>
              <a:xfrm rot="5400000">
                <a:off x="5436096" y="5373216"/>
                <a:ext cx="1296144" cy="0"/>
              </a:xfrm>
              <a:prstGeom prst="line">
                <a:avLst/>
              </a:prstGeom>
              <a:scene3d>
                <a:camera prst="orthographicFront"/>
                <a:lightRig rig="threePt" dir="t"/>
              </a:scene3d>
              <a:sp3d contourW="12700">
                <a:contourClr>
                  <a:srgbClr val="68149C"/>
                </a:contourClr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6084168" y="4725144"/>
                <a:ext cx="1440160" cy="288032"/>
              </a:xfrm>
              <a:prstGeom prst="line">
                <a:avLst/>
              </a:prstGeom>
              <a:ln cmpd="sng">
                <a:solidFill>
                  <a:srgbClr val="7030A0"/>
                </a:solidFill>
              </a:ln>
              <a:scene3d>
                <a:camera prst="orthographicFront"/>
                <a:lightRig rig="threePt" dir="t"/>
              </a:scene3d>
              <a:sp3d contourW="12700">
                <a:contourClr>
                  <a:srgbClr val="68149C"/>
                </a:contourClr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Прямая соединительная линия 13"/>
            <p:cNvCxnSpPr/>
            <p:nvPr/>
          </p:nvCxnSpPr>
          <p:spPr>
            <a:xfrm rot="10800000" flipV="1">
              <a:off x="6084168" y="5013176"/>
              <a:ext cx="1440160" cy="1008112"/>
            </a:xfrm>
            <a:prstGeom prst="line">
              <a:avLst/>
            </a:prstGeom>
            <a:ln cmpd="sng">
              <a:solidFill>
                <a:srgbClr val="68149C"/>
              </a:solidFill>
            </a:ln>
            <a:scene3d>
              <a:camera prst="orthographicFront"/>
              <a:lightRig rig="threePt" dir="t"/>
            </a:scene3d>
            <a:sp3d contourW="12700">
              <a:contourClr>
                <a:srgbClr val="68149C"/>
              </a:contourClr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1331640" y="5949280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1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91880" y="5949280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2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80312" y="5949280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652120" y="5949280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3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/>
      <p:bldP spid="77840" grpId="0" autoUpdateAnimBg="0"/>
      <p:bldP spid="6" grpId="0" animBg="1"/>
      <p:bldP spid="7" grpId="0" animBg="1"/>
      <p:bldP spid="8" grpId="0" animBg="1"/>
      <p:bldP spid="25" grpId="0"/>
      <p:bldP spid="26" grpId="0"/>
      <p:bldP spid="27" grpId="0"/>
      <p:bldP spid="2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0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142F50"/>
                </a:solidFill>
              </a:rPr>
              <a:t>Самостоятельная работа</a:t>
            </a:r>
            <a:endParaRPr lang="ru-RU" sz="3200" b="1" dirty="0">
              <a:solidFill>
                <a:srgbClr val="142F50"/>
              </a:solidFill>
            </a:endParaRPr>
          </a:p>
        </p:txBody>
      </p:sp>
      <p:grpSp>
        <p:nvGrpSpPr>
          <p:cNvPr id="3" name="Группа 19"/>
          <p:cNvGrpSpPr/>
          <p:nvPr/>
        </p:nvGrpSpPr>
        <p:grpSpPr>
          <a:xfrm>
            <a:off x="2267744" y="476672"/>
            <a:ext cx="1584176" cy="2334979"/>
            <a:chOff x="2411413" y="115888"/>
            <a:chExt cx="4650014" cy="4758842"/>
          </a:xfrm>
        </p:grpSpPr>
        <p:grpSp>
          <p:nvGrpSpPr>
            <p:cNvPr id="4" name="Группа 25"/>
            <p:cNvGrpSpPr/>
            <p:nvPr/>
          </p:nvGrpSpPr>
          <p:grpSpPr>
            <a:xfrm>
              <a:off x="2411413" y="115888"/>
              <a:ext cx="4650014" cy="4758842"/>
              <a:chOff x="2411413" y="115888"/>
              <a:chExt cx="4650014" cy="4758842"/>
            </a:xfrm>
          </p:grpSpPr>
          <p:grpSp>
            <p:nvGrpSpPr>
              <p:cNvPr id="5" name="Группа 24"/>
              <p:cNvGrpSpPr/>
              <p:nvPr/>
            </p:nvGrpSpPr>
            <p:grpSpPr>
              <a:xfrm>
                <a:off x="2411413" y="115888"/>
                <a:ext cx="4650014" cy="4758842"/>
                <a:chOff x="2411413" y="115888"/>
                <a:chExt cx="4650014" cy="4758842"/>
              </a:xfrm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</p:grpSpPr>
            <p:sp>
              <p:nvSpPr>
                <p:cNvPr id="25" name="Rectangle 16"/>
                <p:cNvSpPr>
                  <a:spLocks noChangeArrowheads="1"/>
                </p:cNvSpPr>
                <p:nvPr/>
              </p:nvSpPr>
              <p:spPr bwMode="auto">
                <a:xfrm>
                  <a:off x="2411413" y="3716338"/>
                  <a:ext cx="1087859" cy="9409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dirty="0">
                      <a:solidFill>
                        <a:srgbClr val="000000"/>
                      </a:solidFill>
                    </a:rPr>
                    <a:t>А</a:t>
                  </a:r>
                </a:p>
              </p:txBody>
            </p:sp>
            <p:grpSp>
              <p:nvGrpSpPr>
                <p:cNvPr id="6" name="Группа 23"/>
                <p:cNvGrpSpPr/>
                <p:nvPr/>
              </p:nvGrpSpPr>
              <p:grpSpPr>
                <a:xfrm>
                  <a:off x="2916238" y="115888"/>
                  <a:ext cx="4145189" cy="4758842"/>
                  <a:chOff x="2916238" y="115888"/>
                  <a:chExt cx="4145189" cy="4758842"/>
                </a:xfrm>
                <a:grpFill/>
              </p:grpSpPr>
              <p:sp>
                <p:nvSpPr>
                  <p:cNvPr id="2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4643438" y="115888"/>
                    <a:ext cx="1050217" cy="9409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ru-RU" sz="2400" b="1" dirty="0">
                        <a:solidFill>
                          <a:srgbClr val="000000"/>
                        </a:solidFill>
                      </a:rPr>
                      <a:t>В</a:t>
                    </a:r>
                  </a:p>
                </p:txBody>
              </p:sp>
              <p:grpSp>
                <p:nvGrpSpPr>
                  <p:cNvPr id="7" name="Группа 22"/>
                  <p:cNvGrpSpPr/>
                  <p:nvPr/>
                </p:nvGrpSpPr>
                <p:grpSpPr>
                  <a:xfrm>
                    <a:off x="2916238" y="549275"/>
                    <a:ext cx="4145189" cy="4325455"/>
                    <a:chOff x="2916238" y="549275"/>
                    <a:chExt cx="4145189" cy="4325455"/>
                  </a:xfrm>
                  <a:grpFill/>
                </p:grpSpPr>
                <p:sp>
                  <p:nvSpPr>
                    <p:cNvPr id="29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372224" y="3644897"/>
                      <a:ext cx="689203" cy="94090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ru-RU" sz="2400" b="1" dirty="0">
                          <a:solidFill>
                            <a:srgbClr val="000000"/>
                          </a:solidFill>
                        </a:rPr>
                        <a:t>С</a:t>
                      </a:r>
                    </a:p>
                  </p:txBody>
                </p:sp>
                <p:grpSp>
                  <p:nvGrpSpPr>
                    <p:cNvPr id="8" name="Группа 21"/>
                    <p:cNvGrpSpPr/>
                    <p:nvPr/>
                  </p:nvGrpSpPr>
                  <p:grpSpPr>
                    <a:xfrm>
                      <a:off x="2916238" y="549275"/>
                      <a:ext cx="3384550" cy="4325455"/>
                      <a:chOff x="2916238" y="549275"/>
                      <a:chExt cx="3384550" cy="4325455"/>
                    </a:xfrm>
                    <a:grpFill/>
                  </p:grpSpPr>
                  <p:grpSp>
                    <p:nvGrpSpPr>
                      <p:cNvPr id="9" name="Группа 20"/>
                      <p:cNvGrpSpPr/>
                      <p:nvPr/>
                    </p:nvGrpSpPr>
                    <p:grpSpPr>
                      <a:xfrm>
                        <a:off x="2916238" y="549275"/>
                        <a:ext cx="3384550" cy="4325455"/>
                        <a:chOff x="2916238" y="549275"/>
                        <a:chExt cx="3384550" cy="4325455"/>
                      </a:xfrm>
                      <a:grpFill/>
                    </p:grpSpPr>
                    <p:grpSp>
                      <p:nvGrpSpPr>
                        <p:cNvPr id="10" name="Группа 19"/>
                        <p:cNvGrpSpPr/>
                        <p:nvPr/>
                      </p:nvGrpSpPr>
                      <p:grpSpPr>
                        <a:xfrm>
                          <a:off x="2916238" y="549275"/>
                          <a:ext cx="3384550" cy="4325455"/>
                          <a:chOff x="2916238" y="549275"/>
                          <a:chExt cx="3384550" cy="4325455"/>
                        </a:xfrm>
                        <a:grpFill/>
                      </p:grpSpPr>
                      <p:grpSp>
                        <p:nvGrpSpPr>
                          <p:cNvPr id="11" name="Группа 18"/>
                          <p:cNvGrpSpPr/>
                          <p:nvPr/>
                        </p:nvGrpSpPr>
                        <p:grpSpPr>
                          <a:xfrm>
                            <a:off x="2916238" y="549275"/>
                            <a:ext cx="3384550" cy="4325455"/>
                            <a:chOff x="2916238" y="549275"/>
                            <a:chExt cx="3384550" cy="4325455"/>
                          </a:xfrm>
                          <a:grpFill/>
                        </p:grpSpPr>
                        <p:grpSp>
                          <p:nvGrpSpPr>
                            <p:cNvPr id="12" name="Группа 17"/>
                            <p:cNvGrpSpPr/>
                            <p:nvPr/>
                          </p:nvGrpSpPr>
                          <p:grpSpPr>
                            <a:xfrm>
                              <a:off x="2916238" y="549275"/>
                              <a:ext cx="3384550" cy="4325455"/>
                              <a:chOff x="2916238" y="549275"/>
                              <a:chExt cx="3384550" cy="4325455"/>
                            </a:xfrm>
                            <a:grpFill/>
                          </p:grpSpPr>
                          <p:sp>
                            <p:nvSpPr>
                              <p:cNvPr id="39" name="Rectangle 1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356100" y="3933826"/>
                                <a:ext cx="1111389" cy="940904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r>
                                  <a:rPr lang="en-US" sz="2400" b="1" dirty="0" smtClean="0">
                                    <a:solidFill>
                                      <a:srgbClr val="000000"/>
                                    </a:solidFill>
                                  </a:rPr>
                                  <a:t>D</a:t>
                                </a:r>
                                <a:endParaRPr lang="ru-RU" sz="2400" b="1" dirty="0">
                                  <a:solidFill>
                                    <a:srgbClr val="000000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40" name="Freeform 2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916238" y="549275"/>
                                <a:ext cx="3384550" cy="3311525"/>
                              </a:xfrm>
                              <a:custGeom>
                                <a:avLst/>
                                <a:gdLst/>
                                <a:ahLst/>
                                <a:cxnLst>
                                  <a:cxn ang="0">
                                    <a:pos x="0" y="2086"/>
                                  </a:cxn>
                                  <a:cxn ang="0">
                                    <a:pos x="2132" y="2086"/>
                                  </a:cxn>
                                  <a:cxn ang="0">
                                    <a:pos x="1043" y="0"/>
                                  </a:cxn>
                                  <a:cxn ang="0">
                                    <a:pos x="0" y="2086"/>
                                  </a:cxn>
                                </a:cxnLst>
                                <a:rect l="0" t="0" r="r" b="b"/>
                                <a:pathLst>
                                  <a:path w="2132" h="2086">
                                    <a:moveTo>
                                      <a:pt x="0" y="2086"/>
                                    </a:moveTo>
                                    <a:lnTo>
                                      <a:pt x="2132" y="2086"/>
                                    </a:lnTo>
                                    <a:lnTo>
                                      <a:pt x="1043" y="0"/>
                                    </a:lnTo>
                                    <a:lnTo>
                                      <a:pt x="0" y="2086"/>
                                    </a:lnTo>
                                    <a:close/>
                                  </a:path>
                                </a:pathLst>
                              </a:custGeom>
                              <a:grpFill/>
                              <a:ln w="34925" cap="flat" cmpd="sng">
                                <a:solidFill>
                                  <a:schemeClr val="tx1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ru-RU"/>
                              </a:p>
                            </p:txBody>
                          </p:sp>
                        </p:grpSp>
                        <p:sp>
                          <p:nvSpPr>
                            <p:cNvPr id="38" name="Line 34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3779838" y="3644900"/>
                              <a:ext cx="287337" cy="287338"/>
                            </a:xfrm>
                            <a:prstGeom prst="line">
                              <a:avLst/>
                            </a:prstGeom>
                            <a:grpFill/>
                            <a:ln w="5715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</p:grpSp>
                      <p:sp>
                        <p:nvSpPr>
                          <p:cNvPr id="36" name="Line 3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779838" y="3789363"/>
                            <a:ext cx="287337" cy="287337"/>
                          </a:xfrm>
                          <a:prstGeom prst="line">
                            <a:avLst/>
                          </a:prstGeom>
                          <a:grpFill/>
                          <a:ln w="5715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34" name="Line 3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5364163" y="3789363"/>
                          <a:ext cx="287337" cy="287337"/>
                        </a:xfrm>
                        <a:prstGeom prst="line">
                          <a:avLst/>
                        </a:prstGeom>
                        <a:grpFill/>
                        <a:ln w="571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32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364163" y="3644900"/>
                        <a:ext cx="287337" cy="287338"/>
                      </a:xfrm>
                      <a:prstGeom prst="line">
                        <a:avLst/>
                      </a:prstGeom>
                      <a:grpFill/>
                      <a:ln w="571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</p:grpSp>
          <p:sp>
            <p:nvSpPr>
              <p:cNvPr id="24" name="Line 29"/>
              <p:cNvSpPr>
                <a:spLocks noChangeShapeType="1"/>
              </p:cNvSpPr>
              <p:nvPr/>
            </p:nvSpPr>
            <p:spPr bwMode="auto">
              <a:xfrm>
                <a:off x="4572000" y="549275"/>
                <a:ext cx="1588" cy="3311525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2" name="Freeform 30"/>
            <p:cNvSpPr>
              <a:spLocks/>
            </p:cNvSpPr>
            <p:nvPr/>
          </p:nvSpPr>
          <p:spPr bwMode="auto">
            <a:xfrm>
              <a:off x="4572000" y="3500438"/>
              <a:ext cx="360363" cy="3603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7" y="0"/>
                </a:cxn>
                <a:cxn ang="0">
                  <a:pos x="227" y="227"/>
                </a:cxn>
                <a:cxn ang="0">
                  <a:pos x="0" y="227"/>
                </a:cxn>
                <a:cxn ang="0">
                  <a:pos x="0" y="0"/>
                </a:cxn>
              </a:cxnLst>
              <a:rect l="0" t="0" r="r" b="b"/>
              <a:pathLst>
                <a:path w="227" h="227">
                  <a:moveTo>
                    <a:pt x="0" y="0"/>
                  </a:moveTo>
                  <a:lnTo>
                    <a:pt x="227" y="0"/>
                  </a:lnTo>
                  <a:lnTo>
                    <a:pt x="227" y="227"/>
                  </a:lnTo>
                  <a:lnTo>
                    <a:pt x="0" y="2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7D200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Группа 40"/>
          <p:cNvGrpSpPr/>
          <p:nvPr/>
        </p:nvGrpSpPr>
        <p:grpSpPr>
          <a:xfrm>
            <a:off x="6948264" y="476672"/>
            <a:ext cx="1702359" cy="2335624"/>
            <a:chOff x="2411413" y="115888"/>
            <a:chExt cx="4996915" cy="4758518"/>
          </a:xfrm>
        </p:grpSpPr>
        <p:grpSp>
          <p:nvGrpSpPr>
            <p:cNvPr id="14" name="Группа 25"/>
            <p:cNvGrpSpPr/>
            <p:nvPr/>
          </p:nvGrpSpPr>
          <p:grpSpPr>
            <a:xfrm>
              <a:off x="2411413" y="115888"/>
              <a:ext cx="4996915" cy="4758518"/>
              <a:chOff x="2411413" y="115888"/>
              <a:chExt cx="4996915" cy="4758518"/>
            </a:xfrm>
          </p:grpSpPr>
          <p:grpSp>
            <p:nvGrpSpPr>
              <p:cNvPr id="15" name="Группа 24"/>
              <p:cNvGrpSpPr/>
              <p:nvPr/>
            </p:nvGrpSpPr>
            <p:grpSpPr>
              <a:xfrm>
                <a:off x="2411413" y="115888"/>
                <a:ext cx="4996915" cy="4758518"/>
                <a:chOff x="2411413" y="115888"/>
                <a:chExt cx="4996915" cy="4758518"/>
              </a:xfrm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</p:grpSpPr>
            <p:sp>
              <p:nvSpPr>
                <p:cNvPr id="46" name="Rectangle 16"/>
                <p:cNvSpPr>
                  <a:spLocks noChangeArrowheads="1"/>
                </p:cNvSpPr>
                <p:nvPr/>
              </p:nvSpPr>
              <p:spPr bwMode="auto">
                <a:xfrm>
                  <a:off x="2411413" y="3716339"/>
                  <a:ext cx="1332533" cy="9405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dirty="0" smtClean="0">
                      <a:solidFill>
                        <a:srgbClr val="000000"/>
                      </a:solidFill>
                    </a:rPr>
                    <a:t>M</a:t>
                  </a:r>
                  <a:endParaRPr lang="ru-RU" sz="2400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6" name="Группа 23"/>
                <p:cNvGrpSpPr/>
                <p:nvPr/>
              </p:nvGrpSpPr>
              <p:grpSpPr>
                <a:xfrm>
                  <a:off x="2916238" y="115888"/>
                  <a:ext cx="4492090" cy="4758518"/>
                  <a:chOff x="2916238" y="115888"/>
                  <a:chExt cx="4492090" cy="4758518"/>
                </a:xfrm>
                <a:grpFill/>
              </p:grpSpPr>
              <p:sp>
                <p:nvSpPr>
                  <p:cNvPr id="48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4643439" y="115888"/>
                    <a:ext cx="1134912" cy="94058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 b="1" dirty="0" smtClean="0">
                        <a:solidFill>
                          <a:srgbClr val="000000"/>
                        </a:solidFill>
                      </a:rPr>
                      <a:t>N</a:t>
                    </a:r>
                    <a:endParaRPr lang="ru-RU" sz="2400" b="1" dirty="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7" name="Группа 22"/>
                  <p:cNvGrpSpPr/>
                  <p:nvPr/>
                </p:nvGrpSpPr>
                <p:grpSpPr>
                  <a:xfrm>
                    <a:off x="2916238" y="549275"/>
                    <a:ext cx="4492090" cy="4325131"/>
                    <a:chOff x="2916238" y="549275"/>
                    <a:chExt cx="4492090" cy="4325131"/>
                  </a:xfrm>
                  <a:grpFill/>
                </p:grpSpPr>
                <p:sp>
                  <p:nvSpPr>
                    <p:cNvPr id="50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372224" y="3644901"/>
                      <a:ext cx="1036104" cy="94058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400" b="1" dirty="0" smtClean="0">
                          <a:solidFill>
                            <a:srgbClr val="000000"/>
                          </a:solidFill>
                        </a:rPr>
                        <a:t>K</a:t>
                      </a:r>
                      <a:endParaRPr lang="ru-RU" sz="2400" b="1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18" name="Группа 20"/>
                    <p:cNvGrpSpPr/>
                    <p:nvPr/>
                  </p:nvGrpSpPr>
                  <p:grpSpPr>
                    <a:xfrm>
                      <a:off x="2916238" y="549275"/>
                      <a:ext cx="3384550" cy="4325131"/>
                      <a:chOff x="2916238" y="549275"/>
                      <a:chExt cx="3384550" cy="4325131"/>
                    </a:xfrm>
                    <a:grpFill/>
                  </p:grpSpPr>
                  <p:grpSp>
                    <p:nvGrpSpPr>
                      <p:cNvPr id="19" name="Группа 18"/>
                      <p:cNvGrpSpPr/>
                      <p:nvPr/>
                    </p:nvGrpSpPr>
                    <p:grpSpPr>
                      <a:xfrm>
                        <a:off x="2916238" y="549275"/>
                        <a:ext cx="3384550" cy="4325131"/>
                        <a:chOff x="2916238" y="549275"/>
                        <a:chExt cx="3384550" cy="4325131"/>
                      </a:xfrm>
                      <a:grpFill/>
                    </p:grpSpPr>
                    <p:grpSp>
                      <p:nvGrpSpPr>
                        <p:cNvPr id="20" name="Группа 17"/>
                        <p:cNvGrpSpPr/>
                        <p:nvPr/>
                      </p:nvGrpSpPr>
                      <p:grpSpPr>
                        <a:xfrm>
                          <a:off x="2916238" y="549275"/>
                          <a:ext cx="3384550" cy="4325131"/>
                          <a:chOff x="2916238" y="549275"/>
                          <a:chExt cx="3384550" cy="4325131"/>
                        </a:xfrm>
                        <a:grpFill/>
                      </p:grpSpPr>
                      <p:sp>
                        <p:nvSpPr>
                          <p:cNvPr id="60" name="Rectangle 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356100" y="3933826"/>
                            <a:ext cx="1163144" cy="940580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r>
                              <a:rPr lang="en-US" sz="2400" b="1" dirty="0" smtClean="0">
                                <a:solidFill>
                                  <a:srgbClr val="000000"/>
                                </a:solidFill>
                              </a:rPr>
                              <a:t>Q</a:t>
                            </a:r>
                            <a:endParaRPr lang="ru-RU" sz="2400" b="1" dirty="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61" name="Freeform 2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916238" y="549275"/>
                            <a:ext cx="3384550" cy="3311525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2086"/>
                              </a:cxn>
                              <a:cxn ang="0">
                                <a:pos x="2132" y="2086"/>
                              </a:cxn>
                              <a:cxn ang="0">
                                <a:pos x="1043" y="0"/>
                              </a:cxn>
                              <a:cxn ang="0">
                                <a:pos x="0" y="2086"/>
                              </a:cxn>
                            </a:cxnLst>
                            <a:rect l="0" t="0" r="r" b="b"/>
                            <a:pathLst>
                              <a:path w="2132" h="2086">
                                <a:moveTo>
                                  <a:pt x="0" y="2086"/>
                                </a:moveTo>
                                <a:lnTo>
                                  <a:pt x="2132" y="2086"/>
                                </a:lnTo>
                                <a:lnTo>
                                  <a:pt x="1043" y="0"/>
                                </a:lnTo>
                                <a:lnTo>
                                  <a:pt x="0" y="2086"/>
                                </a:lnTo>
                                <a:close/>
                              </a:path>
                            </a:pathLst>
                          </a:custGeom>
                          <a:grpFill/>
                          <a:ln w="34925" cap="flat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59" name="Lin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468234" y="2463193"/>
                          <a:ext cx="422729" cy="293413"/>
                        </a:xfrm>
                        <a:prstGeom prst="line">
                          <a:avLst/>
                        </a:prstGeom>
                        <a:grpFill/>
                        <a:ln w="571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55" name="Line 31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5581877" y="2463193"/>
                        <a:ext cx="422729" cy="293413"/>
                      </a:xfrm>
                      <a:prstGeom prst="line">
                        <a:avLst/>
                      </a:prstGeom>
                      <a:grpFill/>
                      <a:ln w="571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</p:grpSp>
          <p:sp>
            <p:nvSpPr>
              <p:cNvPr id="45" name="Line 29"/>
              <p:cNvSpPr>
                <a:spLocks noChangeShapeType="1"/>
              </p:cNvSpPr>
              <p:nvPr/>
            </p:nvSpPr>
            <p:spPr bwMode="auto">
              <a:xfrm>
                <a:off x="4572000" y="549275"/>
                <a:ext cx="1588" cy="3311525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3" name="Freeform 30"/>
            <p:cNvSpPr>
              <a:spLocks/>
            </p:cNvSpPr>
            <p:nvPr/>
          </p:nvSpPr>
          <p:spPr bwMode="auto">
            <a:xfrm>
              <a:off x="4525056" y="3490139"/>
              <a:ext cx="360362" cy="360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7" y="0"/>
                </a:cxn>
                <a:cxn ang="0">
                  <a:pos x="227" y="227"/>
                </a:cxn>
                <a:cxn ang="0">
                  <a:pos x="0" y="227"/>
                </a:cxn>
                <a:cxn ang="0">
                  <a:pos x="0" y="0"/>
                </a:cxn>
              </a:cxnLst>
              <a:rect l="0" t="0" r="r" b="b"/>
              <a:pathLst>
                <a:path w="227" h="227">
                  <a:moveTo>
                    <a:pt x="0" y="0"/>
                  </a:moveTo>
                  <a:lnTo>
                    <a:pt x="227" y="0"/>
                  </a:lnTo>
                  <a:lnTo>
                    <a:pt x="227" y="227"/>
                  </a:lnTo>
                  <a:lnTo>
                    <a:pt x="0" y="2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7D200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79" name="Прямая соединительная линия 78"/>
          <p:cNvCxnSpPr>
            <a:stCxn id="66" idx="1"/>
            <a:endCxn id="66" idx="1"/>
          </p:cNvCxnSpPr>
          <p:nvPr/>
        </p:nvCxnSpPr>
        <p:spPr>
          <a:xfrm rot="10800000">
            <a:off x="3347566" y="46363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Группа 103"/>
          <p:cNvGrpSpPr/>
          <p:nvPr/>
        </p:nvGrpSpPr>
        <p:grpSpPr>
          <a:xfrm>
            <a:off x="1907704" y="2636912"/>
            <a:ext cx="2762908" cy="2414586"/>
            <a:chOff x="1547664" y="3861048"/>
            <a:chExt cx="2762908" cy="2414586"/>
          </a:xfrm>
        </p:grpSpPr>
        <p:sp>
          <p:nvSpPr>
            <p:cNvPr id="93" name="Arc 6"/>
            <p:cNvSpPr>
              <a:spLocks/>
            </p:cNvSpPr>
            <p:nvPr/>
          </p:nvSpPr>
          <p:spPr bwMode="auto">
            <a:xfrm rot="3641868" flipH="1">
              <a:off x="3038278" y="5251650"/>
              <a:ext cx="403145" cy="351756"/>
            </a:xfrm>
            <a:custGeom>
              <a:avLst/>
              <a:gdLst>
                <a:gd name="G0" fmla="+- 565 0 0"/>
                <a:gd name="G1" fmla="+- 21600 0 0"/>
                <a:gd name="G2" fmla="+- 21600 0 0"/>
                <a:gd name="T0" fmla="*/ 0 w 22165"/>
                <a:gd name="T1" fmla="*/ 7 h 21600"/>
                <a:gd name="T2" fmla="*/ 22165 w 22165"/>
                <a:gd name="T3" fmla="*/ 21600 h 21600"/>
                <a:gd name="T4" fmla="*/ 565 w 2216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65" h="21600" fill="none" extrusionOk="0">
                  <a:moveTo>
                    <a:pt x="0" y="7"/>
                  </a:moveTo>
                  <a:cubicBezTo>
                    <a:pt x="188" y="2"/>
                    <a:pt x="376" y="-1"/>
                    <a:pt x="565" y="0"/>
                  </a:cubicBezTo>
                  <a:cubicBezTo>
                    <a:pt x="12494" y="0"/>
                    <a:pt x="22165" y="9670"/>
                    <a:pt x="22165" y="21600"/>
                  </a:cubicBezTo>
                </a:path>
                <a:path w="22165" h="21600" stroke="0" extrusionOk="0">
                  <a:moveTo>
                    <a:pt x="0" y="7"/>
                  </a:moveTo>
                  <a:cubicBezTo>
                    <a:pt x="188" y="2"/>
                    <a:pt x="376" y="-1"/>
                    <a:pt x="565" y="0"/>
                  </a:cubicBezTo>
                  <a:cubicBezTo>
                    <a:pt x="12494" y="0"/>
                    <a:pt x="22165" y="9670"/>
                    <a:pt x="22165" y="21600"/>
                  </a:cubicBezTo>
                  <a:lnTo>
                    <a:pt x="565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3" name="Группа 99"/>
            <p:cNvGrpSpPr/>
            <p:nvPr/>
          </p:nvGrpSpPr>
          <p:grpSpPr>
            <a:xfrm>
              <a:off x="1547664" y="3861048"/>
              <a:ext cx="2762908" cy="2414586"/>
              <a:chOff x="1547664" y="3861048"/>
              <a:chExt cx="2762908" cy="2414586"/>
            </a:xfrm>
          </p:grpSpPr>
          <p:cxnSp>
            <p:nvCxnSpPr>
              <p:cNvPr id="85" name="Прямая соединительная линия 84"/>
              <p:cNvCxnSpPr/>
              <p:nvPr/>
            </p:nvCxnSpPr>
            <p:spPr>
              <a:xfrm rot="5400000" flipH="1" flipV="1">
                <a:off x="3372991" y="4628009"/>
                <a:ext cx="4341" cy="1782787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" name="Группа 98"/>
              <p:cNvGrpSpPr/>
              <p:nvPr/>
            </p:nvGrpSpPr>
            <p:grpSpPr>
              <a:xfrm>
                <a:off x="1547664" y="3861048"/>
                <a:ext cx="2762908" cy="2414586"/>
                <a:chOff x="1547664" y="3861048"/>
                <a:chExt cx="2762908" cy="2414586"/>
              </a:xfrm>
            </p:grpSpPr>
            <p:sp>
              <p:nvSpPr>
                <p:cNvPr id="94" name="Прямоугольник 93"/>
                <p:cNvSpPr/>
                <p:nvPr/>
              </p:nvSpPr>
              <p:spPr>
                <a:xfrm>
                  <a:off x="3923928" y="5517232"/>
                  <a:ext cx="38664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dirty="0" smtClean="0">
                      <a:solidFill>
                        <a:srgbClr val="000000"/>
                      </a:solidFill>
                    </a:rPr>
                    <a:t>N</a:t>
                  </a:r>
                  <a:endParaRPr lang="ru-RU" sz="2400" b="1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8" name="Группа 97"/>
                <p:cNvGrpSpPr/>
                <p:nvPr/>
              </p:nvGrpSpPr>
              <p:grpSpPr>
                <a:xfrm>
                  <a:off x="1547664" y="3861048"/>
                  <a:ext cx="2212874" cy="2414586"/>
                  <a:chOff x="1547664" y="3861048"/>
                  <a:chExt cx="2212874" cy="2414586"/>
                </a:xfrm>
              </p:grpSpPr>
              <p:grpSp>
                <p:nvGrpSpPr>
                  <p:cNvPr id="30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547664" y="3861048"/>
                    <a:ext cx="1871662" cy="2414586"/>
                    <a:chOff x="329" y="669"/>
                    <a:chExt cx="1179" cy="1521"/>
                  </a:xfrm>
                </p:grpSpPr>
                <p:sp>
                  <p:nvSpPr>
                    <p:cNvPr id="63" name="Text Box 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8" y="669"/>
                      <a:ext cx="272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400" b="1" dirty="0" smtClean="0"/>
                        <a:t>P</a:t>
                      </a: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p:txBody>
                </p:sp>
                <p:sp>
                  <p:nvSpPr>
                    <p:cNvPr id="64" name="AutoShap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7" y="803"/>
                      <a:ext cx="696" cy="912"/>
                    </a:xfrm>
                    <a:prstGeom prst="rtTriangle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9" y="1523"/>
                      <a:ext cx="272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400" b="1" dirty="0" smtClean="0"/>
                        <a:t>K</a:t>
                      </a: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p:txBody>
                </p:sp>
                <p:sp>
                  <p:nvSpPr>
                    <p:cNvPr id="66" name="Text Box 2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36" y="1667"/>
                      <a:ext cx="272" cy="523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2400" b="1" dirty="0" smtClean="0"/>
                        <a:t>M</a:t>
                      </a: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p:txBody>
                </p:sp>
                <p:sp>
                  <p:nvSpPr>
                    <p:cNvPr id="67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7" y="1571"/>
                      <a:ext cx="144" cy="136"/>
                    </a:xfrm>
                    <a:prstGeom prst="rect">
                      <a:avLst/>
                    </a:prstGeom>
                    <a:solidFill>
                      <a:srgbClr val="4D68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96" name="Прямоугольник 95"/>
                  <p:cNvSpPr/>
                  <p:nvPr/>
                </p:nvSpPr>
                <p:spPr>
                  <a:xfrm>
                    <a:off x="3131840" y="4869160"/>
                    <a:ext cx="62869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000000"/>
                        </a:solidFill>
                      </a:rPr>
                      <a:t>150</a:t>
                    </a:r>
                    <a:r>
                      <a:rPr lang="en-US" b="1" dirty="0" smtClean="0">
                        <a:solidFill>
                          <a:srgbClr val="000000"/>
                        </a:solidFill>
                        <a:sym typeface="Symbol" pitchFamily="18" charset="2"/>
                      </a:rPr>
                      <a:t></a:t>
                    </a:r>
                    <a:endParaRPr lang="ru-RU" dirty="0"/>
                  </a:p>
                </p:txBody>
              </p:sp>
            </p:grpSp>
          </p:grpSp>
        </p:grpSp>
      </p:grpSp>
      <p:grpSp>
        <p:nvGrpSpPr>
          <p:cNvPr id="31" name="Группа 104"/>
          <p:cNvGrpSpPr/>
          <p:nvPr/>
        </p:nvGrpSpPr>
        <p:grpSpPr>
          <a:xfrm>
            <a:off x="6588224" y="2708920"/>
            <a:ext cx="1962807" cy="2477889"/>
            <a:chOff x="6516216" y="3861048"/>
            <a:chExt cx="1962807" cy="2477889"/>
          </a:xfrm>
        </p:grpSpPr>
        <p:cxnSp>
          <p:nvCxnSpPr>
            <p:cNvPr id="86" name="Прямая соединительная линия 85"/>
            <p:cNvCxnSpPr>
              <a:endCxn id="95" idx="3"/>
            </p:cNvCxnSpPr>
            <p:nvPr/>
          </p:nvCxnSpPr>
          <p:spPr>
            <a:xfrm rot="16200000" flipH="1">
              <a:off x="7814251" y="5443333"/>
              <a:ext cx="806897" cy="52264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Группа 102"/>
            <p:cNvGrpSpPr/>
            <p:nvPr/>
          </p:nvGrpSpPr>
          <p:grpSpPr>
            <a:xfrm>
              <a:off x="6516216" y="3861048"/>
              <a:ext cx="1962806" cy="2477889"/>
              <a:chOff x="6516216" y="3861048"/>
              <a:chExt cx="1962806" cy="2477889"/>
            </a:xfrm>
          </p:grpSpPr>
          <p:grpSp>
            <p:nvGrpSpPr>
              <p:cNvPr id="35" name="Группа 101"/>
              <p:cNvGrpSpPr/>
              <p:nvPr/>
            </p:nvGrpSpPr>
            <p:grpSpPr>
              <a:xfrm>
                <a:off x="7753977" y="5387712"/>
                <a:ext cx="725045" cy="951225"/>
                <a:chOff x="7753977" y="5387712"/>
                <a:chExt cx="725045" cy="951225"/>
              </a:xfrm>
            </p:grpSpPr>
            <p:sp>
              <p:nvSpPr>
                <p:cNvPr id="92" name="Arc 6"/>
                <p:cNvSpPr>
                  <a:spLocks/>
                </p:cNvSpPr>
                <p:nvPr/>
              </p:nvSpPr>
              <p:spPr bwMode="auto">
                <a:xfrm rot="3641868" flipV="1">
                  <a:off x="7730337" y="5411352"/>
                  <a:ext cx="457069" cy="409790"/>
                </a:xfrm>
                <a:custGeom>
                  <a:avLst/>
                  <a:gdLst>
                    <a:gd name="G0" fmla="+- 565 0 0"/>
                    <a:gd name="G1" fmla="+- 21600 0 0"/>
                    <a:gd name="G2" fmla="+- 21600 0 0"/>
                    <a:gd name="T0" fmla="*/ 0 w 22165"/>
                    <a:gd name="T1" fmla="*/ 7 h 21600"/>
                    <a:gd name="T2" fmla="*/ 22165 w 22165"/>
                    <a:gd name="T3" fmla="*/ 21600 h 21600"/>
                    <a:gd name="T4" fmla="*/ 565 w 22165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165" h="21600" fill="none" extrusionOk="0">
                      <a:moveTo>
                        <a:pt x="0" y="7"/>
                      </a:moveTo>
                      <a:cubicBezTo>
                        <a:pt x="188" y="2"/>
                        <a:pt x="376" y="-1"/>
                        <a:pt x="565" y="0"/>
                      </a:cubicBezTo>
                      <a:cubicBezTo>
                        <a:pt x="12494" y="0"/>
                        <a:pt x="22165" y="9670"/>
                        <a:pt x="22165" y="21600"/>
                      </a:cubicBezTo>
                    </a:path>
                    <a:path w="22165" h="21600" stroke="0" extrusionOk="0">
                      <a:moveTo>
                        <a:pt x="0" y="7"/>
                      </a:moveTo>
                      <a:cubicBezTo>
                        <a:pt x="188" y="2"/>
                        <a:pt x="376" y="-1"/>
                        <a:pt x="565" y="0"/>
                      </a:cubicBezTo>
                      <a:cubicBezTo>
                        <a:pt x="12494" y="0"/>
                        <a:pt x="22165" y="9670"/>
                        <a:pt x="22165" y="21600"/>
                      </a:cubicBezTo>
                      <a:lnTo>
                        <a:pt x="565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5" name="Прямоугольник 94"/>
                <p:cNvSpPr/>
                <p:nvPr/>
              </p:nvSpPr>
              <p:spPr>
                <a:xfrm>
                  <a:off x="8100392" y="5877272"/>
                  <a:ext cx="37863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dirty="0" smtClean="0">
                      <a:solidFill>
                        <a:srgbClr val="000000"/>
                      </a:solidFill>
                    </a:rPr>
                    <a:t>D</a:t>
                  </a:r>
                  <a:endParaRPr lang="ru-RU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37" name="Группа 100"/>
              <p:cNvGrpSpPr/>
              <p:nvPr/>
            </p:nvGrpSpPr>
            <p:grpSpPr>
              <a:xfrm>
                <a:off x="6516216" y="3861048"/>
                <a:ext cx="1944687" cy="2169532"/>
                <a:chOff x="6516216" y="3861048"/>
                <a:chExt cx="1944687" cy="2169532"/>
              </a:xfrm>
            </p:grpSpPr>
            <p:grpSp>
              <p:nvGrpSpPr>
                <p:cNvPr id="41" name="Group 67"/>
                <p:cNvGrpSpPr>
                  <a:grpSpLocks/>
                </p:cNvGrpSpPr>
                <p:nvPr/>
              </p:nvGrpSpPr>
              <p:grpSpPr bwMode="auto">
                <a:xfrm>
                  <a:off x="6516216" y="3861048"/>
                  <a:ext cx="1944687" cy="1820862"/>
                  <a:chOff x="329" y="669"/>
                  <a:chExt cx="1225" cy="1147"/>
                </a:xfrm>
              </p:grpSpPr>
              <p:sp>
                <p:nvSpPr>
                  <p:cNvPr id="71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8" y="669"/>
                    <a:ext cx="27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400" b="1" dirty="0"/>
                      <a:t>А</a:t>
                    </a:r>
                    <a:r>
                      <a:rPr lang="ru-RU" sz="2400" dirty="0"/>
                      <a:t> </a:t>
                    </a:r>
                  </a:p>
                </p:txBody>
              </p:sp>
              <p:sp>
                <p:nvSpPr>
                  <p:cNvPr id="72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627" y="803"/>
                    <a:ext cx="696" cy="912"/>
                  </a:xfrm>
                  <a:prstGeom prst="rtTriangl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3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9" y="1523"/>
                    <a:ext cx="27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400" b="1" dirty="0" smtClean="0"/>
                      <a:t>C</a:t>
                    </a:r>
                    <a:r>
                      <a:rPr lang="ru-RU" sz="2400" dirty="0" smtClean="0"/>
                      <a:t> </a:t>
                    </a:r>
                    <a:endParaRPr lang="ru-RU" sz="2400" dirty="0"/>
                  </a:p>
                </p:txBody>
              </p:sp>
              <p:sp>
                <p:nvSpPr>
                  <p:cNvPr id="74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82" y="1528"/>
                    <a:ext cx="27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400" b="1" dirty="0"/>
                      <a:t>B</a:t>
                    </a:r>
                    <a:r>
                      <a:rPr lang="ru-RU" sz="2400" dirty="0"/>
                      <a:t> </a:t>
                    </a:r>
                  </a:p>
                </p:txBody>
              </p:sp>
              <p:sp>
                <p:nvSpPr>
                  <p:cNvPr id="75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627" y="1571"/>
                    <a:ext cx="144" cy="136"/>
                  </a:xfrm>
                  <a:prstGeom prst="rect">
                    <a:avLst/>
                  </a:prstGeom>
                  <a:solidFill>
                    <a:srgbClr val="4D68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97" name="Прямоугольник 96"/>
                <p:cNvSpPr/>
                <p:nvPr/>
              </p:nvSpPr>
              <p:spPr>
                <a:xfrm>
                  <a:off x="7452320" y="5661248"/>
                  <a:ext cx="62869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000000"/>
                      </a:solidFill>
                    </a:rPr>
                    <a:t>120</a:t>
                  </a:r>
                  <a:r>
                    <a:rPr lang="en-US" b="1" dirty="0" smtClean="0">
                      <a:solidFill>
                        <a:srgbClr val="000000"/>
                      </a:solidFill>
                      <a:sym typeface="Symbol" pitchFamily="18" charset="2"/>
                    </a:rPr>
                    <a:t></a:t>
                  </a:r>
                  <a:endParaRPr lang="ru-RU" dirty="0"/>
                </a:p>
              </p:txBody>
            </p:sp>
          </p:grpSp>
        </p:grpSp>
      </p:grpSp>
      <p:sp>
        <p:nvSpPr>
          <p:cNvPr id="108" name="Прямоугольник 107"/>
          <p:cNvSpPr/>
          <p:nvPr/>
        </p:nvSpPr>
        <p:spPr>
          <a:xfrm>
            <a:off x="0" y="764704"/>
            <a:ext cx="28438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alibri" pitchFamily="34" charset="0"/>
              </a:rPr>
              <a:t>        Дано:</a:t>
            </a:r>
            <a:r>
              <a:rPr lang="ru-RU" dirty="0" smtClean="0">
                <a:latin typeface="Calibri" pitchFamily="34" charset="0"/>
              </a:rPr>
              <a:t> ∆</a:t>
            </a:r>
            <a:r>
              <a:rPr lang="en-US" dirty="0" smtClean="0">
                <a:latin typeface="Calibri" pitchFamily="34" charset="0"/>
              </a:rPr>
              <a:t>ABC</a:t>
            </a:r>
            <a:r>
              <a:rPr lang="ru-RU" dirty="0" smtClean="0">
                <a:latin typeface="Calibri" pitchFamily="34" charset="0"/>
              </a:rPr>
              <a:t>,</a:t>
            </a:r>
          </a:p>
          <a:p>
            <a:r>
              <a:rPr lang="en-US" dirty="0" smtClean="0">
                <a:latin typeface="Calibri" pitchFamily="34" charset="0"/>
              </a:rPr>
              <a:t>BD</a:t>
            </a:r>
            <a:r>
              <a:rPr lang="ru-RU" dirty="0" smtClean="0">
                <a:latin typeface="Calibri" pitchFamily="34" charset="0"/>
              </a:rPr>
              <a:t> – высота, А</a:t>
            </a:r>
            <a:r>
              <a:rPr lang="en-US" dirty="0" smtClean="0">
                <a:latin typeface="Calibri" pitchFamily="34" charset="0"/>
              </a:rPr>
              <a:t>D = DC</a:t>
            </a:r>
            <a:endParaRPr lang="ru-RU" dirty="0" smtClean="0">
              <a:latin typeface="Calibri" pitchFamily="34" charset="0"/>
            </a:endParaRPr>
          </a:p>
          <a:p>
            <a:r>
              <a:rPr lang="ru-RU" b="1" dirty="0" smtClean="0">
                <a:latin typeface="Calibri" pitchFamily="34" charset="0"/>
              </a:rPr>
              <a:t>Доказать</a:t>
            </a:r>
            <a:r>
              <a:rPr lang="ru-RU" dirty="0" smtClean="0">
                <a:latin typeface="Calibri" pitchFamily="34" charset="0"/>
              </a:rPr>
              <a:t>: </a:t>
            </a:r>
            <a:r>
              <a:rPr lang="en-US" dirty="0" smtClean="0">
                <a:latin typeface="Calibri" pitchFamily="34" charset="0"/>
              </a:rPr>
              <a:t>∆</a:t>
            </a:r>
            <a:r>
              <a:rPr lang="ru-RU" dirty="0" smtClean="0">
                <a:latin typeface="Calibri" pitchFamily="34" charset="0"/>
              </a:rPr>
              <a:t>АВ</a:t>
            </a:r>
            <a:r>
              <a:rPr lang="en-US" dirty="0" smtClean="0">
                <a:latin typeface="Calibri" pitchFamily="34" charset="0"/>
              </a:rPr>
              <a:t>D = ∆ BDC</a:t>
            </a:r>
          </a:p>
          <a:p>
            <a:r>
              <a:rPr lang="ru-RU" b="1" dirty="0" smtClean="0">
                <a:latin typeface="Calibri" pitchFamily="34" charset="0"/>
              </a:rPr>
              <a:t>Доказательство: </a:t>
            </a:r>
            <a:r>
              <a:rPr lang="ru-RU" dirty="0" smtClean="0">
                <a:latin typeface="Calibri" pitchFamily="34" charset="0"/>
              </a:rPr>
              <a:t>А</a:t>
            </a:r>
            <a:r>
              <a:rPr lang="en-US" dirty="0" smtClean="0">
                <a:latin typeface="Calibri" pitchFamily="34" charset="0"/>
              </a:rPr>
              <a:t>D = DC</a:t>
            </a:r>
            <a:r>
              <a:rPr lang="ru-RU" dirty="0" smtClean="0">
                <a:latin typeface="Calibri" pitchFamily="34" charset="0"/>
              </a:rPr>
              <a:t>  по условию, </a:t>
            </a:r>
            <a:r>
              <a:rPr lang="en-US" dirty="0" smtClean="0">
                <a:latin typeface="Calibri" pitchFamily="34" charset="0"/>
              </a:rPr>
              <a:t>BD</a:t>
            </a:r>
            <a:r>
              <a:rPr lang="ru-RU" dirty="0" smtClean="0">
                <a:latin typeface="Calibri" pitchFamily="34" charset="0"/>
              </a:rPr>
              <a:t> – общая.</a:t>
            </a:r>
          </a:p>
          <a:p>
            <a:endParaRPr lang="ru-RU" dirty="0" smtClean="0">
              <a:latin typeface="Calibri" pitchFamily="34" charset="0"/>
            </a:endParaRPr>
          </a:p>
          <a:p>
            <a:endParaRPr lang="ru-RU" b="1" dirty="0">
              <a:latin typeface="Calibri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4572000" y="764704"/>
            <a:ext cx="26642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alibri" pitchFamily="34" charset="0"/>
              </a:rPr>
              <a:t>Дано:</a:t>
            </a:r>
            <a:r>
              <a:rPr lang="ru-RU" dirty="0" smtClean="0">
                <a:latin typeface="Calibri" pitchFamily="34" charset="0"/>
              </a:rPr>
              <a:t> ∆</a:t>
            </a:r>
            <a:r>
              <a:rPr lang="en-US" dirty="0" smtClean="0">
                <a:latin typeface="Calibri" pitchFamily="34" charset="0"/>
              </a:rPr>
              <a:t>MNK</a:t>
            </a:r>
            <a:r>
              <a:rPr lang="ru-RU" dirty="0" smtClean="0">
                <a:latin typeface="Calibri" pitchFamily="34" charset="0"/>
              </a:rPr>
              <a:t>,</a:t>
            </a:r>
          </a:p>
          <a:p>
            <a:r>
              <a:rPr lang="en-US" dirty="0" smtClean="0">
                <a:latin typeface="Calibri" pitchFamily="34" charset="0"/>
              </a:rPr>
              <a:t>NQ</a:t>
            </a:r>
            <a:r>
              <a:rPr lang="ru-RU" dirty="0" smtClean="0">
                <a:latin typeface="Calibri" pitchFamily="34" charset="0"/>
              </a:rPr>
              <a:t> – высота, </a:t>
            </a:r>
            <a:r>
              <a:rPr lang="en-US" dirty="0" smtClean="0">
                <a:latin typeface="Calibri" pitchFamily="34" charset="0"/>
              </a:rPr>
              <a:t>MN = NK</a:t>
            </a:r>
            <a:endParaRPr lang="ru-RU" dirty="0" smtClean="0">
              <a:latin typeface="Calibri" pitchFamily="34" charset="0"/>
            </a:endParaRPr>
          </a:p>
          <a:p>
            <a:r>
              <a:rPr lang="ru-RU" b="1" dirty="0" smtClean="0">
                <a:latin typeface="Calibri" pitchFamily="34" charset="0"/>
              </a:rPr>
              <a:t>Доказать</a:t>
            </a:r>
            <a:r>
              <a:rPr lang="ru-RU" dirty="0" smtClean="0">
                <a:latin typeface="Calibri" pitchFamily="34" charset="0"/>
              </a:rPr>
              <a:t>: </a:t>
            </a:r>
            <a:r>
              <a:rPr lang="en-US" dirty="0" smtClean="0">
                <a:latin typeface="Calibri" pitchFamily="34" charset="0"/>
              </a:rPr>
              <a:t>∆MNQ = ∆ NKQ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0" y="2924944"/>
            <a:ext cx="2411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alibri" pitchFamily="34" charset="0"/>
              </a:rPr>
              <a:t> 2.</a:t>
            </a:r>
            <a:r>
              <a:rPr lang="ru-RU" b="1" dirty="0" smtClean="0"/>
              <a:t> </a:t>
            </a:r>
            <a:r>
              <a:rPr lang="ru-RU" b="1" dirty="0" smtClean="0">
                <a:latin typeface="Calibri" pitchFamily="34" charset="0"/>
              </a:rPr>
              <a:t>  Дано:</a:t>
            </a:r>
            <a:r>
              <a:rPr lang="ru-RU" dirty="0" smtClean="0">
                <a:latin typeface="Calibri" pitchFamily="34" charset="0"/>
              </a:rPr>
              <a:t> ∆</a:t>
            </a:r>
            <a:r>
              <a:rPr lang="en-US" dirty="0" smtClean="0">
                <a:latin typeface="Calibri" pitchFamily="34" charset="0"/>
              </a:rPr>
              <a:t>PKM-</a:t>
            </a:r>
            <a:r>
              <a:rPr lang="ru-RU" dirty="0" smtClean="0">
                <a:latin typeface="Calibri" pitchFamily="34" charset="0"/>
              </a:rPr>
              <a:t>прямоугольный, 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      PMN = </a:t>
            </a:r>
            <a:r>
              <a:rPr lang="en-US" dirty="0" smtClean="0">
                <a:solidFill>
                  <a:srgbClr val="000000"/>
                </a:solidFill>
              </a:rPr>
              <a:t>150</a:t>
            </a:r>
            <a:r>
              <a:rPr lang="en-US" dirty="0" smtClean="0">
                <a:solidFill>
                  <a:srgbClr val="000000"/>
                </a:solidFill>
                <a:sym typeface="Symbol" pitchFamily="18" charset="2"/>
              </a:rPr>
              <a:t></a:t>
            </a:r>
            <a:endParaRPr lang="ru-RU" dirty="0" smtClean="0">
              <a:solidFill>
                <a:srgbClr val="000000"/>
              </a:solidFill>
            </a:endParaRPr>
          </a:p>
          <a:p>
            <a:r>
              <a:rPr lang="ru-RU" b="1" dirty="0" smtClean="0">
                <a:latin typeface="Calibri" pitchFamily="34" charset="0"/>
              </a:rPr>
              <a:t>Найти:        </a:t>
            </a:r>
            <a:r>
              <a:rPr lang="ru-RU" dirty="0" smtClean="0">
                <a:latin typeface="Calibri" pitchFamily="34" charset="0"/>
              </a:rPr>
              <a:t>Р</a:t>
            </a:r>
            <a:endParaRPr lang="ru-RU" dirty="0">
              <a:latin typeface="Calibri" pitchFamily="34" charset="0"/>
            </a:endParaRPr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0" y="3429000"/>
          <a:ext cx="349250" cy="333375"/>
        </p:xfrm>
        <a:graphic>
          <a:graphicData uri="http://schemas.openxmlformats.org/presentationml/2006/ole">
            <p:oleObj spid="_x0000_s75778" name="Формула" r:id="rId3" imgW="164957" imgH="152268" progId="Equation.3">
              <p:embed/>
            </p:oleObj>
          </a:graphicData>
        </a:graphic>
      </p:graphicFrame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827584" y="3717032"/>
          <a:ext cx="349250" cy="333375"/>
        </p:xfrm>
        <a:graphic>
          <a:graphicData uri="http://schemas.openxmlformats.org/presentationml/2006/ole">
            <p:oleObj spid="_x0000_s75779" name="Формула" r:id="rId4" imgW="164957" imgH="152268" progId="Equation.3">
              <p:embed/>
            </p:oleObj>
          </a:graphicData>
        </a:graphic>
      </p:graphicFrame>
      <p:sp>
        <p:nvSpPr>
          <p:cNvPr id="114" name="Прямоугольник 113"/>
          <p:cNvSpPr/>
          <p:nvPr/>
        </p:nvSpPr>
        <p:spPr>
          <a:xfrm>
            <a:off x="4572000" y="2924944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alibri" pitchFamily="34" charset="0"/>
              </a:rPr>
              <a:t>Дано:</a:t>
            </a:r>
            <a:r>
              <a:rPr lang="ru-RU" dirty="0" smtClean="0">
                <a:latin typeface="Calibri" pitchFamily="34" charset="0"/>
              </a:rPr>
              <a:t> ∆АВС</a:t>
            </a:r>
            <a:r>
              <a:rPr lang="en-US" dirty="0" smtClean="0">
                <a:latin typeface="Calibri" pitchFamily="34" charset="0"/>
              </a:rPr>
              <a:t>-</a:t>
            </a:r>
            <a:r>
              <a:rPr lang="ru-RU" dirty="0" smtClean="0">
                <a:latin typeface="Calibri" pitchFamily="34" charset="0"/>
              </a:rPr>
              <a:t>прямоугольный, 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      </a:t>
            </a:r>
            <a:r>
              <a:rPr lang="ru-RU" dirty="0" smtClean="0">
                <a:latin typeface="Calibri" pitchFamily="34" charset="0"/>
              </a:rPr>
              <a:t>СВ</a:t>
            </a:r>
            <a:r>
              <a:rPr lang="en-US" dirty="0" smtClean="0">
                <a:latin typeface="Calibri" pitchFamily="34" charset="0"/>
              </a:rPr>
              <a:t>D = </a:t>
            </a:r>
            <a:r>
              <a:rPr lang="en-US" dirty="0" smtClean="0">
                <a:solidFill>
                  <a:srgbClr val="000000"/>
                </a:solidFill>
              </a:rPr>
              <a:t>120</a:t>
            </a:r>
            <a:r>
              <a:rPr lang="en-US" dirty="0" smtClean="0">
                <a:solidFill>
                  <a:srgbClr val="000000"/>
                </a:solidFill>
                <a:sym typeface="Symbol" pitchFamily="18" charset="2"/>
              </a:rPr>
              <a:t></a:t>
            </a:r>
            <a:endParaRPr lang="ru-RU" dirty="0" smtClean="0">
              <a:solidFill>
                <a:srgbClr val="000000"/>
              </a:solidFill>
            </a:endParaRPr>
          </a:p>
          <a:p>
            <a:r>
              <a:rPr lang="ru-RU" b="1" dirty="0" smtClean="0">
                <a:latin typeface="Calibri" pitchFamily="34" charset="0"/>
              </a:rPr>
              <a:t>Найти:        </a:t>
            </a:r>
            <a:r>
              <a:rPr lang="en-US" dirty="0" smtClean="0">
                <a:latin typeface="Calibri" pitchFamily="34" charset="0"/>
              </a:rPr>
              <a:t>A</a:t>
            </a:r>
            <a:endParaRPr lang="ru-RU" dirty="0">
              <a:latin typeface="Calibri" pitchFamily="34" charset="0"/>
            </a:endParaRPr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/>
        </p:nvGraphicFramePr>
        <p:xfrm>
          <a:off x="4644008" y="3429000"/>
          <a:ext cx="349250" cy="333375"/>
        </p:xfrm>
        <a:graphic>
          <a:graphicData uri="http://schemas.openxmlformats.org/presentationml/2006/ole">
            <p:oleObj spid="_x0000_s75780" name="Формула" r:id="rId5" imgW="164957" imgH="152268" progId="Equation.3">
              <p:embed/>
            </p:oleObj>
          </a:graphicData>
        </a:graphic>
      </p:graphicFrame>
      <p:graphicFrame>
        <p:nvGraphicFramePr>
          <p:cNvPr id="74757" name="Object 5"/>
          <p:cNvGraphicFramePr>
            <a:graphicFrameLocks noChangeAspect="1"/>
          </p:cNvGraphicFramePr>
          <p:nvPr/>
        </p:nvGraphicFramePr>
        <p:xfrm>
          <a:off x="5364088" y="3717032"/>
          <a:ext cx="349250" cy="333375"/>
        </p:xfrm>
        <a:graphic>
          <a:graphicData uri="http://schemas.openxmlformats.org/presentationml/2006/ole">
            <p:oleObj spid="_x0000_s75781" name="Формула" r:id="rId6" imgW="164957" imgH="152268" progId="Equation.3">
              <p:embed/>
            </p:oleObj>
          </a:graphicData>
        </a:graphic>
      </p:graphicFrame>
      <p:sp>
        <p:nvSpPr>
          <p:cNvPr id="80" name="Прямоугольник 79"/>
          <p:cNvSpPr/>
          <p:nvPr/>
        </p:nvSpPr>
        <p:spPr>
          <a:xfrm>
            <a:off x="0" y="2132856"/>
            <a:ext cx="19111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∆</a:t>
            </a:r>
            <a:r>
              <a:rPr lang="ru-RU" dirty="0" smtClean="0">
                <a:latin typeface="Calibri" pitchFamily="34" charset="0"/>
              </a:rPr>
              <a:t>АВ</a:t>
            </a:r>
            <a:r>
              <a:rPr lang="en-US" dirty="0" smtClean="0">
                <a:latin typeface="Calibri" pitchFamily="34" charset="0"/>
              </a:rPr>
              <a:t>D = ∆ BDC</a:t>
            </a:r>
            <a:r>
              <a:rPr lang="ru-RU" dirty="0" smtClean="0">
                <a:latin typeface="Calibri" pitchFamily="34" charset="0"/>
              </a:rPr>
              <a:t>  по </a:t>
            </a:r>
          </a:p>
          <a:p>
            <a:r>
              <a:rPr lang="ru-RU" dirty="0" smtClean="0">
                <a:latin typeface="Calibri" pitchFamily="34" charset="0"/>
              </a:rPr>
              <a:t>катетам.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0" y="764704"/>
            <a:ext cx="68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1.</a:t>
            </a:r>
            <a:endParaRPr lang="ru-RU" b="1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4211960" y="764704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1.</a:t>
            </a:r>
            <a:endParaRPr lang="ru-RU" b="1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4211960" y="2924944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2.</a:t>
            </a:r>
            <a:endParaRPr lang="ru-RU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467544" y="40466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 smtClean="0"/>
              <a:t>1 вариант</a:t>
            </a:r>
            <a:endParaRPr lang="ru-RU" b="1" i="1" u="sng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5652120" y="476672"/>
            <a:ext cx="1266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u="sng" dirty="0" smtClean="0"/>
              <a:t>2 вариант</a:t>
            </a:r>
            <a:endParaRPr lang="ru-RU" b="1" i="1" u="sng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3779912" y="1628800"/>
            <a:ext cx="3096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alibri" pitchFamily="34" charset="0"/>
              </a:rPr>
              <a:t>Доказательство:</a:t>
            </a:r>
            <a:r>
              <a:rPr lang="en-US" dirty="0" smtClean="0">
                <a:latin typeface="Calibri" pitchFamily="34" charset="0"/>
              </a:rPr>
              <a:t>MN= NK</a:t>
            </a:r>
            <a:r>
              <a:rPr lang="ru-RU" dirty="0" smtClean="0">
                <a:latin typeface="Calibri" pitchFamily="34" charset="0"/>
              </a:rPr>
              <a:t>  по условию, </a:t>
            </a:r>
            <a:r>
              <a:rPr lang="en-US" dirty="0" smtClean="0">
                <a:latin typeface="Calibri" pitchFamily="34" charset="0"/>
              </a:rPr>
              <a:t>NQ</a:t>
            </a:r>
            <a:r>
              <a:rPr lang="ru-RU" dirty="0" smtClean="0">
                <a:latin typeface="Calibri" pitchFamily="34" charset="0"/>
              </a:rPr>
              <a:t> – общий катет.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4788024" y="2204864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∆MNQ = ∆ NKQ</a:t>
            </a:r>
            <a:r>
              <a:rPr lang="ru-RU" dirty="0" smtClean="0">
                <a:latin typeface="Calibri" pitchFamily="34" charset="0"/>
              </a:rPr>
              <a:t>  по гипотенузе и катету.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323528" y="4509120"/>
            <a:ext cx="2339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PMN = </a:t>
            </a:r>
            <a:r>
              <a:rPr lang="ru-RU" dirty="0" smtClean="0">
                <a:latin typeface="Calibri" pitchFamily="34" charset="0"/>
              </a:rPr>
              <a:t>180°-</a:t>
            </a:r>
            <a:r>
              <a:rPr lang="en-US" dirty="0" smtClean="0">
                <a:solidFill>
                  <a:srgbClr val="000000"/>
                </a:solidFill>
              </a:rPr>
              <a:t>150</a:t>
            </a:r>
            <a:r>
              <a:rPr lang="en-US" dirty="0" smtClean="0">
                <a:solidFill>
                  <a:srgbClr val="000000"/>
                </a:solidFill>
                <a:sym typeface="Symbol" pitchFamily="18" charset="2"/>
              </a:rPr>
              <a:t></a:t>
            </a:r>
            <a:r>
              <a:rPr lang="ru-RU" dirty="0" smtClean="0">
                <a:solidFill>
                  <a:srgbClr val="000000"/>
                </a:solidFill>
                <a:sym typeface="Symbol" pitchFamily="18" charset="2"/>
              </a:rPr>
              <a:t> = 30°, как смежные углы.</a:t>
            </a:r>
          </a:p>
          <a:p>
            <a:endParaRPr lang="ru-RU" b="1" dirty="0"/>
          </a:p>
        </p:txBody>
      </p:sp>
      <p:graphicFrame>
        <p:nvGraphicFramePr>
          <p:cNvPr id="75782" name="Object 6"/>
          <p:cNvGraphicFramePr>
            <a:graphicFrameLocks noChangeAspect="1"/>
          </p:cNvGraphicFramePr>
          <p:nvPr/>
        </p:nvGraphicFramePr>
        <p:xfrm>
          <a:off x="0" y="4509120"/>
          <a:ext cx="349250" cy="333375"/>
        </p:xfrm>
        <a:graphic>
          <a:graphicData uri="http://schemas.openxmlformats.org/presentationml/2006/ole">
            <p:oleObj spid="_x0000_s75782" name="Формула" r:id="rId7" imgW="164957" imgH="152268" progId="Equation.3">
              <p:embed/>
            </p:oleObj>
          </a:graphicData>
        </a:graphic>
      </p:graphicFrame>
      <p:graphicFrame>
        <p:nvGraphicFramePr>
          <p:cNvPr id="75783" name="Object 7"/>
          <p:cNvGraphicFramePr>
            <a:graphicFrameLocks noChangeAspect="1"/>
          </p:cNvGraphicFramePr>
          <p:nvPr/>
        </p:nvGraphicFramePr>
        <p:xfrm>
          <a:off x="0" y="5445224"/>
          <a:ext cx="349250" cy="333375"/>
        </p:xfrm>
        <a:graphic>
          <a:graphicData uri="http://schemas.openxmlformats.org/presentationml/2006/ole">
            <p:oleObj spid="_x0000_s75783" name="Формула" r:id="rId8" imgW="164957" imgH="152268" progId="Equation.3">
              <p:embed/>
            </p:oleObj>
          </a:graphicData>
        </a:graphic>
      </p:graphicFrame>
      <p:sp>
        <p:nvSpPr>
          <p:cNvPr id="98" name="TextBox 97"/>
          <p:cNvSpPr txBox="1"/>
          <p:nvPr/>
        </p:nvSpPr>
        <p:spPr>
          <a:xfrm>
            <a:off x="323528" y="5445224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 = 90° - 30° = 60°, как  сумма  острых углов прямоугольного треугольника.</a:t>
            </a:r>
          </a:p>
          <a:p>
            <a:r>
              <a:rPr lang="ru-RU" b="1" dirty="0" smtClean="0"/>
              <a:t>Ответ: </a:t>
            </a:r>
            <a:r>
              <a:rPr lang="ru-RU" dirty="0" smtClean="0"/>
              <a:t>60°</a:t>
            </a:r>
            <a:endParaRPr lang="ru-RU" dirty="0"/>
          </a:p>
        </p:txBody>
      </p:sp>
      <p:sp>
        <p:nvSpPr>
          <p:cNvPr id="99" name="TextBox 98"/>
          <p:cNvSpPr txBox="1"/>
          <p:nvPr/>
        </p:nvSpPr>
        <p:spPr>
          <a:xfrm>
            <a:off x="0" y="407707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Решение:</a:t>
            </a:r>
            <a:endParaRPr lang="ru-RU" b="1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4788024" y="4149080"/>
            <a:ext cx="1147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Решение:</a:t>
            </a:r>
            <a:endParaRPr lang="ru-RU" b="1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4788024" y="450912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Calibri" pitchFamily="34" charset="0"/>
              </a:rPr>
              <a:t>АВС</a:t>
            </a:r>
            <a:r>
              <a:rPr lang="en-US" dirty="0" smtClean="0">
                <a:latin typeface="Calibri" pitchFamily="34" charset="0"/>
              </a:rPr>
              <a:t> = </a:t>
            </a:r>
            <a:r>
              <a:rPr lang="ru-RU" dirty="0" smtClean="0">
                <a:latin typeface="Calibri" pitchFamily="34" charset="0"/>
              </a:rPr>
              <a:t>180°-</a:t>
            </a:r>
            <a:r>
              <a:rPr lang="en-US" dirty="0" smtClean="0">
                <a:solidFill>
                  <a:srgbClr val="000000"/>
                </a:solidFill>
              </a:rPr>
              <a:t>1</a:t>
            </a:r>
            <a:r>
              <a:rPr lang="ru-RU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0</a:t>
            </a:r>
            <a:r>
              <a:rPr lang="en-US" dirty="0" smtClean="0">
                <a:solidFill>
                  <a:srgbClr val="000000"/>
                </a:solidFill>
                <a:sym typeface="Symbol" pitchFamily="18" charset="2"/>
              </a:rPr>
              <a:t></a:t>
            </a:r>
            <a:r>
              <a:rPr lang="ru-RU" dirty="0" smtClean="0">
                <a:solidFill>
                  <a:srgbClr val="000000"/>
                </a:solidFill>
                <a:sym typeface="Symbol" pitchFamily="18" charset="2"/>
              </a:rPr>
              <a:t> = 60°, </a:t>
            </a:r>
          </a:p>
          <a:p>
            <a:r>
              <a:rPr lang="ru-RU" dirty="0" smtClean="0">
                <a:solidFill>
                  <a:srgbClr val="000000"/>
                </a:solidFill>
                <a:sym typeface="Symbol" pitchFamily="18" charset="2"/>
              </a:rPr>
              <a:t>как смежные углы.</a:t>
            </a:r>
          </a:p>
          <a:p>
            <a:endParaRPr lang="ru-RU" b="1" dirty="0"/>
          </a:p>
        </p:txBody>
      </p:sp>
      <p:graphicFrame>
        <p:nvGraphicFramePr>
          <p:cNvPr id="75784" name="Object 8"/>
          <p:cNvGraphicFramePr>
            <a:graphicFrameLocks noChangeAspect="1"/>
          </p:cNvGraphicFramePr>
          <p:nvPr/>
        </p:nvGraphicFramePr>
        <p:xfrm>
          <a:off x="4499992" y="4509120"/>
          <a:ext cx="349250" cy="333375"/>
        </p:xfrm>
        <a:graphic>
          <a:graphicData uri="http://schemas.openxmlformats.org/presentationml/2006/ole">
            <p:oleObj spid="_x0000_s75784" name="Формула" r:id="rId9" imgW="164957" imgH="152268" progId="Equation.3">
              <p:embed/>
            </p:oleObj>
          </a:graphicData>
        </a:graphic>
      </p:graphicFrame>
      <p:sp>
        <p:nvSpPr>
          <p:cNvPr id="102" name="Прямоугольник 101"/>
          <p:cNvSpPr/>
          <p:nvPr/>
        </p:nvSpPr>
        <p:spPr>
          <a:xfrm>
            <a:off x="4355976" y="5229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А = 90° - 60° = 30°, как  сумма  острых углов прямоугольного треугольника.</a:t>
            </a:r>
          </a:p>
          <a:p>
            <a:r>
              <a:rPr lang="ru-RU" b="1" dirty="0" smtClean="0"/>
              <a:t>Ответ: </a:t>
            </a:r>
            <a:r>
              <a:rPr lang="ru-RU" dirty="0" smtClean="0"/>
              <a:t>30°</a:t>
            </a:r>
            <a:endParaRPr lang="ru-RU" dirty="0"/>
          </a:p>
        </p:txBody>
      </p:sp>
      <p:graphicFrame>
        <p:nvGraphicFramePr>
          <p:cNvPr id="75785" name="Object 9"/>
          <p:cNvGraphicFramePr>
            <a:graphicFrameLocks noChangeAspect="1"/>
          </p:cNvGraphicFramePr>
          <p:nvPr/>
        </p:nvGraphicFramePr>
        <p:xfrm>
          <a:off x="4067944" y="5229200"/>
          <a:ext cx="349250" cy="333375"/>
        </p:xfrm>
        <a:graphic>
          <a:graphicData uri="http://schemas.openxmlformats.org/presentationml/2006/ole">
            <p:oleObj spid="_x0000_s75785" name="Формула" r:id="rId10" imgW="164957" imgH="152268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692696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142F50"/>
                </a:solidFill>
              </a:rPr>
              <a:t>Домашнее задание:</a:t>
            </a:r>
            <a:endParaRPr lang="ru-RU" sz="3600" b="1" dirty="0">
              <a:solidFill>
                <a:srgbClr val="142F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06084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4"/>
          <p:cNvSpPr>
            <a:spLocks noChangeArrowheads="1" noChangeShapeType="1" noTextEdit="1"/>
          </p:cNvSpPr>
          <p:nvPr/>
        </p:nvSpPr>
        <p:spPr bwMode="auto">
          <a:xfrm>
            <a:off x="250825" y="0"/>
            <a:ext cx="8713788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85"/>
              </a:avLst>
            </a:prstTxWarp>
          </a:bodyPr>
          <a:lstStyle/>
          <a:p>
            <a:pPr algn="ctr"/>
            <a:r>
              <a:rPr lang="ru-RU" sz="2000" i="1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FF"/>
                </a:solidFill>
                <a:latin typeface="Arial"/>
                <a:cs typeface="Arial"/>
              </a:rPr>
              <a:t>Признаки равенства  прямоугольных треугольников.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36550" y="714375"/>
            <a:ext cx="40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785813" y="1023938"/>
            <a:ext cx="865187" cy="890587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88925" y="1649413"/>
            <a:ext cx="40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  <a:endParaRPr lang="ru-RU" sz="240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600200" y="1731963"/>
            <a:ext cx="338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  <a:r>
              <a:rPr lang="ru-RU" sz="2400"/>
              <a:t> 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85813" y="1774825"/>
            <a:ext cx="179387" cy="131763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862138" y="727075"/>
            <a:ext cx="709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2365375" y="1023938"/>
            <a:ext cx="865188" cy="890587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954213" y="17065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179763" y="1733550"/>
            <a:ext cx="604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2365375" y="1774825"/>
            <a:ext cx="177800" cy="131763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0" y="693738"/>
            <a:ext cx="622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1.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V="1">
            <a:off x="2808288" y="1838325"/>
            <a:ext cx="1587" cy="133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V="1">
            <a:off x="1181100" y="1857375"/>
            <a:ext cx="1588" cy="133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2281238" y="1485900"/>
            <a:ext cx="169862" cy="42863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2308225" y="1416050"/>
            <a:ext cx="168275" cy="44450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693738" y="1479550"/>
            <a:ext cx="169862" cy="44450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709613" y="1419225"/>
            <a:ext cx="169862" cy="44450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1662113" y="1158875"/>
            <a:ext cx="338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=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0" y="2279650"/>
            <a:ext cx="601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2.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420688" y="2281238"/>
            <a:ext cx="352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 </a:t>
            </a:r>
          </a:p>
        </p:txBody>
      </p:sp>
      <p:sp>
        <p:nvSpPr>
          <p:cNvPr id="10268" name="AutoShape 28"/>
          <p:cNvSpPr>
            <a:spLocks noChangeArrowheads="1"/>
          </p:cNvSpPr>
          <p:nvPr/>
        </p:nvSpPr>
        <p:spPr bwMode="auto">
          <a:xfrm>
            <a:off x="755650" y="2427288"/>
            <a:ext cx="901700" cy="99536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357188" y="31242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  <a:endParaRPr lang="ru-RU" sz="2400"/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1643063" y="3154363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  <a:endParaRPr lang="ru-RU" sz="2400"/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755650" y="3265488"/>
            <a:ext cx="187325" cy="147637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1917700" y="2281238"/>
            <a:ext cx="52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10273" name="AutoShape 33"/>
          <p:cNvSpPr>
            <a:spLocks noChangeArrowheads="1"/>
          </p:cNvSpPr>
          <p:nvPr/>
        </p:nvSpPr>
        <p:spPr bwMode="auto">
          <a:xfrm>
            <a:off x="2401888" y="2427288"/>
            <a:ext cx="901700" cy="99536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1962150" y="3149600"/>
            <a:ext cx="56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2401888" y="3265488"/>
            <a:ext cx="185737" cy="147637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 flipV="1">
            <a:off x="2863850" y="3336925"/>
            <a:ext cx="1588" cy="1492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 flipV="1">
            <a:off x="1168400" y="3357563"/>
            <a:ext cx="1588" cy="1492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9" name="Arc 39"/>
          <p:cNvSpPr>
            <a:spLocks/>
          </p:cNvSpPr>
          <p:nvPr/>
        </p:nvSpPr>
        <p:spPr bwMode="auto">
          <a:xfrm rot="-5400000">
            <a:off x="1494632" y="3266281"/>
            <a:ext cx="120650" cy="188913"/>
          </a:xfrm>
          <a:custGeom>
            <a:avLst/>
            <a:gdLst>
              <a:gd name="T0" fmla="*/ 0 w 16493"/>
              <a:gd name="T1" fmla="*/ 0 h 21600"/>
              <a:gd name="T2" fmla="*/ 120650 w 16493"/>
              <a:gd name="T3" fmla="*/ 66924 h 21600"/>
              <a:gd name="T4" fmla="*/ 0 w 16493"/>
              <a:gd name="T5" fmla="*/ 188913 h 21600"/>
              <a:gd name="T6" fmla="*/ 0 60000 65536"/>
              <a:gd name="T7" fmla="*/ 0 60000 65536"/>
              <a:gd name="T8" fmla="*/ 0 60000 65536"/>
              <a:gd name="T9" fmla="*/ 0 w 16493"/>
              <a:gd name="T10" fmla="*/ 0 h 21600"/>
              <a:gd name="T11" fmla="*/ 16493 w 1649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93" h="21600" fill="none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</a:path>
              <a:path w="16493" h="21600" stroke="0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D92FB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80" name="Arc 40"/>
          <p:cNvSpPr>
            <a:spLocks/>
          </p:cNvSpPr>
          <p:nvPr/>
        </p:nvSpPr>
        <p:spPr bwMode="auto">
          <a:xfrm rot="-5400000">
            <a:off x="3140869" y="3261519"/>
            <a:ext cx="119063" cy="187325"/>
          </a:xfrm>
          <a:custGeom>
            <a:avLst/>
            <a:gdLst>
              <a:gd name="T0" fmla="*/ 0 w 16493"/>
              <a:gd name="T1" fmla="*/ 0 h 21600"/>
              <a:gd name="T2" fmla="*/ 119063 w 16493"/>
              <a:gd name="T3" fmla="*/ 66362 h 21600"/>
              <a:gd name="T4" fmla="*/ 0 w 16493"/>
              <a:gd name="T5" fmla="*/ 187325 h 21600"/>
              <a:gd name="T6" fmla="*/ 0 60000 65536"/>
              <a:gd name="T7" fmla="*/ 0 60000 65536"/>
              <a:gd name="T8" fmla="*/ 0 60000 65536"/>
              <a:gd name="T9" fmla="*/ 0 w 16493"/>
              <a:gd name="T10" fmla="*/ 0 h 21600"/>
              <a:gd name="T11" fmla="*/ 16493 w 1649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93" h="21600" fill="none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</a:path>
              <a:path w="16493" h="21600" stroke="0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D92FB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81" name="Rectangle 41"/>
          <p:cNvSpPr>
            <a:spLocks noChangeArrowheads="1"/>
          </p:cNvSpPr>
          <p:nvPr/>
        </p:nvSpPr>
        <p:spPr bwMode="auto">
          <a:xfrm>
            <a:off x="1649413" y="2638425"/>
            <a:ext cx="385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=</a:t>
            </a:r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3387725" y="3122613"/>
            <a:ext cx="604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10284" name="Text Box 44"/>
          <p:cNvSpPr txBox="1">
            <a:spLocks noChangeArrowheads="1"/>
          </p:cNvSpPr>
          <p:nvPr/>
        </p:nvSpPr>
        <p:spPr bwMode="auto">
          <a:xfrm>
            <a:off x="3657600" y="558800"/>
            <a:ext cx="5486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142F50"/>
                </a:solidFill>
              </a:rPr>
              <a:t>Если </a:t>
            </a:r>
            <a:r>
              <a:rPr lang="ru-RU" b="1" dirty="0">
                <a:solidFill>
                  <a:srgbClr val="A30D43"/>
                </a:solidFill>
              </a:rPr>
              <a:t>катеты</a:t>
            </a:r>
            <a:r>
              <a:rPr lang="ru-RU" b="1" dirty="0">
                <a:solidFill>
                  <a:srgbClr val="142F50"/>
                </a:solidFill>
              </a:rPr>
              <a:t> одного прямоугольного треугольника соответственно равны </a:t>
            </a:r>
            <a:r>
              <a:rPr lang="ru-RU" b="1" dirty="0">
                <a:solidFill>
                  <a:srgbClr val="A30D43"/>
                </a:solidFill>
              </a:rPr>
              <a:t>катетам</a:t>
            </a:r>
            <a:r>
              <a:rPr lang="ru-RU" b="1" dirty="0">
                <a:solidFill>
                  <a:srgbClr val="142F50"/>
                </a:solidFill>
              </a:rPr>
              <a:t> другого, то такие треугольники равны (по первому признаку равенства треугольников).</a:t>
            </a:r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3797300" y="2162175"/>
            <a:ext cx="53467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142F50"/>
                </a:solidFill>
              </a:rPr>
              <a:t>Если </a:t>
            </a:r>
            <a:r>
              <a:rPr lang="ru-RU" b="1" dirty="0">
                <a:solidFill>
                  <a:srgbClr val="A30D43"/>
                </a:solidFill>
              </a:rPr>
              <a:t>катет и прилежащий к нему острый угол </a:t>
            </a:r>
            <a:r>
              <a:rPr lang="ru-RU" b="1" dirty="0">
                <a:solidFill>
                  <a:srgbClr val="142F50"/>
                </a:solidFill>
              </a:rPr>
              <a:t>одного прямоугольного треугольника соответственно равны </a:t>
            </a:r>
            <a:r>
              <a:rPr lang="ru-RU" b="1" dirty="0">
                <a:solidFill>
                  <a:srgbClr val="A30D43"/>
                </a:solidFill>
              </a:rPr>
              <a:t>катету и прилежащему к нему острому углу</a:t>
            </a:r>
            <a:r>
              <a:rPr lang="ru-RU" b="1" dirty="0">
                <a:solidFill>
                  <a:srgbClr val="142F50"/>
                </a:solidFill>
              </a:rPr>
              <a:t> другого, то такие треугольники равны (по второму признаку равенства треугольников).</a:t>
            </a: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352425" y="3729038"/>
            <a:ext cx="1646238" cy="1785937"/>
            <a:chOff x="329" y="669"/>
            <a:chExt cx="1225" cy="1593"/>
          </a:xfrm>
        </p:grpSpPr>
        <p:sp>
          <p:nvSpPr>
            <p:cNvPr id="8261" name="Text Box 55"/>
            <p:cNvSpPr txBox="1">
              <a:spLocks noChangeArrowheads="1"/>
            </p:cNvSpPr>
            <p:nvPr/>
          </p:nvSpPr>
          <p:spPr bwMode="auto">
            <a:xfrm>
              <a:off x="367" y="669"/>
              <a:ext cx="273" cy="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А </a:t>
              </a:r>
            </a:p>
          </p:txBody>
        </p:sp>
        <p:sp>
          <p:nvSpPr>
            <p:cNvPr id="8262" name="AutoShape 56"/>
            <p:cNvSpPr>
              <a:spLocks noChangeArrowheads="1"/>
            </p:cNvSpPr>
            <p:nvPr/>
          </p:nvSpPr>
          <p:spPr bwMode="auto">
            <a:xfrm>
              <a:off x="627" y="803"/>
              <a:ext cx="696" cy="912"/>
            </a:xfrm>
            <a:prstGeom prst="rt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63" name="Text Box 57"/>
            <p:cNvSpPr txBox="1">
              <a:spLocks noChangeArrowheads="1"/>
            </p:cNvSpPr>
            <p:nvPr/>
          </p:nvSpPr>
          <p:spPr bwMode="auto">
            <a:xfrm>
              <a:off x="329" y="1523"/>
              <a:ext cx="272" cy="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  <a:r>
                <a:rPr lang="ru-RU" sz="2400"/>
                <a:t> </a:t>
              </a:r>
            </a:p>
          </p:txBody>
        </p:sp>
        <p:sp>
          <p:nvSpPr>
            <p:cNvPr id="8264" name="Text Box 58"/>
            <p:cNvSpPr txBox="1">
              <a:spLocks noChangeArrowheads="1"/>
            </p:cNvSpPr>
            <p:nvPr/>
          </p:nvSpPr>
          <p:spPr bwMode="auto">
            <a:xfrm>
              <a:off x="1282" y="1529"/>
              <a:ext cx="272" cy="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  <a:r>
                <a:rPr lang="ru-RU" sz="2400"/>
                <a:t> </a:t>
              </a:r>
            </a:p>
          </p:txBody>
        </p:sp>
        <p:sp>
          <p:nvSpPr>
            <p:cNvPr id="8265" name="Rectangle 59"/>
            <p:cNvSpPr>
              <a:spLocks noChangeArrowheads="1"/>
            </p:cNvSpPr>
            <p:nvPr/>
          </p:nvSpPr>
          <p:spPr bwMode="auto">
            <a:xfrm>
              <a:off x="627" y="1571"/>
              <a:ext cx="144" cy="136"/>
            </a:xfrm>
            <a:prstGeom prst="rect">
              <a:avLst/>
            </a:prstGeom>
            <a:solidFill>
              <a:srgbClr val="4D68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66" name="Arc 60"/>
            <p:cNvSpPr>
              <a:spLocks/>
            </p:cNvSpPr>
            <p:nvPr/>
          </p:nvSpPr>
          <p:spPr bwMode="auto">
            <a:xfrm rot="-5400000">
              <a:off x="1189" y="1585"/>
              <a:ext cx="110" cy="145"/>
            </a:xfrm>
            <a:custGeom>
              <a:avLst/>
              <a:gdLst>
                <a:gd name="T0" fmla="*/ 0 w 16493"/>
                <a:gd name="T1" fmla="*/ 0 h 21600"/>
                <a:gd name="T2" fmla="*/ 110 w 16493"/>
                <a:gd name="T3" fmla="*/ 51 h 21600"/>
                <a:gd name="T4" fmla="*/ 0 w 16493"/>
                <a:gd name="T5" fmla="*/ 145 h 21600"/>
                <a:gd name="T6" fmla="*/ 0 60000 65536"/>
                <a:gd name="T7" fmla="*/ 0 60000 65536"/>
                <a:gd name="T8" fmla="*/ 0 60000 65536"/>
                <a:gd name="T9" fmla="*/ 0 w 16493"/>
                <a:gd name="T10" fmla="*/ 0 h 21600"/>
                <a:gd name="T11" fmla="*/ 16493 w 1649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493" h="21600" fill="none" extrusionOk="0">
                  <a:moveTo>
                    <a:pt x="-1" y="0"/>
                  </a:moveTo>
                  <a:cubicBezTo>
                    <a:pt x="6355" y="0"/>
                    <a:pt x="12388" y="2799"/>
                    <a:pt x="16492" y="7652"/>
                  </a:cubicBezTo>
                </a:path>
                <a:path w="16493" h="21600" stroke="0" extrusionOk="0">
                  <a:moveTo>
                    <a:pt x="-1" y="0"/>
                  </a:moveTo>
                  <a:cubicBezTo>
                    <a:pt x="6355" y="0"/>
                    <a:pt x="12388" y="2799"/>
                    <a:pt x="16492" y="7652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92FB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67" name="Line 61"/>
            <p:cNvSpPr>
              <a:spLocks noChangeShapeType="1"/>
            </p:cNvSpPr>
            <p:nvPr/>
          </p:nvSpPr>
          <p:spPr bwMode="auto">
            <a:xfrm flipH="1">
              <a:off x="921" y="1245"/>
              <a:ext cx="159" cy="5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3924300" y="4003675"/>
            <a:ext cx="52197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142F50"/>
                </a:solidFill>
              </a:rPr>
              <a:t>Если </a:t>
            </a:r>
            <a:r>
              <a:rPr lang="ru-RU" b="1" dirty="0">
                <a:solidFill>
                  <a:srgbClr val="A30D43"/>
                </a:solidFill>
              </a:rPr>
              <a:t>гипотенуза и  острый угол </a:t>
            </a:r>
            <a:r>
              <a:rPr lang="ru-RU" b="1" dirty="0">
                <a:solidFill>
                  <a:srgbClr val="142F50"/>
                </a:solidFill>
              </a:rPr>
              <a:t>одного прямоугольного треугольника соответственно равны </a:t>
            </a:r>
            <a:r>
              <a:rPr lang="ru-RU" b="1" dirty="0">
                <a:solidFill>
                  <a:srgbClr val="A30D43"/>
                </a:solidFill>
              </a:rPr>
              <a:t>гипотенузе и острому углу </a:t>
            </a:r>
            <a:r>
              <a:rPr lang="ru-RU" b="1" dirty="0">
                <a:solidFill>
                  <a:srgbClr val="142F50"/>
                </a:solidFill>
              </a:rPr>
              <a:t>другого, то такие треугольники равны.</a:t>
            </a:r>
          </a:p>
        </p:txBody>
      </p:sp>
      <p:sp>
        <p:nvSpPr>
          <p:cNvPr id="10309" name="Text Box 69"/>
          <p:cNvSpPr txBox="1">
            <a:spLocks noChangeArrowheads="1"/>
          </p:cNvSpPr>
          <p:nvPr/>
        </p:nvSpPr>
        <p:spPr bwMode="auto">
          <a:xfrm>
            <a:off x="412750" y="5367338"/>
            <a:ext cx="371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 </a:t>
            </a:r>
          </a:p>
        </p:txBody>
      </p:sp>
      <p:sp>
        <p:nvSpPr>
          <p:cNvPr id="10310" name="AutoShape 70"/>
          <p:cNvSpPr>
            <a:spLocks noChangeArrowheads="1"/>
          </p:cNvSpPr>
          <p:nvPr/>
        </p:nvSpPr>
        <p:spPr bwMode="auto">
          <a:xfrm>
            <a:off x="766763" y="5527675"/>
            <a:ext cx="950912" cy="1096963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358775" y="6394450"/>
            <a:ext cx="371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  <a:r>
              <a:rPr lang="ru-RU" sz="2400"/>
              <a:t> </a:t>
            </a:r>
          </a:p>
        </p:txBody>
      </p: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1660525" y="6399213"/>
            <a:ext cx="371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  <a:r>
              <a:rPr lang="ru-RU" sz="2400"/>
              <a:t> </a:t>
            </a:r>
          </a:p>
        </p:txBody>
      </p:sp>
      <p:sp>
        <p:nvSpPr>
          <p:cNvPr id="10313" name="Rectangle 73"/>
          <p:cNvSpPr>
            <a:spLocks noChangeArrowheads="1"/>
          </p:cNvSpPr>
          <p:nvPr/>
        </p:nvSpPr>
        <p:spPr bwMode="auto">
          <a:xfrm>
            <a:off x="766763" y="6451600"/>
            <a:ext cx="195262" cy="163513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14" name="Text Box 74"/>
          <p:cNvSpPr txBox="1">
            <a:spLocks noChangeArrowheads="1"/>
          </p:cNvSpPr>
          <p:nvPr/>
        </p:nvSpPr>
        <p:spPr bwMode="auto">
          <a:xfrm>
            <a:off x="2022475" y="5354638"/>
            <a:ext cx="63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10315" name="AutoShape 75"/>
          <p:cNvSpPr>
            <a:spLocks noChangeArrowheads="1"/>
          </p:cNvSpPr>
          <p:nvPr/>
        </p:nvSpPr>
        <p:spPr bwMode="auto">
          <a:xfrm>
            <a:off x="2501900" y="5527675"/>
            <a:ext cx="950913" cy="1096963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16" name="Text Box 76"/>
          <p:cNvSpPr txBox="1">
            <a:spLocks noChangeArrowheads="1"/>
          </p:cNvSpPr>
          <p:nvPr/>
        </p:nvSpPr>
        <p:spPr bwMode="auto">
          <a:xfrm>
            <a:off x="2076450" y="64008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10317" name="Text Box 77"/>
          <p:cNvSpPr txBox="1">
            <a:spLocks noChangeArrowheads="1"/>
          </p:cNvSpPr>
          <p:nvPr/>
        </p:nvSpPr>
        <p:spPr bwMode="auto">
          <a:xfrm>
            <a:off x="3397250" y="6399213"/>
            <a:ext cx="52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10318" name="Rectangle 78"/>
          <p:cNvSpPr>
            <a:spLocks noChangeArrowheads="1"/>
          </p:cNvSpPr>
          <p:nvPr/>
        </p:nvSpPr>
        <p:spPr bwMode="auto">
          <a:xfrm>
            <a:off x="2501900" y="6451600"/>
            <a:ext cx="196850" cy="163513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0" y="5022850"/>
            <a:ext cx="44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4.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 flipH="1" flipV="1">
            <a:off x="2395538" y="6105525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H="1">
            <a:off x="638175" y="6116638"/>
            <a:ext cx="225425" cy="15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 flipH="1">
            <a:off x="1150938" y="6067425"/>
            <a:ext cx="217487" cy="666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 flipH="1">
            <a:off x="1185863" y="6107113"/>
            <a:ext cx="217487" cy="682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 flipH="1">
            <a:off x="2867025" y="6046788"/>
            <a:ext cx="215900" cy="666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 flipH="1">
            <a:off x="2900363" y="6086475"/>
            <a:ext cx="217487" cy="682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0" y="3503613"/>
            <a:ext cx="601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3.</a:t>
            </a: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1924050" y="3703638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10288" name="AutoShape 48"/>
          <p:cNvSpPr>
            <a:spLocks noChangeArrowheads="1"/>
          </p:cNvSpPr>
          <p:nvPr/>
        </p:nvSpPr>
        <p:spPr bwMode="auto">
          <a:xfrm>
            <a:off x="2459038" y="3854450"/>
            <a:ext cx="936625" cy="1022350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1955800" y="466090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10290" name="Rectangle 50"/>
          <p:cNvSpPr>
            <a:spLocks noChangeArrowheads="1"/>
          </p:cNvSpPr>
          <p:nvPr/>
        </p:nvSpPr>
        <p:spPr bwMode="auto">
          <a:xfrm>
            <a:off x="2459038" y="4714875"/>
            <a:ext cx="193675" cy="152400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91" name="Arc 51"/>
          <p:cNvSpPr>
            <a:spLocks/>
          </p:cNvSpPr>
          <p:nvPr/>
        </p:nvSpPr>
        <p:spPr bwMode="auto">
          <a:xfrm rot="-5400000">
            <a:off x="3226594" y="4709319"/>
            <a:ext cx="123825" cy="195263"/>
          </a:xfrm>
          <a:custGeom>
            <a:avLst/>
            <a:gdLst>
              <a:gd name="T0" fmla="*/ 0 w 16493"/>
              <a:gd name="T1" fmla="*/ 0 h 21600"/>
              <a:gd name="T2" fmla="*/ 123825 w 16493"/>
              <a:gd name="T3" fmla="*/ 69174 h 21600"/>
              <a:gd name="T4" fmla="*/ 0 w 16493"/>
              <a:gd name="T5" fmla="*/ 195263 h 21600"/>
              <a:gd name="T6" fmla="*/ 0 60000 65536"/>
              <a:gd name="T7" fmla="*/ 0 60000 65536"/>
              <a:gd name="T8" fmla="*/ 0 60000 65536"/>
              <a:gd name="T9" fmla="*/ 0 w 16493"/>
              <a:gd name="T10" fmla="*/ 0 h 21600"/>
              <a:gd name="T11" fmla="*/ 16493 w 1649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93" h="21600" fill="none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</a:path>
              <a:path w="16493" h="21600" stroke="0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D92FB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3351213" y="4649788"/>
            <a:ext cx="644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  <a:r>
              <a:rPr lang="ru-RU" sz="2400" baseline="-25000"/>
              <a:t>1</a:t>
            </a:r>
            <a:r>
              <a:rPr lang="ru-RU" sz="2400"/>
              <a:t> </a:t>
            </a:r>
          </a:p>
        </p:txBody>
      </p:sp>
      <p:sp>
        <p:nvSpPr>
          <p:cNvPr id="10302" name="Line 62"/>
          <p:cNvSpPr>
            <a:spLocks noChangeShapeType="1"/>
          </p:cNvSpPr>
          <p:nvPr/>
        </p:nvSpPr>
        <p:spPr bwMode="auto">
          <a:xfrm flipH="1">
            <a:off x="2767013" y="4292600"/>
            <a:ext cx="214312" cy="619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7" name="Rectangle 87"/>
          <p:cNvSpPr>
            <a:spLocks noChangeArrowheads="1"/>
          </p:cNvSpPr>
          <p:nvPr/>
        </p:nvSpPr>
        <p:spPr bwMode="auto">
          <a:xfrm>
            <a:off x="1666875" y="4033838"/>
            <a:ext cx="3381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=</a:t>
            </a:r>
          </a:p>
        </p:txBody>
      </p:sp>
      <p:sp>
        <p:nvSpPr>
          <p:cNvPr id="10328" name="Rectangle 88"/>
          <p:cNvSpPr>
            <a:spLocks noChangeArrowheads="1"/>
          </p:cNvSpPr>
          <p:nvPr/>
        </p:nvSpPr>
        <p:spPr bwMode="auto">
          <a:xfrm>
            <a:off x="1743075" y="5646738"/>
            <a:ext cx="3381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=</a:t>
            </a:r>
          </a:p>
        </p:txBody>
      </p:sp>
      <p:sp>
        <p:nvSpPr>
          <p:cNvPr id="10329" name="Text Box 89"/>
          <p:cNvSpPr txBox="1">
            <a:spLocks noChangeArrowheads="1"/>
          </p:cNvSpPr>
          <p:nvPr/>
        </p:nvSpPr>
        <p:spPr bwMode="auto">
          <a:xfrm>
            <a:off x="3995936" y="5589240"/>
            <a:ext cx="4813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142F50"/>
                </a:solidFill>
              </a:rPr>
              <a:t>Если </a:t>
            </a:r>
            <a:r>
              <a:rPr lang="ru-RU" b="1" dirty="0">
                <a:solidFill>
                  <a:srgbClr val="A30D43"/>
                </a:solidFill>
              </a:rPr>
              <a:t>гипотенуза и катет </a:t>
            </a:r>
            <a:r>
              <a:rPr lang="ru-RU" b="1" dirty="0">
                <a:solidFill>
                  <a:srgbClr val="142F50"/>
                </a:solidFill>
              </a:rPr>
              <a:t>одного прямоугольного треугольника соответственно равны </a:t>
            </a:r>
            <a:r>
              <a:rPr lang="ru-RU" b="1" dirty="0">
                <a:solidFill>
                  <a:srgbClr val="A30D43"/>
                </a:solidFill>
              </a:rPr>
              <a:t>гипотенузе и катету  </a:t>
            </a:r>
            <a:r>
              <a:rPr lang="ru-RU" b="1" dirty="0">
                <a:solidFill>
                  <a:srgbClr val="142F50"/>
                </a:solidFill>
              </a:rPr>
              <a:t>другого, то такие треугольники равны.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0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0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1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10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10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0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0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10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10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10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10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1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6" dur="1000"/>
                                        <p:tgtEl>
                                          <p:spTgt spid="10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10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6" dur="1000"/>
                                        <p:tgtEl>
                                          <p:spTgt spid="10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1" dur="1000"/>
                                        <p:tgtEl>
                                          <p:spTgt spid="10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6" dur="1000"/>
                                        <p:tgtEl>
                                          <p:spTgt spid="10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1000"/>
                                        <p:tgtEl>
                                          <p:spTgt spid="10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10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10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6" dur="1000"/>
                                        <p:tgtEl>
                                          <p:spTgt spid="1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1000"/>
                                        <p:tgtEl>
                                          <p:spTgt spid="1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6" dur="1000"/>
                                        <p:tgtEl>
                                          <p:spTgt spid="1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1" dur="1000"/>
                                        <p:tgtEl>
                                          <p:spTgt spid="1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8" dur="1000"/>
                                        <p:tgtEl>
                                          <p:spTgt spid="1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 animBg="1"/>
      <p:bldP spid="10247" grpId="0"/>
      <p:bldP spid="10248" grpId="0"/>
      <p:bldP spid="10249" grpId="0" animBg="1"/>
      <p:bldP spid="10250" grpId="0"/>
      <p:bldP spid="10251" grpId="0" animBg="1"/>
      <p:bldP spid="10252" grpId="0"/>
      <p:bldP spid="10253" grpId="0"/>
      <p:bldP spid="10254" grpId="0" animBg="1"/>
      <p:bldP spid="10255" grpId="0"/>
      <p:bldP spid="10257" grpId="0" animBg="1"/>
      <p:bldP spid="10258" grpId="0" animBg="1"/>
      <p:bldP spid="10259" grpId="0" animBg="1"/>
      <p:bldP spid="10260" grpId="0" animBg="1"/>
      <p:bldP spid="10261" grpId="0" animBg="1"/>
      <p:bldP spid="10262" grpId="0" animBg="1"/>
      <p:bldP spid="10263" grpId="0"/>
      <p:bldP spid="10266" grpId="0"/>
      <p:bldP spid="10267" grpId="0"/>
      <p:bldP spid="10268" grpId="0" animBg="1"/>
      <p:bldP spid="10269" grpId="0"/>
      <p:bldP spid="10270" grpId="0"/>
      <p:bldP spid="10271" grpId="0" animBg="1"/>
      <p:bldP spid="10272" grpId="0"/>
      <p:bldP spid="10273" grpId="0" animBg="1"/>
      <p:bldP spid="10274" grpId="0"/>
      <p:bldP spid="10275" grpId="0" animBg="1"/>
      <p:bldP spid="10277" grpId="0" animBg="1"/>
      <p:bldP spid="10278" grpId="0" animBg="1"/>
      <p:bldP spid="10279" grpId="0" animBg="1"/>
      <p:bldP spid="10280" grpId="0" animBg="1"/>
      <p:bldP spid="10281" grpId="0"/>
      <p:bldP spid="10283" grpId="0"/>
      <p:bldP spid="10284" grpId="0"/>
      <p:bldP spid="10285" grpId="0"/>
      <p:bldP spid="10303" grpId="0"/>
      <p:bldP spid="10309" grpId="0"/>
      <p:bldP spid="10310" grpId="0" animBg="1"/>
      <p:bldP spid="10311" grpId="0"/>
      <p:bldP spid="10312" grpId="0"/>
      <p:bldP spid="10313" grpId="0" animBg="1"/>
      <p:bldP spid="10314" grpId="0"/>
      <p:bldP spid="10315" grpId="0" animBg="1"/>
      <p:bldP spid="10316" grpId="0"/>
      <p:bldP spid="10317" grpId="0"/>
      <p:bldP spid="10318" grpId="0" animBg="1"/>
      <p:bldP spid="10319" grpId="0"/>
      <p:bldP spid="10320" grpId="0" animBg="1"/>
      <p:bldP spid="10321" grpId="0" animBg="1"/>
      <p:bldP spid="10322" grpId="0" animBg="1"/>
      <p:bldP spid="10323" grpId="0" animBg="1"/>
      <p:bldP spid="10324" grpId="0" animBg="1"/>
      <p:bldP spid="10325" grpId="0" animBg="1"/>
      <p:bldP spid="10286" grpId="0"/>
      <p:bldP spid="10287" grpId="0"/>
      <p:bldP spid="10288" grpId="0" animBg="1"/>
      <p:bldP spid="10289" grpId="0"/>
      <p:bldP spid="10290" grpId="0" animBg="1"/>
      <p:bldP spid="10291" grpId="0" animBg="1"/>
      <p:bldP spid="10292" grpId="0"/>
      <p:bldP spid="10302" grpId="0" animBg="1"/>
      <p:bldP spid="10327" grpId="0"/>
      <p:bldP spid="10328" grpId="0"/>
      <p:bldP spid="103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755576" y="2132856"/>
            <a:ext cx="6440388" cy="3074962"/>
          </a:xfrm>
          <a:prstGeom prst="rtTriangle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2700000" scaled="0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23528" y="5013176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C</a:t>
            </a:r>
            <a:r>
              <a:rPr lang="ru-RU" sz="2400" dirty="0"/>
              <a:t> 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164288" y="5157192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B</a:t>
            </a:r>
            <a:r>
              <a:rPr lang="ru-RU" sz="2400" b="1" dirty="0"/>
              <a:t> 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87338" y="182245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А 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755576" y="4869160"/>
            <a:ext cx="360040" cy="360040"/>
          </a:xfrm>
          <a:prstGeom prst="rect">
            <a:avLst/>
          </a:prstGeom>
          <a:solidFill>
            <a:srgbClr val="27601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0">
              <a:solidFill>
                <a:srgbClr val="6600CC"/>
              </a:solidFill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 rot="1497038">
            <a:off x="2056861" y="2963006"/>
            <a:ext cx="27496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600CC"/>
                </a:solidFill>
              </a:rPr>
              <a:t>Гипотенуза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 rot="-5400000">
            <a:off x="54153" y="3246071"/>
            <a:ext cx="10193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27601E"/>
                </a:solidFill>
              </a:rPr>
              <a:t>Катет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2267744" y="5085184"/>
            <a:ext cx="10193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27601E"/>
                </a:solidFill>
              </a:rPr>
              <a:t>Катет</a:t>
            </a:r>
          </a:p>
        </p:txBody>
      </p:sp>
      <p:sp>
        <p:nvSpPr>
          <p:cNvPr id="1045" name="Text Box 24"/>
          <p:cNvSpPr txBox="1">
            <a:spLocks noChangeArrowheads="1"/>
          </p:cNvSpPr>
          <p:nvPr/>
        </p:nvSpPr>
        <p:spPr bwMode="auto">
          <a:xfrm>
            <a:off x="395536" y="908720"/>
            <a:ext cx="84969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Как называются стороны прямоугольного треугольника?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07904" y="260648"/>
            <a:ext cx="17700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Вопрос 2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9" grpId="0"/>
      <p:bldP spid="3082" grpId="0"/>
      <p:bldP spid="3083" grpId="0"/>
      <p:bldP spid="3084" grpId="0"/>
      <p:bldP spid="10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68760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defRPr/>
            </a:pPr>
            <a:r>
              <a:rPr lang="ru-RU" sz="3600" b="1" dirty="0" smtClean="0">
                <a:solidFill>
                  <a:srgbClr val="002060"/>
                </a:solidFill>
              </a:rPr>
              <a:t>Назовите свойства </a:t>
            </a:r>
            <a:r>
              <a:rPr lang="ru-RU" sz="3600" b="1" dirty="0">
                <a:solidFill>
                  <a:srgbClr val="002060"/>
                </a:solidFill>
              </a:rPr>
              <a:t>прямоугольного </a:t>
            </a:r>
            <a:r>
              <a:rPr lang="ru-RU" sz="3600" b="1" dirty="0" smtClean="0">
                <a:solidFill>
                  <a:srgbClr val="002060"/>
                </a:solidFill>
              </a:rPr>
              <a:t>треугольника.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07904" y="260648"/>
            <a:ext cx="17700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Вопрос 3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140968"/>
            <a:ext cx="8172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Tx/>
              <a:buAutoNum type="arabicPeriod"/>
              <a:defRPr/>
            </a:pPr>
            <a:r>
              <a:rPr lang="ru-RU" sz="3200" b="1" dirty="0">
                <a:solidFill>
                  <a:srgbClr val="68149C"/>
                </a:solidFill>
              </a:rPr>
              <a:t>Сумма острых углов прямоугольного треугольника равна 90</a:t>
            </a:r>
            <a:r>
              <a:rPr lang="en-US" sz="3200" b="1" dirty="0">
                <a:solidFill>
                  <a:srgbClr val="68149C"/>
                </a:solidFill>
                <a:cs typeface="Arial" charset="0"/>
              </a:rPr>
              <a:t>°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b="1" dirty="0">
                <a:solidFill>
                  <a:srgbClr val="007434"/>
                </a:solidFill>
              </a:rPr>
              <a:t>Катет прямоугольного треугольника, лежащий против угла в 30</a:t>
            </a:r>
            <a:r>
              <a:rPr lang="en-US" sz="3200" b="1" dirty="0">
                <a:solidFill>
                  <a:srgbClr val="007434"/>
                </a:solidFill>
                <a:cs typeface="Arial" charset="0"/>
              </a:rPr>
              <a:t>°</a:t>
            </a:r>
            <a:r>
              <a:rPr lang="ru-RU" sz="3200" b="1" dirty="0">
                <a:solidFill>
                  <a:srgbClr val="007434"/>
                </a:solidFill>
              </a:rPr>
              <a:t> равен половине гипотенузы.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b="1" dirty="0">
                <a:solidFill>
                  <a:srgbClr val="82204C"/>
                </a:solidFill>
              </a:rPr>
              <a:t> Если катет равен половине гипотенузы то он лежит против угла в 30</a:t>
            </a:r>
            <a:r>
              <a:rPr lang="en-US" sz="3200" b="1" dirty="0">
                <a:solidFill>
                  <a:srgbClr val="82204C"/>
                </a:solidFill>
                <a:cs typeface="Arial" charset="0"/>
              </a:rPr>
              <a:t>°</a:t>
            </a:r>
            <a:r>
              <a:rPr lang="ru-RU" sz="3200" b="1" dirty="0">
                <a:solidFill>
                  <a:srgbClr val="82204C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323529" y="188913"/>
            <a:ext cx="84969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3600" b="1" u="sng" dirty="0">
                <a:solidFill>
                  <a:srgbClr val="532476"/>
                </a:solidFill>
                <a:effectLst/>
              </a:rPr>
              <a:t>Решение задач по готовым чертежам</a:t>
            </a:r>
          </a:p>
        </p:txBody>
      </p:sp>
      <p:graphicFrame>
        <p:nvGraphicFramePr>
          <p:cNvPr id="19493" name="Object 3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0962" name="Формула" r:id="rId3" imgW="114120" imgH="215640" progId="Equation.3">
              <p:embed/>
            </p:oleObj>
          </a:graphicData>
        </a:graphic>
      </p:graphicFrame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522" name="Rectangle 66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323529" y="188913"/>
            <a:ext cx="84969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3600" b="1" u="sng" dirty="0">
                <a:solidFill>
                  <a:srgbClr val="532476"/>
                </a:solidFill>
                <a:effectLst/>
              </a:rPr>
              <a:t>Решение задач по готовым чертежам</a:t>
            </a:r>
          </a:p>
        </p:txBody>
      </p:sp>
      <p:graphicFrame>
        <p:nvGraphicFramePr>
          <p:cNvPr id="19493" name="Object 3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4" name="Формула" r:id="rId3" imgW="114120" imgH="215640" progId="Equation.3">
              <p:embed/>
            </p:oleObj>
          </a:graphicData>
        </a:graphic>
      </p:graphicFrame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107950" y="1412875"/>
            <a:ext cx="5048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>
                <a:effectLst/>
              </a:rPr>
              <a:t>1</a:t>
            </a:r>
            <a:r>
              <a:rPr lang="en-US" sz="2800" b="1" dirty="0">
                <a:effectLst/>
              </a:rPr>
              <a:t>.</a:t>
            </a:r>
            <a:endParaRPr lang="ru-RU" sz="2800" b="1" dirty="0">
              <a:effectLst/>
            </a:endParaRPr>
          </a:p>
        </p:txBody>
      </p:sp>
      <p:sp>
        <p:nvSpPr>
          <p:cNvPr id="19500" name="Text Box 44"/>
          <p:cNvSpPr txBox="1">
            <a:spLocks noChangeArrowheads="1"/>
          </p:cNvSpPr>
          <p:nvPr/>
        </p:nvSpPr>
        <p:spPr bwMode="auto">
          <a:xfrm>
            <a:off x="539552" y="1412776"/>
            <a:ext cx="4463851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 smtClean="0"/>
              <a:t>Дано:    </a:t>
            </a:r>
            <a:r>
              <a:rPr lang="en-US" sz="2800" b="1" dirty="0" smtClean="0"/>
              <a:t>  MNK,         </a:t>
            </a:r>
            <a:r>
              <a:rPr lang="ru-RU" sz="2800" b="1" dirty="0" smtClean="0">
                <a:effectLst/>
              </a:rPr>
              <a:t>М </a:t>
            </a:r>
            <a:r>
              <a:rPr lang="ru-RU" sz="2800" b="1" dirty="0">
                <a:effectLst/>
              </a:rPr>
              <a:t>= </a:t>
            </a:r>
            <a:r>
              <a:rPr lang="en-US" sz="2800" b="1" dirty="0">
                <a:effectLst/>
              </a:rPr>
              <a:t>37</a:t>
            </a:r>
            <a:r>
              <a:rPr lang="en-US" sz="2800" b="1" dirty="0" smtClean="0">
                <a:effectLst/>
                <a:sym typeface="Symbol" pitchFamily="18" charset="2"/>
              </a:rPr>
              <a:t></a:t>
            </a:r>
            <a:endParaRPr lang="ru-RU" sz="2800" b="1" dirty="0" smtClean="0">
              <a:effectLst/>
              <a:sym typeface="Symbol" pitchFamily="18" charset="2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dirty="0" smtClean="0">
                <a:effectLst/>
              </a:rPr>
              <a:t> </a:t>
            </a:r>
            <a:r>
              <a:rPr lang="ru-RU" sz="2800" b="1" dirty="0">
                <a:effectLst/>
              </a:rPr>
              <a:t>Найти:</a:t>
            </a:r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2195736" y="2060848"/>
            <a:ext cx="43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dirty="0">
                <a:effectLst/>
              </a:rPr>
              <a:t>N</a:t>
            </a:r>
            <a:endParaRPr lang="ru-RU" sz="2800" b="1" dirty="0">
              <a:effectLst/>
            </a:endParaRPr>
          </a:p>
        </p:txBody>
      </p:sp>
      <p:sp>
        <p:nvSpPr>
          <p:cNvPr id="19522" name="Rectangle 66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1908175" y="1917362"/>
            <a:ext cx="6135415" cy="3838996"/>
            <a:chOff x="113" y="1469"/>
            <a:chExt cx="2814" cy="1631"/>
          </a:xfrm>
        </p:grpSpPr>
        <p:sp>
          <p:nvSpPr>
            <p:cNvPr id="19519" name="Text Box 63"/>
            <p:cNvSpPr txBox="1">
              <a:spLocks noChangeArrowheads="1"/>
            </p:cNvSpPr>
            <p:nvPr/>
          </p:nvSpPr>
          <p:spPr bwMode="auto">
            <a:xfrm>
              <a:off x="113" y="2708"/>
              <a:ext cx="18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b="1" dirty="0">
                  <a:solidFill>
                    <a:schemeClr val="tx2">
                      <a:lumMod val="75000"/>
                    </a:schemeClr>
                  </a:solidFill>
                  <a:effectLst/>
                </a:rPr>
                <a:t>М</a:t>
              </a:r>
            </a:p>
          </p:txBody>
        </p:sp>
        <p:grpSp>
          <p:nvGrpSpPr>
            <p:cNvPr id="3" name="Group 71"/>
            <p:cNvGrpSpPr>
              <a:grpSpLocks/>
            </p:cNvGrpSpPr>
            <p:nvPr/>
          </p:nvGrpSpPr>
          <p:grpSpPr bwMode="auto">
            <a:xfrm>
              <a:off x="296" y="1469"/>
              <a:ext cx="2631" cy="1631"/>
              <a:chOff x="250" y="1514"/>
              <a:chExt cx="2631" cy="1631"/>
            </a:xfrm>
          </p:grpSpPr>
          <p:grpSp>
            <p:nvGrpSpPr>
              <p:cNvPr id="4" name="Group 56"/>
              <p:cNvGrpSpPr>
                <a:grpSpLocks/>
              </p:cNvGrpSpPr>
              <p:nvPr/>
            </p:nvGrpSpPr>
            <p:grpSpPr bwMode="auto">
              <a:xfrm>
                <a:off x="250" y="1514"/>
                <a:ext cx="2631" cy="1631"/>
                <a:chOff x="4780" y="1415"/>
                <a:chExt cx="4170" cy="2321"/>
              </a:xfrm>
            </p:grpSpPr>
            <p:sp>
              <p:nvSpPr>
                <p:cNvPr id="19513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8086" y="1415"/>
                  <a:ext cx="796" cy="5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sz="2000" b="1" dirty="0">
                      <a:solidFill>
                        <a:schemeClr val="tx2">
                          <a:lumMod val="75000"/>
                        </a:schemeClr>
                      </a:solidFill>
                      <a:effectLst/>
                    </a:rPr>
                    <a:t>N</a:t>
                  </a:r>
                  <a:endParaRPr lang="ru-RU" sz="2000" b="1" dirty="0">
                    <a:solidFill>
                      <a:schemeClr val="tx2">
                        <a:lumMod val="75000"/>
                      </a:schemeClr>
                    </a:solidFill>
                    <a:effectLst/>
                  </a:endParaRPr>
                </a:p>
              </p:txBody>
            </p:sp>
            <p:grpSp>
              <p:nvGrpSpPr>
                <p:cNvPr id="5" name="Group 58"/>
                <p:cNvGrpSpPr>
                  <a:grpSpLocks/>
                </p:cNvGrpSpPr>
                <p:nvPr/>
              </p:nvGrpSpPr>
              <p:grpSpPr bwMode="auto">
                <a:xfrm>
                  <a:off x="4780" y="1655"/>
                  <a:ext cx="3370" cy="1786"/>
                  <a:chOff x="4780" y="1655"/>
                  <a:chExt cx="3370" cy="1786"/>
                </a:xfrm>
              </p:grpSpPr>
              <p:sp>
                <p:nvSpPr>
                  <p:cNvPr id="19515" name="AutoShape 5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780" y="1655"/>
                    <a:ext cx="3370" cy="1654"/>
                  </a:xfrm>
                  <a:prstGeom prst="rtTriangle">
                    <a:avLst/>
                  </a:prstGeom>
                  <a:gradFill flip="none" rotWithShape="1">
                    <a:gsLst>
                      <a:gs pos="0">
                        <a:srgbClr val="FBEAC7"/>
                      </a:gs>
                      <a:gs pos="17999">
                        <a:srgbClr val="FEE7F2"/>
                      </a:gs>
                      <a:gs pos="36000">
                        <a:srgbClr val="FAC77D"/>
                      </a:gs>
                      <a:gs pos="61000">
                        <a:srgbClr val="FBA97D"/>
                      </a:gs>
                      <a:gs pos="82001">
                        <a:srgbClr val="FBD49C"/>
                      </a:gs>
                      <a:gs pos="100000">
                        <a:srgbClr val="FEE7F2"/>
                      </a:gs>
                    </a:gsLst>
                    <a:lin ang="2700000" scaled="0"/>
                    <a:tileRect/>
                  </a:gradFill>
                  <a:ln w="28575">
                    <a:solidFill>
                      <a:srgbClr val="C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16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65" y="2890"/>
                    <a:ext cx="796" cy="55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sz="2000" b="1" dirty="0">
                        <a:solidFill>
                          <a:srgbClr val="000000"/>
                        </a:solidFill>
                        <a:effectLst/>
                      </a:rPr>
                      <a:t>37</a:t>
                    </a:r>
                    <a:r>
                      <a:rPr lang="en-US" sz="2000" b="1" dirty="0">
                        <a:solidFill>
                          <a:srgbClr val="000000"/>
                        </a:solidFill>
                        <a:effectLst/>
                        <a:sym typeface="Symbol" pitchFamily="18" charset="2"/>
                      </a:rPr>
                      <a:t></a:t>
                    </a:r>
                    <a:endParaRPr lang="en-US" sz="2000" b="1" dirty="0">
                      <a:solidFill>
                        <a:srgbClr val="000000"/>
                      </a:solidFill>
                      <a:effectLst/>
                    </a:endParaRPr>
                  </a:p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ru-RU" sz="1800" dirty="0">
                      <a:effectLst/>
                    </a:endParaRPr>
                  </a:p>
                </p:txBody>
              </p:sp>
            </p:grpSp>
            <p:sp>
              <p:nvSpPr>
                <p:cNvPr id="19517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8154" y="3200"/>
                  <a:ext cx="796" cy="5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sz="2000" b="1" dirty="0">
                      <a:solidFill>
                        <a:schemeClr val="tx2">
                          <a:lumMod val="75000"/>
                        </a:schemeClr>
                      </a:solidFill>
                      <a:effectLst/>
                    </a:rPr>
                    <a:t>K</a:t>
                  </a:r>
                  <a:endParaRPr lang="ru-RU" sz="2000" b="1" dirty="0">
                    <a:solidFill>
                      <a:schemeClr val="tx2">
                        <a:lumMod val="75000"/>
                      </a:schemeClr>
                    </a:solidFill>
                    <a:effectLst/>
                  </a:endParaRPr>
                </a:p>
              </p:txBody>
            </p:sp>
            <p:sp>
              <p:nvSpPr>
                <p:cNvPr id="19518" name="Arc 62"/>
                <p:cNvSpPr>
                  <a:spLocks/>
                </p:cNvSpPr>
                <p:nvPr/>
              </p:nvSpPr>
              <p:spPr bwMode="auto">
                <a:xfrm>
                  <a:off x="5347" y="3049"/>
                  <a:ext cx="158" cy="24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9526" name="Rectangle 70"/>
              <p:cNvSpPr>
                <a:spLocks noChangeArrowheads="1"/>
              </p:cNvSpPr>
              <p:nvPr/>
            </p:nvSpPr>
            <p:spPr bwMode="auto">
              <a:xfrm>
                <a:off x="2236" y="2713"/>
                <a:ext cx="136" cy="13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9528" name="Text Box 72"/>
          <p:cNvSpPr txBox="1">
            <a:spLocks noChangeArrowheads="1"/>
          </p:cNvSpPr>
          <p:nvPr/>
        </p:nvSpPr>
        <p:spPr bwMode="auto">
          <a:xfrm>
            <a:off x="3635896" y="5949280"/>
            <a:ext cx="8636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N=53 </a:t>
            </a:r>
            <a:r>
              <a:rPr lang="en-US" b="1" dirty="0">
                <a:effectLst/>
                <a:sym typeface="Symbol" pitchFamily="18" charset="2"/>
              </a:rPr>
              <a:t></a:t>
            </a:r>
            <a:endParaRPr lang="ru-RU" b="1" dirty="0">
              <a:effectLst/>
              <a:sym typeface="Symbol" pitchFamily="18" charset="2"/>
            </a:endParaRPr>
          </a:p>
        </p:txBody>
      </p:sp>
      <p:graphicFrame>
        <p:nvGraphicFramePr>
          <p:cNvPr id="19531" name="Object 75"/>
          <p:cNvGraphicFramePr>
            <a:graphicFrameLocks noChangeAspect="1"/>
          </p:cNvGraphicFramePr>
          <p:nvPr/>
        </p:nvGraphicFramePr>
        <p:xfrm>
          <a:off x="1907704" y="2132856"/>
          <a:ext cx="360362" cy="333375"/>
        </p:xfrm>
        <a:graphic>
          <a:graphicData uri="http://schemas.openxmlformats.org/presentationml/2006/ole">
            <p:oleObj spid="_x0000_s3075" name="Формула" r:id="rId4" imgW="164957" imgH="152268" progId="Equation.3">
              <p:embed/>
            </p:oleObj>
          </a:graphicData>
        </a:graphic>
      </p:graphicFrame>
      <p:graphicFrame>
        <p:nvGraphicFramePr>
          <p:cNvPr id="19532" name="Object 76"/>
          <p:cNvGraphicFramePr>
            <a:graphicFrameLocks noChangeAspect="1"/>
          </p:cNvGraphicFramePr>
          <p:nvPr/>
        </p:nvGraphicFramePr>
        <p:xfrm>
          <a:off x="3131840" y="1484784"/>
          <a:ext cx="349746" cy="333375"/>
        </p:xfrm>
        <a:graphic>
          <a:graphicData uri="http://schemas.openxmlformats.org/presentationml/2006/ole">
            <p:oleObj spid="_x0000_s3076" name="Формула" r:id="rId5" imgW="164957" imgH="152268" progId="Equation.3">
              <p:embed/>
            </p:oleObj>
          </a:graphicData>
        </a:graphic>
      </p:graphicFrame>
      <p:graphicFrame>
        <p:nvGraphicFramePr>
          <p:cNvPr id="19533" name="Object 77"/>
          <p:cNvGraphicFramePr>
            <a:graphicFrameLocks noChangeAspect="1"/>
          </p:cNvGraphicFramePr>
          <p:nvPr/>
        </p:nvGraphicFramePr>
        <p:xfrm>
          <a:off x="3491880" y="6021288"/>
          <a:ext cx="288925" cy="266700"/>
        </p:xfrm>
        <a:graphic>
          <a:graphicData uri="http://schemas.openxmlformats.org/presentationml/2006/ole">
            <p:oleObj spid="_x0000_s3077" name="Формула" r:id="rId6" imgW="164957" imgH="152268" progId="Equation.3">
              <p:embed/>
            </p:oleObj>
          </a:graphicData>
        </a:graphic>
      </p:graphicFrame>
      <p:sp>
        <p:nvSpPr>
          <p:cNvPr id="25" name="Равнобедренный треугольник 24"/>
          <p:cNvSpPr/>
          <p:nvPr/>
        </p:nvSpPr>
        <p:spPr>
          <a:xfrm>
            <a:off x="1691680" y="1556792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323528" y="692696"/>
            <a:ext cx="619268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ClrTx/>
              <a:buSzTx/>
              <a:buFontTx/>
              <a:buAutoNum type="arabicPeriod" startAt="2"/>
            </a:pPr>
            <a:r>
              <a:rPr lang="ru-RU" sz="2800" b="1" dirty="0" smtClean="0">
                <a:effectLst/>
              </a:rPr>
              <a:t>Дано:</a:t>
            </a:r>
            <a:r>
              <a:rPr lang="en-US" sz="2800" b="1" dirty="0" smtClean="0">
                <a:effectLst/>
              </a:rPr>
              <a:t>     ABC,</a:t>
            </a:r>
            <a:r>
              <a:rPr lang="ru-RU" sz="2800" b="1" dirty="0" smtClean="0">
                <a:effectLst/>
              </a:rPr>
              <a:t> АВ </a:t>
            </a:r>
            <a:r>
              <a:rPr lang="ru-RU" sz="2800" b="1" dirty="0">
                <a:effectLst/>
              </a:rPr>
              <a:t>= </a:t>
            </a:r>
            <a:r>
              <a:rPr lang="ru-RU" sz="2800" b="1" dirty="0" smtClean="0">
                <a:effectLst/>
              </a:rPr>
              <a:t>12см,  </a:t>
            </a:r>
          </a:p>
          <a:p>
            <a:pPr marL="514350" indent="-514350">
              <a:spcBef>
                <a:spcPct val="50000"/>
              </a:spcBef>
              <a:buClrTx/>
              <a:buSzTx/>
            </a:pPr>
            <a:r>
              <a:rPr lang="ru-RU" sz="2800" b="1" dirty="0" smtClean="0"/>
              <a:t>       </a:t>
            </a:r>
            <a:r>
              <a:rPr lang="ru-RU" sz="2800" b="1" dirty="0" smtClean="0">
                <a:effectLst/>
              </a:rPr>
              <a:t>Найти </a:t>
            </a:r>
            <a:r>
              <a:rPr lang="ru-RU" sz="2800" b="1" dirty="0">
                <a:effectLst/>
              </a:rPr>
              <a:t>: ВС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908176" y="1484312"/>
            <a:ext cx="6408240" cy="4608983"/>
            <a:chOff x="-181" y="754"/>
            <a:chExt cx="3378" cy="21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181" y="754"/>
              <a:ext cx="3378" cy="2132"/>
              <a:chOff x="1468" y="663"/>
              <a:chExt cx="2423" cy="3165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468" y="663"/>
                <a:ext cx="2423" cy="3165"/>
                <a:chOff x="1468" y="663"/>
                <a:chExt cx="2423" cy="3165"/>
              </a:xfrm>
            </p:grpSpPr>
            <p:sp>
              <p:nvSpPr>
                <p:cNvPr id="56326" name="AutoShape 6"/>
                <p:cNvSpPr>
                  <a:spLocks noChangeArrowheads="1"/>
                </p:cNvSpPr>
                <p:nvPr/>
              </p:nvSpPr>
              <p:spPr bwMode="auto">
                <a:xfrm>
                  <a:off x="2053" y="919"/>
                  <a:ext cx="1348" cy="2604"/>
                </a:xfrm>
                <a:prstGeom prst="rtTriangle">
                  <a:avLst/>
                </a:prstGeom>
                <a:gradFill>
                  <a:gsLst>
                    <a:gs pos="0">
                      <a:srgbClr val="FBEAC7"/>
                    </a:gs>
                    <a:gs pos="17999">
                      <a:srgbClr val="FEE7F2"/>
                    </a:gs>
                    <a:gs pos="36000">
                      <a:srgbClr val="FAC77D"/>
                    </a:gs>
                    <a:gs pos="61000">
                      <a:srgbClr val="FBA97D"/>
                    </a:gs>
                    <a:gs pos="82001">
                      <a:srgbClr val="FBD49C"/>
                    </a:gs>
                    <a:gs pos="100000">
                      <a:srgbClr val="FEE7F2"/>
                    </a:gs>
                  </a:gsLst>
                  <a:lin ang="2700000" scaled="0"/>
                </a:gradFill>
                <a:ln w="28575">
                  <a:solidFill>
                    <a:srgbClr val="C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632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54" y="663"/>
                  <a:ext cx="598" cy="3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sz="2000" b="1" dirty="0">
                      <a:solidFill>
                        <a:schemeClr val="tx2">
                          <a:lumMod val="75000"/>
                        </a:schemeClr>
                      </a:solidFill>
                      <a:effectLst/>
                    </a:rPr>
                    <a:t>               </a:t>
                  </a:r>
                  <a:r>
                    <a:rPr lang="en-US" sz="2000" b="1" dirty="0">
                      <a:solidFill>
                        <a:schemeClr val="tx2">
                          <a:lumMod val="75000"/>
                        </a:schemeClr>
                      </a:solidFill>
                      <a:effectLst/>
                    </a:rPr>
                    <a:t>A</a:t>
                  </a:r>
                  <a:endParaRPr lang="ru-RU" sz="2000" b="1" dirty="0">
                    <a:solidFill>
                      <a:schemeClr val="tx2">
                        <a:lumMod val="75000"/>
                      </a:schemeClr>
                    </a:solidFill>
                    <a:effectLst/>
                  </a:endParaRPr>
                </a:p>
              </p:txBody>
            </p:sp>
            <p:sp>
              <p:nvSpPr>
                <p:cNvPr id="5632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940" y="1435"/>
                  <a:ext cx="797" cy="45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sz="1200" dirty="0">
                      <a:solidFill>
                        <a:srgbClr val="000000"/>
                      </a:solidFill>
                      <a:effectLst/>
                    </a:rPr>
                    <a:t>       </a:t>
                  </a:r>
                  <a:r>
                    <a:rPr lang="en-US" sz="2000" b="1" dirty="0">
                      <a:solidFill>
                        <a:srgbClr val="000000"/>
                      </a:solidFill>
                      <a:effectLst/>
                    </a:rPr>
                    <a:t>30</a:t>
                  </a:r>
                  <a:r>
                    <a:rPr lang="en-US" sz="2000" b="1" dirty="0">
                      <a:solidFill>
                        <a:srgbClr val="000000"/>
                      </a:solidFill>
                      <a:effectLst/>
                      <a:sym typeface="Symbol" pitchFamily="18" charset="2"/>
                    </a:rPr>
                    <a:t></a:t>
                  </a:r>
                  <a:endParaRPr lang="ru-RU" sz="2000" b="1" dirty="0">
                    <a:solidFill>
                      <a:srgbClr val="000000"/>
                    </a:solidFill>
                    <a:effectLst/>
                  </a:endParaRPr>
                </a:p>
              </p:txBody>
            </p:sp>
            <p:sp>
              <p:nvSpPr>
                <p:cNvPr id="5632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468" y="3424"/>
                  <a:ext cx="598" cy="3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sz="2000" b="1" dirty="0">
                      <a:solidFill>
                        <a:schemeClr val="tx2">
                          <a:lumMod val="75000"/>
                        </a:schemeClr>
                      </a:solidFill>
                      <a:effectLst/>
                    </a:rPr>
                    <a:t>                 </a:t>
                  </a:r>
                  <a:r>
                    <a:rPr lang="en-US" sz="2000" b="1" dirty="0">
                      <a:solidFill>
                        <a:schemeClr val="tx2">
                          <a:lumMod val="75000"/>
                        </a:schemeClr>
                      </a:solidFill>
                      <a:effectLst/>
                    </a:rPr>
                    <a:t>C</a:t>
                  </a:r>
                  <a:endParaRPr lang="ru-RU" sz="2000" b="1" dirty="0">
                    <a:solidFill>
                      <a:schemeClr val="tx2">
                        <a:lumMod val="75000"/>
                      </a:schemeClr>
                    </a:solidFill>
                    <a:effectLst/>
                  </a:endParaRPr>
                </a:p>
              </p:txBody>
            </p:sp>
            <p:sp>
              <p:nvSpPr>
                <p:cNvPr id="5633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293" y="3461"/>
                  <a:ext cx="598" cy="3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ru-RU" sz="2000" b="1" dirty="0">
                      <a:solidFill>
                        <a:schemeClr val="tx2">
                          <a:lumMod val="75000"/>
                        </a:schemeClr>
                      </a:solidFill>
                      <a:effectLst/>
                    </a:rPr>
                    <a:t>  </a:t>
                  </a:r>
                  <a:r>
                    <a:rPr lang="en-US" sz="2000" b="1" dirty="0">
                      <a:solidFill>
                        <a:schemeClr val="tx2">
                          <a:lumMod val="75000"/>
                        </a:schemeClr>
                      </a:solidFill>
                      <a:effectLst/>
                    </a:rPr>
                    <a:t>B</a:t>
                  </a:r>
                  <a:endParaRPr lang="ru-RU" sz="2000" b="1" dirty="0">
                    <a:solidFill>
                      <a:schemeClr val="tx2">
                        <a:lumMod val="75000"/>
                      </a:schemeClr>
                    </a:solidFill>
                    <a:effectLst/>
                  </a:endParaRPr>
                </a:p>
              </p:txBody>
            </p:sp>
          </p:grpSp>
          <p:sp>
            <p:nvSpPr>
              <p:cNvPr id="56331" name="Arc 11"/>
              <p:cNvSpPr>
                <a:spLocks/>
              </p:cNvSpPr>
              <p:nvPr/>
            </p:nvSpPr>
            <p:spPr bwMode="auto">
              <a:xfrm flipV="1">
                <a:off x="2053" y="1190"/>
                <a:ext cx="164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110"/>
                  <a:gd name="T1" fmla="*/ 0 h 21600"/>
                  <a:gd name="T2" fmla="*/ 21110 w 21110"/>
                  <a:gd name="T3" fmla="*/ 17023 h 21600"/>
                  <a:gd name="T4" fmla="*/ 0 w 2111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110" h="21600" fill="none" extrusionOk="0">
                    <a:moveTo>
                      <a:pt x="-1" y="0"/>
                    </a:moveTo>
                    <a:cubicBezTo>
                      <a:pt x="10165" y="0"/>
                      <a:pt x="18955" y="7088"/>
                      <a:pt x="21109" y="17023"/>
                    </a:cubicBezTo>
                  </a:path>
                  <a:path w="21110" h="21600" stroke="0" extrusionOk="0">
                    <a:moveTo>
                      <a:pt x="-1" y="0"/>
                    </a:moveTo>
                    <a:cubicBezTo>
                      <a:pt x="10165" y="0"/>
                      <a:pt x="18955" y="7088"/>
                      <a:pt x="21109" y="17023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6344" name="Rectangle 24"/>
            <p:cNvSpPr>
              <a:spLocks noChangeArrowheads="1"/>
            </p:cNvSpPr>
            <p:nvPr/>
          </p:nvSpPr>
          <p:spPr bwMode="auto">
            <a:xfrm>
              <a:off x="633" y="2592"/>
              <a:ext cx="91" cy="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3995936" y="6093296"/>
            <a:ext cx="1081088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BC=6 </a:t>
            </a: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см</a:t>
            </a:r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4716016" y="764704"/>
          <a:ext cx="349250" cy="333375"/>
        </p:xfrm>
        <a:graphic>
          <a:graphicData uri="http://schemas.openxmlformats.org/presentationml/2006/ole">
            <p:oleObj spid="_x0000_s25601" name="Формула" r:id="rId3" imgW="164957" imgH="152268" progId="Equation.3">
              <p:embed/>
            </p:oleObj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5004048" y="692696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А = </a:t>
            </a:r>
            <a:r>
              <a:rPr lang="en-US" sz="2800" b="1" dirty="0" smtClean="0"/>
              <a:t>3</a:t>
            </a:r>
            <a:r>
              <a:rPr lang="ru-RU" sz="2800" b="1" dirty="0" smtClean="0"/>
              <a:t>0</a:t>
            </a:r>
            <a:r>
              <a:rPr lang="en-US" sz="2800" b="1" dirty="0" smtClean="0">
                <a:sym typeface="Symbol" pitchFamily="18" charset="2"/>
              </a:rPr>
              <a:t></a:t>
            </a:r>
            <a:r>
              <a:rPr lang="en-US" sz="2800" b="1" dirty="0" smtClean="0"/>
              <a:t> </a:t>
            </a:r>
            <a:endParaRPr lang="ru-RU" sz="2800" dirty="0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1907704" y="836712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076056" y="328498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12см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1547813" y="1773238"/>
            <a:ext cx="6336555" cy="3599978"/>
            <a:chOff x="0" y="1389"/>
            <a:chExt cx="3470" cy="1926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 scaled="0"/>
          </a:gradFill>
        </p:grpSpPr>
        <p:sp>
          <p:nvSpPr>
            <p:cNvPr id="57360" name="AutoShape 16"/>
            <p:cNvSpPr>
              <a:spLocks noChangeArrowheads="1"/>
            </p:cNvSpPr>
            <p:nvPr/>
          </p:nvSpPr>
          <p:spPr bwMode="auto">
            <a:xfrm rot="-5400000">
              <a:off x="604" y="1156"/>
              <a:ext cx="1528" cy="2341"/>
            </a:xfrm>
            <a:prstGeom prst="rtTriangle">
              <a:avLst/>
            </a:prstGeom>
            <a:grpFill/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62" name="Text Box 18"/>
            <p:cNvSpPr txBox="1">
              <a:spLocks noChangeArrowheads="1"/>
            </p:cNvSpPr>
            <p:nvPr/>
          </p:nvSpPr>
          <p:spPr bwMode="auto">
            <a:xfrm>
              <a:off x="570" y="2804"/>
              <a:ext cx="401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0000"/>
                  </a:solidFill>
                  <a:effectLst/>
                </a:rPr>
                <a:t>30</a:t>
              </a:r>
              <a:r>
                <a:rPr lang="en-US" sz="2000" b="1" dirty="0">
                  <a:solidFill>
                    <a:srgbClr val="000000"/>
                  </a:solidFill>
                  <a:effectLst/>
                  <a:sym typeface="Symbol" pitchFamily="18" charset="2"/>
                </a:rPr>
                <a:t></a:t>
              </a:r>
              <a:endParaRPr lang="en-US" sz="2000" b="1" dirty="0">
                <a:solidFill>
                  <a:srgbClr val="000000"/>
                </a:solidFill>
                <a:effectLst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ru-RU" sz="1800" dirty="0">
                <a:effectLst/>
              </a:endParaRPr>
            </a:p>
          </p:txBody>
        </p:sp>
        <p:sp>
          <p:nvSpPr>
            <p:cNvPr id="57366" name="Arc 22"/>
            <p:cNvSpPr>
              <a:spLocks/>
            </p:cNvSpPr>
            <p:nvPr/>
          </p:nvSpPr>
          <p:spPr bwMode="auto">
            <a:xfrm>
              <a:off x="478" y="2908"/>
              <a:ext cx="80" cy="16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0" y="1389"/>
              <a:ext cx="3470" cy="1926"/>
              <a:chOff x="0" y="1389"/>
              <a:chExt cx="3470" cy="1926"/>
            </a:xfrm>
            <a:grpFill/>
          </p:grpSpPr>
          <p:sp>
            <p:nvSpPr>
              <p:cNvPr id="57361" name="Text Box 17"/>
              <p:cNvSpPr txBox="1">
                <a:spLocks noChangeArrowheads="1"/>
              </p:cNvSpPr>
              <p:nvPr/>
            </p:nvSpPr>
            <p:spPr bwMode="auto">
              <a:xfrm>
                <a:off x="2517" y="3067"/>
                <a:ext cx="289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 b="1" dirty="0">
                    <a:solidFill>
                      <a:schemeClr val="tx2">
                        <a:lumMod val="75000"/>
                      </a:schemeClr>
                    </a:solidFill>
                    <a:effectLst/>
                  </a:rPr>
                  <a:t>D</a:t>
                </a:r>
                <a:endParaRPr lang="ru-RU" sz="2000" b="1" dirty="0">
                  <a:solidFill>
                    <a:schemeClr val="tx2">
                      <a:lumMod val="75000"/>
                    </a:schemeClr>
                  </a:solidFill>
                  <a:effectLst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ru-RU" sz="1800" dirty="0">
                  <a:effectLst/>
                </a:endParaRPr>
              </a:p>
            </p:txBody>
          </p:sp>
          <p:sp>
            <p:nvSpPr>
              <p:cNvPr id="57363" name="Text Box 19"/>
              <p:cNvSpPr txBox="1">
                <a:spLocks noChangeArrowheads="1"/>
              </p:cNvSpPr>
              <p:nvPr/>
            </p:nvSpPr>
            <p:spPr bwMode="auto">
              <a:xfrm>
                <a:off x="2533" y="2161"/>
                <a:ext cx="937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ru-RU" sz="2000" b="1" dirty="0">
                    <a:effectLst/>
                  </a:rPr>
                  <a:t>1,2см</a:t>
                </a:r>
              </a:p>
            </p:txBody>
          </p:sp>
          <p:sp>
            <p:nvSpPr>
              <p:cNvPr id="57364" name="Text Box 20"/>
              <p:cNvSpPr txBox="1">
                <a:spLocks noChangeArrowheads="1"/>
              </p:cNvSpPr>
              <p:nvPr/>
            </p:nvSpPr>
            <p:spPr bwMode="auto">
              <a:xfrm>
                <a:off x="2517" y="1389"/>
                <a:ext cx="238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 b="1" dirty="0">
                    <a:solidFill>
                      <a:schemeClr val="tx2">
                        <a:lumMod val="75000"/>
                      </a:schemeClr>
                    </a:solidFill>
                    <a:effectLst/>
                  </a:rPr>
                  <a:t>P</a:t>
                </a:r>
                <a:endParaRPr lang="ru-RU" sz="2000" b="1" dirty="0">
                  <a:solidFill>
                    <a:schemeClr val="tx2">
                      <a:lumMod val="75000"/>
                    </a:schemeClr>
                  </a:solidFill>
                  <a:effectLst/>
                </a:endParaRPr>
              </a:p>
            </p:txBody>
          </p:sp>
          <p:sp>
            <p:nvSpPr>
              <p:cNvPr id="57365" name="Text Box 21"/>
              <p:cNvSpPr txBox="1">
                <a:spLocks noChangeArrowheads="1"/>
              </p:cNvSpPr>
              <p:nvPr/>
            </p:nvSpPr>
            <p:spPr bwMode="auto">
              <a:xfrm>
                <a:off x="0" y="3022"/>
                <a:ext cx="247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 b="1" dirty="0">
                    <a:solidFill>
                      <a:schemeClr val="tx2">
                        <a:lumMod val="75000"/>
                      </a:schemeClr>
                    </a:solidFill>
                    <a:effectLst/>
                  </a:rPr>
                  <a:t>Q</a:t>
                </a:r>
                <a:endParaRPr lang="ru-RU" sz="2000" b="1" dirty="0">
                  <a:solidFill>
                    <a:schemeClr val="tx2">
                      <a:lumMod val="75000"/>
                    </a:schemeClr>
                  </a:solidFill>
                  <a:effectLst/>
                </a:endParaRPr>
              </a:p>
            </p:txBody>
          </p:sp>
          <p:sp>
            <p:nvSpPr>
              <p:cNvPr id="57367" name="Rectangle 23"/>
              <p:cNvSpPr>
                <a:spLocks noChangeArrowheads="1"/>
              </p:cNvSpPr>
              <p:nvPr/>
            </p:nvSpPr>
            <p:spPr bwMode="auto">
              <a:xfrm>
                <a:off x="2434" y="2987"/>
                <a:ext cx="100" cy="107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179512" y="549275"/>
            <a:ext cx="813690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>
                <a:effectLst/>
              </a:rPr>
              <a:t>3</a:t>
            </a:r>
            <a:r>
              <a:rPr lang="ru-RU" sz="2800" b="1" dirty="0" smtClean="0">
                <a:effectLst/>
              </a:rPr>
              <a:t>.</a:t>
            </a:r>
            <a:r>
              <a:rPr lang="en-US" sz="2800" b="1" dirty="0" smtClean="0">
                <a:effectLst/>
              </a:rPr>
              <a:t>     </a:t>
            </a:r>
            <a:r>
              <a:rPr lang="ru-RU" sz="2800" b="1" dirty="0" smtClean="0">
                <a:effectLst/>
              </a:rPr>
              <a:t> Дано:</a:t>
            </a:r>
            <a:r>
              <a:rPr lang="en-US" sz="2800" b="1" dirty="0" smtClean="0">
                <a:effectLst/>
              </a:rPr>
              <a:t>       PQD, PD </a:t>
            </a:r>
            <a:r>
              <a:rPr lang="en-US" sz="2800" b="1" dirty="0">
                <a:effectLst/>
              </a:rPr>
              <a:t>= 1,2c</a:t>
            </a:r>
            <a:r>
              <a:rPr lang="ru-RU" sz="2800" b="1" dirty="0" smtClean="0">
                <a:effectLst/>
              </a:rPr>
              <a:t>м</a:t>
            </a:r>
            <a:r>
              <a:rPr lang="ru-RU" sz="2800" b="1" dirty="0" smtClean="0"/>
              <a:t>, </a:t>
            </a:r>
            <a:endParaRPr lang="ru-RU" sz="2800" b="1" dirty="0" smtClean="0">
              <a:effectLst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dirty="0" smtClean="0">
                <a:effectLst/>
              </a:rPr>
              <a:t>        </a:t>
            </a:r>
            <a:r>
              <a:rPr lang="ru-RU" sz="2800" b="1" dirty="0" smtClean="0">
                <a:effectLst/>
              </a:rPr>
              <a:t> </a:t>
            </a:r>
            <a:r>
              <a:rPr lang="ru-RU" sz="2800" b="1" dirty="0">
                <a:effectLst/>
              </a:rPr>
              <a:t>Найти : </a:t>
            </a:r>
            <a:r>
              <a:rPr lang="en-US" sz="2800" b="1" dirty="0">
                <a:effectLst/>
              </a:rPr>
              <a:t>PQ</a:t>
            </a:r>
            <a:endParaRPr lang="ru-RU" sz="2800" b="1" dirty="0">
              <a:effectLst/>
            </a:endParaRPr>
          </a:p>
        </p:txBody>
      </p:sp>
      <p:sp>
        <p:nvSpPr>
          <p:cNvPr id="57380" name="Text Box 36"/>
          <p:cNvSpPr txBox="1">
            <a:spLocks noChangeArrowheads="1"/>
          </p:cNvSpPr>
          <p:nvPr/>
        </p:nvSpPr>
        <p:spPr bwMode="auto">
          <a:xfrm>
            <a:off x="3419872" y="5805264"/>
            <a:ext cx="12954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PQ=2</a:t>
            </a: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см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508104" y="548680"/>
            <a:ext cx="1366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Q</a:t>
            </a:r>
            <a:r>
              <a:rPr lang="ru-RU" sz="2800" b="1" dirty="0" smtClean="0"/>
              <a:t> = </a:t>
            </a:r>
            <a:r>
              <a:rPr lang="en-US" sz="2800" b="1" dirty="0" smtClean="0"/>
              <a:t>30</a:t>
            </a:r>
            <a:r>
              <a:rPr lang="en-US" sz="2800" b="1" dirty="0" smtClean="0">
                <a:sym typeface="Symbol" pitchFamily="18" charset="2"/>
              </a:rPr>
              <a:t></a:t>
            </a:r>
            <a:r>
              <a:rPr lang="en-US" sz="2800" b="1" dirty="0" smtClean="0"/>
              <a:t> </a:t>
            </a:r>
            <a:endParaRPr lang="ru-RU" sz="2800" dirty="0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5220072" y="620688"/>
          <a:ext cx="349250" cy="333375"/>
        </p:xfrm>
        <a:graphic>
          <a:graphicData uri="http://schemas.openxmlformats.org/presentationml/2006/ole">
            <p:oleObj spid="_x0000_s24577" name="Формула" r:id="rId3" imgW="164957" imgH="152268" progId="Equation.3">
              <p:embed/>
            </p:oleObj>
          </a:graphicData>
        </a:graphic>
      </p:graphicFrame>
      <p:sp>
        <p:nvSpPr>
          <p:cNvPr id="16" name="Равнобедренный треугольник 15"/>
          <p:cNvSpPr/>
          <p:nvPr/>
        </p:nvSpPr>
        <p:spPr>
          <a:xfrm>
            <a:off x="2195736" y="692696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822232" y="2060848"/>
            <a:ext cx="672154" cy="821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/>
              </a:rPr>
              <a:t>A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6510914" y="3298076"/>
            <a:ext cx="1589478" cy="82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000" b="1" dirty="0">
                <a:effectLst/>
              </a:rPr>
              <a:t>4,2см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4566076" y="5257021"/>
            <a:ext cx="1517855" cy="821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000" b="1" dirty="0">
                <a:effectLst/>
              </a:rPr>
              <a:t>8,4см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7235407" y="4847644"/>
            <a:ext cx="672154" cy="82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/>
              </a:rPr>
              <a:t>B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1403648" y="4780931"/>
            <a:ext cx="672154" cy="79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/>
              </a:rPr>
              <a:t>C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152934" y="2676429"/>
            <a:ext cx="4784963" cy="3920922"/>
            <a:chOff x="1927" y="1439"/>
            <a:chExt cx="1737" cy="1293"/>
          </a:xfrm>
        </p:grpSpPr>
        <p:sp>
          <p:nvSpPr>
            <p:cNvPr id="58374" name="AutoShape 6"/>
            <p:cNvSpPr>
              <a:spLocks noChangeArrowheads="1"/>
            </p:cNvSpPr>
            <p:nvPr/>
          </p:nvSpPr>
          <p:spPr bwMode="auto">
            <a:xfrm rot="9027732">
              <a:off x="1927" y="1752"/>
              <a:ext cx="1737" cy="980"/>
            </a:xfrm>
            <a:prstGeom prst="rtTriangle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2700000" scaled="0"/>
            </a:gra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80" name="Rectangle 12"/>
            <p:cNvSpPr>
              <a:spLocks noChangeArrowheads="1"/>
            </p:cNvSpPr>
            <p:nvPr/>
          </p:nvSpPr>
          <p:spPr bwMode="auto">
            <a:xfrm rot="19993420">
              <a:off x="3239" y="1439"/>
              <a:ext cx="84" cy="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251520" y="620688"/>
            <a:ext cx="777686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dirty="0">
                <a:effectLst/>
              </a:rPr>
              <a:t>4. </a:t>
            </a:r>
            <a:r>
              <a:rPr lang="en-US" sz="2800" b="1" dirty="0" smtClean="0">
                <a:effectLst/>
              </a:rPr>
              <a:t>  </a:t>
            </a:r>
            <a:r>
              <a:rPr lang="ru-RU" sz="2800" b="1" dirty="0" smtClean="0">
                <a:effectLst/>
              </a:rPr>
              <a:t>Дано:</a:t>
            </a:r>
            <a:r>
              <a:rPr lang="en-US" sz="2800" b="1" dirty="0" smtClean="0">
                <a:effectLst/>
              </a:rPr>
              <a:t>     ABC,   </a:t>
            </a:r>
            <a:r>
              <a:rPr lang="ru-RU" sz="2800" b="1" dirty="0" smtClean="0">
                <a:effectLst/>
              </a:rPr>
              <a:t>АВ </a:t>
            </a:r>
            <a:r>
              <a:rPr lang="ru-RU" sz="2800" b="1" dirty="0">
                <a:effectLst/>
              </a:rPr>
              <a:t>= </a:t>
            </a:r>
            <a:r>
              <a:rPr lang="ru-RU" sz="2800" b="1" dirty="0" smtClean="0">
                <a:effectLst/>
              </a:rPr>
              <a:t>4,2см</a:t>
            </a:r>
            <a:r>
              <a:rPr lang="en-US" sz="2800" b="1" dirty="0" smtClean="0">
                <a:effectLst/>
              </a:rPr>
              <a:t>,</a:t>
            </a:r>
            <a:r>
              <a:rPr lang="ru-RU" sz="2800" b="1" dirty="0" smtClean="0">
                <a:effectLst/>
              </a:rPr>
              <a:t> </a:t>
            </a:r>
            <a:r>
              <a:rPr lang="ru-RU" sz="2800" b="1" dirty="0">
                <a:effectLst/>
              </a:rPr>
              <a:t>ВС </a:t>
            </a:r>
            <a:r>
              <a:rPr lang="ru-RU" sz="2800" b="1" dirty="0" smtClean="0">
                <a:effectLst/>
              </a:rPr>
              <a:t>= 8,4см.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 b="1" dirty="0" smtClean="0">
                <a:effectLst/>
              </a:rPr>
              <a:t> </a:t>
            </a:r>
            <a:r>
              <a:rPr lang="ru-RU" sz="2400" b="1" dirty="0">
                <a:effectLst/>
              </a:rPr>
              <a:t>Найти: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763688" y="1196752"/>
            <a:ext cx="433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>
                <a:effectLst/>
              </a:rPr>
              <a:t>В</a:t>
            </a:r>
          </a:p>
        </p:txBody>
      </p:sp>
      <p:graphicFrame>
        <p:nvGraphicFramePr>
          <p:cNvPr id="58389" name="Object 21"/>
          <p:cNvGraphicFramePr>
            <a:graphicFrameLocks noChangeAspect="1"/>
          </p:cNvGraphicFramePr>
          <p:nvPr/>
        </p:nvGraphicFramePr>
        <p:xfrm>
          <a:off x="1403648" y="1268760"/>
          <a:ext cx="360362" cy="333375"/>
        </p:xfrm>
        <a:graphic>
          <a:graphicData uri="http://schemas.openxmlformats.org/presentationml/2006/ole">
            <p:oleObj spid="_x0000_s4098" name="Формула" r:id="rId3" imgW="164957" imgH="152268" progId="Equation.3">
              <p:embed/>
            </p:oleObj>
          </a:graphicData>
        </a:graphic>
      </p:graphicFrame>
      <p:sp>
        <p:nvSpPr>
          <p:cNvPr id="13" name="Равнобедренный треугольник 12"/>
          <p:cNvSpPr/>
          <p:nvPr/>
        </p:nvSpPr>
        <p:spPr>
          <a:xfrm>
            <a:off x="1835696" y="836712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563888" y="6211669"/>
            <a:ext cx="805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B=60 </a:t>
            </a:r>
            <a:r>
              <a:rPr lang="en-US" b="1" dirty="0" smtClean="0">
                <a:sym typeface="Symbol" pitchFamily="18" charset="2"/>
              </a:rPr>
              <a:t></a:t>
            </a:r>
            <a:endParaRPr lang="ru-RU" b="1" dirty="0" smtClean="0">
              <a:sym typeface="Symbol" pitchFamily="18" charset="2"/>
            </a:endParaRPr>
          </a:p>
          <a:p>
            <a:endParaRPr lang="ru-RU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347864" y="6237312"/>
          <a:ext cx="288925" cy="266700"/>
        </p:xfrm>
        <a:graphic>
          <a:graphicData uri="http://schemas.openxmlformats.org/presentationml/2006/ole">
            <p:oleObj spid="_x0000_s4099" name="Формула" r:id="rId4" imgW="164957" imgH="152268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1189</Words>
  <Application>Microsoft Office PowerPoint</Application>
  <PresentationFormat>Экран (4:3)</PresentationFormat>
  <Paragraphs>310</Paragraphs>
  <Slides>22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Формула</vt:lpstr>
      <vt:lpstr>Слайд 1</vt:lpstr>
      <vt:lpstr>Вопрос 1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канцелярский компьютер</cp:lastModifiedBy>
  <cp:revision>73</cp:revision>
  <dcterms:created xsi:type="dcterms:W3CDTF">2011-02-16T18:10:51Z</dcterms:created>
  <dcterms:modified xsi:type="dcterms:W3CDTF">2011-02-21T07:42:53Z</dcterms:modified>
</cp:coreProperties>
</file>