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9" r:id="rId4"/>
    <p:sldId id="270" r:id="rId5"/>
    <p:sldId id="268" r:id="rId6"/>
    <p:sldId id="271" r:id="rId7"/>
    <p:sldId id="273" r:id="rId8"/>
    <p:sldId id="272" r:id="rId9"/>
    <p:sldId id="274" r:id="rId10"/>
    <p:sldId id="283" r:id="rId11"/>
    <p:sldId id="275" r:id="rId12"/>
    <p:sldId id="276" r:id="rId13"/>
    <p:sldId id="277" r:id="rId14"/>
    <p:sldId id="258" r:id="rId15"/>
    <p:sldId id="259" r:id="rId16"/>
    <p:sldId id="278" r:id="rId17"/>
    <p:sldId id="260" r:id="rId18"/>
    <p:sldId id="261" r:id="rId19"/>
    <p:sldId id="262" r:id="rId20"/>
    <p:sldId id="263" r:id="rId21"/>
    <p:sldId id="279" r:id="rId22"/>
    <p:sldId id="280" r:id="rId23"/>
    <p:sldId id="281" r:id="rId24"/>
    <p:sldId id="282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BC1264B-9D94-4826-8FD8-8E0E0F1EADB7}" type="datetimeFigureOut">
              <a:rPr lang="ru-RU" smtClean="0"/>
              <a:pPr/>
              <a:t>04.10.2013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92CF48-0506-4FEE-874D-BB6B084C3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500042"/>
            <a:ext cx="8714936" cy="230601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Итоги </a:t>
            </a:r>
            <a:r>
              <a:rPr sz="5400" dirty="0" smtClean="0">
                <a:solidFill>
                  <a:srgbClr val="C00000"/>
                </a:solidFill>
              </a:rPr>
              <a:t>II </a:t>
            </a:r>
            <a:r>
              <a:rPr lang="ru-RU" sz="5400" dirty="0" smtClean="0">
                <a:solidFill>
                  <a:srgbClr val="C00000"/>
                </a:solidFill>
              </a:rPr>
              <a:t>мировой войны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85926"/>
            <a:ext cx="579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Ирина\Downloads\wwii14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848" y="137680"/>
            <a:ext cx="8960426" cy="672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03350" y="188913"/>
            <a:ext cx="7056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Потсдамская конференция</a:t>
            </a:r>
          </a:p>
          <a:p>
            <a:pPr algn="ctr"/>
            <a:r>
              <a:rPr lang="ru-RU" sz="2800" b="1"/>
              <a:t>(17 июня  - 2 августа 1945г.)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87338" y="1341438"/>
            <a:ext cx="88566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Решения:</a:t>
            </a:r>
          </a:p>
          <a:p>
            <a:pPr>
              <a:buFont typeface="Arial" charset="0"/>
              <a:buChar char="•"/>
            </a:pPr>
            <a:r>
              <a:rPr lang="ru-RU" b="1"/>
              <a:t>Окончательно определены западные границы Польши. Кенигсберг и Восточная Пруссия передавались СССР;</a:t>
            </a:r>
          </a:p>
          <a:p>
            <a:pPr>
              <a:buFont typeface="Arial" charset="0"/>
              <a:buChar char="•"/>
            </a:pPr>
            <a:r>
              <a:rPr lang="ru-RU" b="1"/>
              <a:t>Принято решение принять бывших союзников германии в ООН;</a:t>
            </a:r>
          </a:p>
          <a:p>
            <a:pPr>
              <a:buFont typeface="Arial" charset="0"/>
              <a:buChar char="•"/>
            </a:pPr>
            <a:r>
              <a:rPr lang="ru-RU" b="1"/>
              <a:t>Было принято решение не создавать центрального  германского правительства, а передать  власть Контрольному совету;  </a:t>
            </a:r>
          </a:p>
          <a:p>
            <a:pPr>
              <a:buFont typeface="Arial" charset="0"/>
              <a:buChar char="•"/>
            </a:pPr>
            <a:r>
              <a:rPr lang="ru-RU" b="1"/>
              <a:t>Сталин подтвердил свое обещание начать войну против Японии не позднее трех месяцев после капитуляции Германии объявить войну Японии.</a:t>
            </a:r>
          </a:p>
          <a:p>
            <a:pPr>
              <a:buFont typeface="Arial" charset="0"/>
              <a:buChar char="•"/>
            </a:pPr>
            <a:endParaRPr lang="ru-RU"/>
          </a:p>
        </p:txBody>
      </p:sp>
      <p:pic>
        <p:nvPicPr>
          <p:cNvPr id="15364" name="Picture 2" descr="C:\Users\Лидия\Desktop\антигитлеровская коалиция\потсдам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886200"/>
            <a:ext cx="1349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C:\Users\Лидия\Desktop\антигитлеровская коалиция\793px-Potsdam_conference_1945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259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C:\Users\Лидия\Desktop\антигитлеровская коалиция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100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250825" y="5791200"/>
            <a:ext cx="3241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У. Черчиль, Г. Трумэн, И. Сталин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492500" y="5943600"/>
            <a:ext cx="2735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К. Эттли, Г.Трумэн, И. Сталин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588125" y="5876925"/>
            <a:ext cx="25558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Дворец Цецилиенхоф — место проведения Потсдамской конференции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Решения Потсдамской конференции: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Демилитаризация</a:t>
            </a:r>
          </a:p>
          <a:p>
            <a:r>
              <a:rPr lang="ru-RU" dirty="0" smtClean="0"/>
              <a:t>2. Декартелизация</a:t>
            </a:r>
          </a:p>
          <a:p>
            <a:r>
              <a:rPr lang="ru-RU" dirty="0" smtClean="0"/>
              <a:t>3. Денацификация</a:t>
            </a:r>
          </a:p>
          <a:p>
            <a:r>
              <a:rPr lang="ru-RU" dirty="0" smtClean="0"/>
              <a:t>4. Демократизация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Второй мировой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Победа над фашизмом</a:t>
            </a:r>
          </a:p>
          <a:p>
            <a:r>
              <a:rPr lang="ru-RU" dirty="0" smtClean="0"/>
              <a:t>Признание ценностей гуманизма, правовых норм, свободы и равноправия народов</a:t>
            </a:r>
          </a:p>
          <a:p>
            <a:r>
              <a:rPr lang="ru-RU" dirty="0" smtClean="0"/>
              <a:t>Личная ответственность агрессоров</a:t>
            </a:r>
          </a:p>
          <a:p>
            <a:r>
              <a:rPr lang="ru-RU" dirty="0" smtClean="0"/>
              <a:t>Осуждение расизма, геноцида, массовых репрессий</a:t>
            </a:r>
          </a:p>
          <a:p>
            <a:r>
              <a:rPr lang="ru-RU" dirty="0" smtClean="0"/>
              <a:t>Восстановление национальной независимости</a:t>
            </a:r>
          </a:p>
          <a:p>
            <a:r>
              <a:rPr lang="ru-RU" dirty="0" smtClean="0"/>
              <a:t>Создание ООН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7467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 целью разоблачения сущности германского фашизма, его планов уничтожения целых государств и народов, опасности фашизма для всего человечества состоялся Нюрнбергский процесс. На Нюрнбергском процессе впервые в истории агрессия была признана тягчайшим преступлением против человечества.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643182"/>
            <a:ext cx="5791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5768997"/>
          </a:xfrm>
        </p:spPr>
        <p:txBody>
          <a:bodyPr>
            <a:noAutofit/>
          </a:bodyPr>
          <a:lstStyle/>
          <a:p>
            <a:r>
              <a:rPr lang="ru-RU" sz="1800" dirty="0" smtClean="0"/>
              <a:t>Судебный процесс в Нюрнберге (Германия) в </a:t>
            </a:r>
            <a:r>
              <a:rPr lang="ru-RU" sz="1800" dirty="0" smtClean="0"/>
              <a:t>1945–1946 </a:t>
            </a:r>
            <a:r>
              <a:rPr lang="ru-RU" sz="1800" dirty="0" smtClean="0"/>
              <a:t>над главными нацистскими преступниками, который проводился в соответствии с соглашением между правительствами СССР, США, Великобритании и Франции и уставом Международного военного трибунала. На скамье подсудимых оказалась почти вся правящая верхушка нацистской Германии – ведущие нацистские политики, промышленники, военачальники, дипломаты, идеологи, которым вменялись в вину преступления, совершенные гитлеровским режимом. Трибуналу надлежало рассмотреть вопрос о признании организаций гитлеровского режима – руководящего состава нацистской партии, СС, СА (штурмовые отряды), гестапо и др. - преступными. В основу обвинительного заключения была положена концепция общего плана или заговора, составленного подсудимыми в целях достижения мирового господства путем совершения преступлений против мира, военных преступлений или преступлений против человечества. Среди защитников были видные адвокаты Германии. Ни один из подсудимых не признал себя виновным.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0"/>
            <a:ext cx="7467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ходе Нюрнбергского процесса было проведено 403 открытых заседания трибунала. Обвинение основывалось в основном на германских документах. Обвиняемые и их адвокаты стремились доказать юридическую несостоятельность Устава Трибунала, взваливали всю ответственность за совершенные преступления на Гитлера, СС и гестапо, выдвигали встречные обвинения в адрес стран-учредителей Трибунала. Заключительные речи главных обвинителей строились на общих принципах.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14686"/>
            <a:ext cx="4357718" cy="3399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143248"/>
            <a:ext cx="7467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конце сентября – начале октября 1946 трибунал огласил приговор, в котором были проанализированы принципы международного права, аргументы сторон, дана картина преступной деятельности режима на протяжении более чем 12 лет его существования. Трибунал приговорил Г. Геринга, И. Риббентропа, В. </a:t>
            </a:r>
            <a:r>
              <a:rPr lang="ru-RU" dirty="0" err="1" smtClean="0"/>
              <a:t>Кейтеля</a:t>
            </a:r>
            <a:r>
              <a:rPr lang="ru-RU" dirty="0" smtClean="0"/>
              <a:t>, Э. </a:t>
            </a:r>
            <a:r>
              <a:rPr lang="ru-RU" dirty="0" err="1" smtClean="0"/>
              <a:t>Кальтенбруннера</a:t>
            </a:r>
            <a:r>
              <a:rPr lang="ru-RU" dirty="0" smtClean="0"/>
              <a:t>, А. Розенберга, Г. Франка, В. </a:t>
            </a:r>
            <a:r>
              <a:rPr lang="ru-RU" dirty="0" err="1" smtClean="0"/>
              <a:t>Фрика</a:t>
            </a:r>
            <a:r>
              <a:rPr lang="ru-RU" dirty="0" smtClean="0"/>
              <a:t>, Ю. </a:t>
            </a:r>
            <a:r>
              <a:rPr lang="ru-RU" dirty="0" err="1" smtClean="0"/>
              <a:t>Штрейхера</a:t>
            </a:r>
            <a:r>
              <a:rPr lang="ru-RU" dirty="0" smtClean="0"/>
              <a:t>, Ф. </a:t>
            </a:r>
            <a:r>
              <a:rPr lang="ru-RU" dirty="0" err="1" smtClean="0"/>
              <a:t>Заукеля</a:t>
            </a:r>
            <a:r>
              <a:rPr lang="ru-RU" dirty="0" smtClean="0"/>
              <a:t>, А. </a:t>
            </a:r>
            <a:r>
              <a:rPr lang="ru-RU" dirty="0" err="1" smtClean="0"/>
              <a:t>Иодля</a:t>
            </a:r>
            <a:r>
              <a:rPr lang="ru-RU" dirty="0" smtClean="0"/>
              <a:t>, А. </a:t>
            </a:r>
            <a:r>
              <a:rPr lang="ru-RU" dirty="0" err="1" smtClean="0"/>
              <a:t>Зейсс-Инкварта</a:t>
            </a:r>
            <a:r>
              <a:rPr lang="ru-RU" dirty="0" smtClean="0"/>
              <a:t> и М. Бормана (заочно) – к смертной казни через повешение; Р. Гесса, В. </a:t>
            </a:r>
            <a:r>
              <a:rPr lang="ru-RU" dirty="0" err="1" smtClean="0"/>
              <a:t>Функа</a:t>
            </a:r>
            <a:r>
              <a:rPr lang="ru-RU" dirty="0" smtClean="0"/>
              <a:t> и Э. </a:t>
            </a:r>
            <a:r>
              <a:rPr lang="ru-RU" dirty="0" err="1" smtClean="0"/>
              <a:t>Редера</a:t>
            </a:r>
            <a:r>
              <a:rPr lang="ru-RU" dirty="0" smtClean="0"/>
              <a:t> – к пожизненному заключению, В. </a:t>
            </a:r>
            <a:r>
              <a:rPr lang="ru-RU" dirty="0" err="1" smtClean="0"/>
              <a:t>Шираха</a:t>
            </a:r>
            <a:r>
              <a:rPr lang="ru-RU" dirty="0" smtClean="0"/>
              <a:t> и А. </a:t>
            </a:r>
            <a:r>
              <a:rPr lang="ru-RU" dirty="0" err="1" smtClean="0"/>
              <a:t>Шпеера</a:t>
            </a:r>
            <a:r>
              <a:rPr lang="ru-RU" dirty="0" smtClean="0"/>
              <a:t> – к 20 годам, К. </a:t>
            </a:r>
            <a:r>
              <a:rPr lang="ru-RU" dirty="0" err="1" smtClean="0"/>
              <a:t>Нейрата</a:t>
            </a:r>
            <a:r>
              <a:rPr lang="ru-RU" dirty="0" smtClean="0"/>
              <a:t> – к 15 годам, К. </a:t>
            </a:r>
            <a:r>
              <a:rPr lang="ru-RU" dirty="0" err="1" smtClean="0"/>
              <a:t>Деница</a:t>
            </a:r>
            <a:r>
              <a:rPr lang="ru-RU" dirty="0" smtClean="0"/>
              <a:t> – к 10 годам тюремного заключения; Г. </a:t>
            </a:r>
            <a:r>
              <a:rPr lang="ru-RU" dirty="0" err="1" smtClean="0"/>
              <a:t>Фриче</a:t>
            </a:r>
            <a:r>
              <a:rPr lang="ru-RU" dirty="0" smtClean="0"/>
              <a:t>, Ф. </a:t>
            </a:r>
            <a:r>
              <a:rPr lang="ru-RU" dirty="0" err="1" smtClean="0"/>
              <a:t>Папен</a:t>
            </a:r>
            <a:r>
              <a:rPr lang="ru-RU" dirty="0" smtClean="0"/>
              <a:t> и Г. Шахт были оправданы.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1414"/>
            <a:ext cx="4614730" cy="3165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Трибунал объявил преступными организации СС, СД, гестапо, руководящий состав национал-социалистической партии (НСДАП), но не признал таковыми СА, германское правительство, генштаб и верховное командование вермахта. Член трибунала от СССР Р. А. Руденко заявил в "особом мнении" о несогласии с оправданием трех подсудимых, высказался за смертную казнь в отношении Р. Гесса. После отклонения Контрольным Советом по Германии ходатайств осужденных о помиловании приговоренные к смертной казни были в ночь на 16 октября 1946 повешены в Нюрнбергской тюрьме (Г. Геринг покончил жизнь самоубийством).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000504"/>
            <a:ext cx="389955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Статистика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r>
              <a:rPr lang="ru-RU"/>
              <a:t>Продолжительность войны: 2194 дня</a:t>
            </a:r>
          </a:p>
          <a:p>
            <a:r>
              <a:rPr lang="ru-RU"/>
              <a:t>61 государство</a:t>
            </a:r>
          </a:p>
          <a:p>
            <a:r>
              <a:rPr lang="ru-RU"/>
              <a:t>22 млн. км</a:t>
            </a:r>
            <a:r>
              <a:rPr lang="ru-RU" baseline="30000"/>
              <a:t>2 </a:t>
            </a:r>
            <a:r>
              <a:rPr lang="ru-RU"/>
              <a:t>охвачено войной</a:t>
            </a:r>
          </a:p>
          <a:p>
            <a:r>
              <a:rPr lang="ru-RU"/>
              <a:t>100 млн. жертв (убитых и раненых)</a:t>
            </a:r>
          </a:p>
          <a:p>
            <a:endParaRPr lang="ru-RU" baseline="300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447800" y="5486400"/>
            <a:ext cx="6311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Демографическая проблема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495800" y="4191000"/>
            <a:ext cx="0" cy="14478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74676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Нюрнбергский процесс явился ответом на небывалые в мировой истории злодеяния фашистов и милитаристов, стал важной вехой в развитии международного права. Впервые к уголовной ответственности были привлечены официальные лица, ответственные за планирование, подготовку и развязывание агрессивных войн. Впервые было признано, что положение главы государства, ведомства или армии, а также исполнение распоряжений правительства или преступного приказа не освобождают от уголовной ответственности. Нюрнбергские принципы, поддержанные Генеральной Ассамблеей ООН как общепризнанные нормы международного права, вошли в сознание большинства людей. Они служат основанием для отказа выполнять преступный приказ, предупреждают о грядущей ответственности тех руководителей государств, которые совершают преступления против человечества.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Токийский трибунал – ноябрь 1948</a:t>
            </a:r>
            <a:endParaRPr lang="ru-RU" dirty="0"/>
          </a:p>
        </p:txBody>
      </p:sp>
      <p:pic>
        <p:nvPicPr>
          <p:cNvPr id="4098" name="Picture 2" descr="C:\Users\Ирина\Downloads\72501820_pic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263" y="1571612"/>
            <a:ext cx="8068697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Конференция в Сан-Франциско – апрель-июнь 1945</a:t>
            </a:r>
            <a:endParaRPr lang="ru-RU" dirty="0"/>
          </a:p>
        </p:txBody>
      </p:sp>
      <p:pic>
        <p:nvPicPr>
          <p:cNvPr id="5122" name="Picture 2" descr="C:\Users\Ирина\Downloads\F_1_op_16_spr_33_ark_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072362" cy="5286412"/>
          </a:xfrm>
          <a:prstGeom prst="rect">
            <a:avLst/>
          </a:prstGeom>
          <a:noFill/>
        </p:spPr>
      </p:pic>
      <p:pic>
        <p:nvPicPr>
          <p:cNvPr id="5123" name="Picture 3" descr="C:\Users\Ирина\Downloads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78579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ООН – организация объединённых наций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Устав ООН был разработан на конференции в </a:t>
            </a:r>
            <a:r>
              <a:rPr lang="ru-RU" sz="2800" dirty="0" err="1" smtClean="0"/>
              <a:t>Думбартон-Оксе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1944 представителями СССР, США, Великобритании и Китая и был подписан 26 июня 1945 государствами – участниками учредительной конференции, которая прошла в Сан-Франциско. Устав вступил в силу 24 октября 1945. В период с 1946 по 2006 годы в состав ООН было принято еще 141 государство, и на сегодняшний день в нее входит 192 государства, среди которых, из </a:t>
            </a:r>
            <a:r>
              <a:rPr lang="ru-RU" sz="2800" dirty="0" err="1" smtClean="0"/>
              <a:t>международнопризнанных</a:t>
            </a:r>
            <a:r>
              <a:rPr lang="ru-RU" sz="2800" dirty="0" smtClean="0"/>
              <a:t> независимых государств, нет только Ватикана.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194" name="Picture 2" descr="C:\Users\Ирина\Downloads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8572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рина\Downloads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429684" cy="6143643"/>
          </a:xfrm>
          <a:prstGeom prst="rect">
            <a:avLst/>
          </a:prstGeom>
          <a:noFill/>
        </p:spPr>
      </p:pic>
      <p:pic>
        <p:nvPicPr>
          <p:cNvPr id="7171" name="Picture 3" descr="C:\Users\Ирина\Downloads\i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</a:t>
            </a:r>
            <a:r>
              <a:rPr lang="ru-RU" dirty="0" smtClean="0"/>
              <a:t>ООН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86808" cy="56436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Поддерживать международный мир и безопасность и для этой цели принимать эффективные коллективные меры по предотвращению и устранению угрозы миру... Развивать дружественные отношения между нациями на основе уважения принципа равноправия и самоопределения народов... для обеспечения сотрудничества в разрешении международных проблем экономического, социального, культурного и гуманитарного характера и всемерно способствовать развитию уважения прав человека и основных свобод для всех, без различия расы, пола, языка и религии».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15888"/>
            <a:ext cx="7105650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n-lt"/>
              </a:rPr>
              <a:t>Тегеранская конференция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(28 ноября  - 1 декабря 1943г.)</a:t>
            </a:r>
          </a:p>
        </p:txBody>
      </p:sp>
      <p:pic>
        <p:nvPicPr>
          <p:cNvPr id="10243" name="Picture 2" descr="C:\Users\Лидия\Documents\11 класс\ВОВ\1944-1945г\Tehran_Conference,_19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857375"/>
            <a:ext cx="3286125" cy="267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43375" y="1785938"/>
            <a:ext cx="30003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Участники: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СССР (Сталин И.В.)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Англия (</a:t>
            </a:r>
            <a:r>
              <a:rPr lang="ru-RU" sz="2000" b="1" dirty="0" smtClean="0">
                <a:latin typeface="+mn-lt"/>
              </a:rPr>
              <a:t>У.Черчилль</a:t>
            </a:r>
            <a:r>
              <a:rPr lang="ru-RU" sz="2000" b="1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США (Ф.Д.Рузвельт</a:t>
            </a:r>
            <a:r>
              <a:rPr lang="ru-RU" dirty="0">
                <a:latin typeface="+mn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4813" y="3929063"/>
            <a:ext cx="44291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Основные вопросы: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Открытие второго фронта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Польский вопрос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Проблемы послевоенного устройства Германии и всего мира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Война с Японией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113" y="4724400"/>
            <a:ext cx="25606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+mn-lt"/>
              </a:rPr>
              <a:t>И.В. Сталин, Ф.Д.Рузвельт, У. Черчиль</a:t>
            </a:r>
          </a:p>
        </p:txBody>
      </p:sp>
      <p:pic>
        <p:nvPicPr>
          <p:cNvPr id="10247" name="Picture 3" descr="C:\Users\Лидия\Documents\11 класс\ВОВ\1944-1945г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86000"/>
            <a:ext cx="2133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Тегеранская конференция</a:t>
            </a:r>
            <a:endParaRPr lang="ru-RU" dirty="0"/>
          </a:p>
        </p:txBody>
      </p:sp>
      <p:pic>
        <p:nvPicPr>
          <p:cNvPr id="1026" name="Picture 2" descr="C:\Users\Ирина\Downloads\587354_2061-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358114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74638"/>
            <a:ext cx="7567642" cy="1225536"/>
          </a:xfrm>
        </p:spPr>
        <p:txBody>
          <a:bodyPr/>
          <a:lstStyle/>
          <a:p>
            <a:r>
              <a:rPr lang="ru-RU"/>
              <a:t>Тегеранская конференция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57200" y="1428736"/>
            <a:ext cx="83820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2400" dirty="0"/>
              <a:t>Мы полагаем, что Польшу следует удовлетворить, несомненно, за счет Германии. Мы были бы готовы сказать полякам, что это хороший план и что лучшего плана они не могут ожидать.</a:t>
            </a:r>
          </a:p>
          <a:p>
            <a:pPr marL="342900" indent="-342900" algn="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2400" i="1" dirty="0"/>
              <a:t>У. </a:t>
            </a:r>
            <a:r>
              <a:rPr lang="ru-RU" sz="2400" i="1" dirty="0" smtClean="0"/>
              <a:t>Черчилль</a:t>
            </a:r>
            <a:endParaRPr lang="ru-RU" sz="2400" i="1" dirty="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 descr="C:\Users\Ирина\Downloads\587354_2061-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165" t="10127"/>
          <a:stretch>
            <a:fillRect/>
          </a:stretch>
        </p:blipFill>
        <p:spPr bwMode="auto">
          <a:xfrm>
            <a:off x="4786314" y="3357562"/>
            <a:ext cx="1972087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8175" y="188913"/>
            <a:ext cx="7094538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+mn-lt"/>
              </a:rPr>
              <a:t>Тегеранская конференция</a:t>
            </a:r>
            <a:r>
              <a:rPr lang="ru-RU" sz="4000" b="1" dirty="0"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(28 ноября  - 1 декабря 1943г.)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688" y="1428750"/>
            <a:ext cx="542925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Решения конференции: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Второй фронт решено было открыть в мае 1944г.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Советский Союз принял обязательство начать в это время крупное наступление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В польском вопросе союзники приняли требования Сталина на признание границ 1939г. между СССР и Польшей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Принята декларация о принципах создания ООН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СССР дал обязательство участвовать в войне с Японией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500688"/>
            <a:ext cx="72151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После дипломатического успеха в Тегеране, СССР вооруженные силы которого превосходили германские, начал подготовку к новым наступательным операциям</a:t>
            </a:r>
          </a:p>
        </p:txBody>
      </p:sp>
      <p:pic>
        <p:nvPicPr>
          <p:cNvPr id="11269" name="Picture 2" descr="C:\Users\Лидия\Documents\11 класс\ВОВ\1944-1945г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252571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29684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Ялтинская (Крымская) конференция</a:t>
            </a:r>
            <a:endParaRPr lang="ru-RU" dirty="0"/>
          </a:p>
        </p:txBody>
      </p:sp>
      <p:pic>
        <p:nvPicPr>
          <p:cNvPr id="2050" name="Picture 2" descr="C:\Users\Ирина\Downloads\1333898902_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3554" y="1214422"/>
            <a:ext cx="7571784" cy="5653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116013" y="188913"/>
            <a:ext cx="734377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Ялтинская конференция</a:t>
            </a:r>
          </a:p>
          <a:p>
            <a:pPr algn="ctr"/>
            <a:r>
              <a:rPr lang="ru-RU" sz="3200" b="1"/>
              <a:t>(4 – 11 февраля 1945г)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1700213"/>
            <a:ext cx="309721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Участники: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СССР (И.В. Сталин)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США (Ф.Д. Рузвельт)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/>
              <a:t>Англия (У. Черчилль)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5" y="4495800"/>
            <a:ext cx="468153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Основные вопросы: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/>
              <a:t>Создание ООН;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/>
              <a:t>Польский вопрос;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/>
              <a:t>война с Японией;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/>
              <a:t>Оккупация Германии;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1" dirty="0"/>
              <a:t>Требования по репарациям</a:t>
            </a:r>
          </a:p>
        </p:txBody>
      </p:sp>
      <p:pic>
        <p:nvPicPr>
          <p:cNvPr id="12293" name="Picture 3" descr="C:\Users\Лидия\Desktop\антигитлеровская коалиция\ялта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133600"/>
            <a:ext cx="25130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400800" y="2286000"/>
            <a:ext cx="2563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Ливадийский дворец, где проходили переговоры</a:t>
            </a:r>
          </a:p>
        </p:txBody>
      </p:sp>
      <p:pic>
        <p:nvPicPr>
          <p:cNvPr id="12295" name="Picture 4" descr="C:\Users\Лидия\Desktop\антигитлеровская коалиция\ял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267200"/>
            <a:ext cx="23193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 descr="C:\Users\Лидия\Desktop\антигитлеровская коалиция\ялт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1063" y="4292600"/>
            <a:ext cx="3001962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Ирина\Downloads\Potsdam_04_Palace_Cecilienho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499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5716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Потсдам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</TotalTime>
  <Words>1180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Техническая</vt:lpstr>
      <vt:lpstr>Итоги II мировой войны</vt:lpstr>
      <vt:lpstr>Статистика</vt:lpstr>
      <vt:lpstr>Слайд 3</vt:lpstr>
      <vt:lpstr>Тегеранская конференция</vt:lpstr>
      <vt:lpstr>Тегеранская конференция</vt:lpstr>
      <vt:lpstr>Слайд 6</vt:lpstr>
      <vt:lpstr>Ялтинская (Крымская) конференция</vt:lpstr>
      <vt:lpstr>Слайд 8</vt:lpstr>
      <vt:lpstr>Слайд 9</vt:lpstr>
      <vt:lpstr>Слайд 10</vt:lpstr>
      <vt:lpstr>Слайд 11</vt:lpstr>
      <vt:lpstr>Решения Потсдамской конференции:</vt:lpstr>
      <vt:lpstr>Итоги Второй мировой войны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Токийский трибунал – ноябрь 1948</vt:lpstr>
      <vt:lpstr>Конференция в Сан-Франциско – апрель-июнь 1945</vt:lpstr>
      <vt:lpstr>ООН – организация объединённых наций</vt:lpstr>
      <vt:lpstr>Слайд 24</vt:lpstr>
      <vt:lpstr>Задачи ООН: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II мировой войны</dc:title>
  <dc:creator>VIP</dc:creator>
  <cp:lastModifiedBy>Ирина</cp:lastModifiedBy>
  <cp:revision>9</cp:revision>
  <dcterms:created xsi:type="dcterms:W3CDTF">2010-12-20T20:19:53Z</dcterms:created>
  <dcterms:modified xsi:type="dcterms:W3CDTF">2013-10-04T15:37:06Z</dcterms:modified>
</cp:coreProperties>
</file>