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xlsx" ContentType="application/vnd.openxmlformats-officedocument.spreadsheetml.sheet"/>
  <Override PartName="/ppt/charts/chart3.xml" ContentType="application/vnd.openxmlformats-officedocument.drawingml.char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52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3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plotArea>
      <c:layout/>
      <c:barChart>
        <c:barDir val="col"/>
        <c:grouping val="stacked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cat>
            <c:strRef>
              <c:f>Лист1!$A$2:$A$5</c:f>
              <c:strCache>
                <c:ptCount val="3"/>
                <c:pt idx="0">
                  <c:v>2010 - 2011 уч.г.</c:v>
                </c:pt>
                <c:pt idx="1">
                  <c:v>2011 - 2012 уч.г.</c:v>
                </c:pt>
                <c:pt idx="2">
                  <c:v>2012 - 2013 уч.г.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10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Ряд 2</c:v>
                </c:pt>
              </c:strCache>
            </c:strRef>
          </c:tx>
          <c:cat>
            <c:strRef>
              <c:f>Лист1!$A$2:$A$5</c:f>
              <c:strCache>
                <c:ptCount val="3"/>
                <c:pt idx="0">
                  <c:v>2010 - 2011 уч.г.</c:v>
                </c:pt>
                <c:pt idx="1">
                  <c:v>2011 - 2012 уч.г.</c:v>
                </c:pt>
                <c:pt idx="2">
                  <c:v>2012 - 2013 уч.г.</c:v>
                </c:pt>
              </c:strCache>
            </c:strRef>
          </c:cat>
          <c:val>
            <c:numRef>
              <c:f>Лист1!$C$2:$C$5</c:f>
              <c:numCache>
                <c:formatCode>General</c:formatCode>
                <c:ptCount val="4"/>
                <c:pt idx="1">
                  <c:v>12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Ряд 3</c:v>
                </c:pt>
              </c:strCache>
            </c:strRef>
          </c:tx>
          <c:cat>
            <c:strRef>
              <c:f>Лист1!$A$2:$A$5</c:f>
              <c:strCache>
                <c:ptCount val="3"/>
                <c:pt idx="0">
                  <c:v>2010 - 2011 уч.г.</c:v>
                </c:pt>
                <c:pt idx="1">
                  <c:v>2011 - 2012 уч.г.</c:v>
                </c:pt>
                <c:pt idx="2">
                  <c:v>2012 - 2013 уч.г.</c:v>
                </c:pt>
              </c:strCache>
            </c:strRef>
          </c:cat>
          <c:val>
            <c:numRef>
              <c:f>Лист1!$D$2:$D$5</c:f>
              <c:numCache>
                <c:formatCode>General</c:formatCode>
                <c:ptCount val="4"/>
                <c:pt idx="2">
                  <c:v>15</c:v>
                </c:pt>
              </c:numCache>
            </c:numRef>
          </c:val>
        </c:ser>
        <c:overlap val="100"/>
        <c:axId val="62982400"/>
        <c:axId val="37543936"/>
      </c:barChart>
      <c:catAx>
        <c:axId val="62982400"/>
        <c:scaling>
          <c:orientation val="minMax"/>
        </c:scaling>
        <c:axPos val="b"/>
        <c:tickLblPos val="nextTo"/>
        <c:crossAx val="37543936"/>
        <c:crosses val="autoZero"/>
        <c:auto val="1"/>
        <c:lblAlgn val="ctr"/>
        <c:lblOffset val="100"/>
      </c:catAx>
      <c:valAx>
        <c:axId val="37543936"/>
        <c:scaling>
          <c:orientation val="minMax"/>
        </c:scaling>
        <c:axPos val="l"/>
        <c:majorGridlines/>
        <c:numFmt formatCode="General" sourceLinked="1"/>
        <c:tickLblPos val="nextTo"/>
        <c:crossAx val="62982400"/>
        <c:crosses val="autoZero"/>
        <c:crossBetween val="between"/>
      </c:valAx>
    </c:plotArea>
    <c:legend>
      <c:legendPos val="r"/>
      <c:layout/>
    </c:legend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view3D>
      <c:rAngAx val="1"/>
    </c:view3D>
    <c:plotArea>
      <c:layout/>
      <c:bar3DChart>
        <c:barDir val="col"/>
        <c:grouping val="stacked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cat>
            <c:strRef>
              <c:f>Лист1!$A$2:$A$5</c:f>
              <c:strCache>
                <c:ptCount val="3"/>
                <c:pt idx="0">
                  <c:v>2010 - 2011 уч.г.</c:v>
                </c:pt>
                <c:pt idx="1">
                  <c:v>2011 - 2012 уч.г.</c:v>
                </c:pt>
                <c:pt idx="2">
                  <c:v>2012 - 2013 уч.г.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622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Ряд 2</c:v>
                </c:pt>
              </c:strCache>
            </c:strRef>
          </c:tx>
          <c:cat>
            <c:strRef>
              <c:f>Лист1!$A$2:$A$5</c:f>
              <c:strCache>
                <c:ptCount val="3"/>
                <c:pt idx="0">
                  <c:v>2010 - 2011 уч.г.</c:v>
                </c:pt>
                <c:pt idx="1">
                  <c:v>2011 - 2012 уч.г.</c:v>
                </c:pt>
                <c:pt idx="2">
                  <c:v>2012 - 2013 уч.г.</c:v>
                </c:pt>
              </c:strCache>
            </c:strRef>
          </c:cat>
          <c:val>
            <c:numRef>
              <c:f>Лист1!$C$2:$C$5</c:f>
              <c:numCache>
                <c:formatCode>General</c:formatCode>
                <c:ptCount val="4"/>
                <c:pt idx="1">
                  <c:v>697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Ряд 3</c:v>
                </c:pt>
              </c:strCache>
            </c:strRef>
          </c:tx>
          <c:cat>
            <c:strRef>
              <c:f>Лист1!$A$2:$A$5</c:f>
              <c:strCache>
                <c:ptCount val="3"/>
                <c:pt idx="0">
                  <c:v>2010 - 2011 уч.г.</c:v>
                </c:pt>
                <c:pt idx="1">
                  <c:v>2011 - 2012 уч.г.</c:v>
                </c:pt>
                <c:pt idx="2">
                  <c:v>2012 - 2013 уч.г.</c:v>
                </c:pt>
              </c:strCache>
            </c:strRef>
          </c:cat>
          <c:val>
            <c:numRef>
              <c:f>Лист1!$D$2:$D$5</c:f>
              <c:numCache>
                <c:formatCode>General</c:formatCode>
                <c:ptCount val="4"/>
                <c:pt idx="2">
                  <c:v>727</c:v>
                </c:pt>
              </c:numCache>
            </c:numRef>
          </c:val>
        </c:ser>
        <c:shape val="cone"/>
        <c:axId val="37382784"/>
        <c:axId val="37406976"/>
        <c:axId val="0"/>
      </c:bar3DChart>
      <c:catAx>
        <c:axId val="37382784"/>
        <c:scaling>
          <c:orientation val="minMax"/>
        </c:scaling>
        <c:axPos val="b"/>
        <c:tickLblPos val="nextTo"/>
        <c:crossAx val="37406976"/>
        <c:crosses val="autoZero"/>
        <c:auto val="1"/>
        <c:lblAlgn val="ctr"/>
        <c:lblOffset val="100"/>
      </c:catAx>
      <c:valAx>
        <c:axId val="37406976"/>
        <c:scaling>
          <c:orientation val="minMax"/>
        </c:scaling>
        <c:axPos val="l"/>
        <c:majorGridlines/>
        <c:numFmt formatCode="General" sourceLinked="1"/>
        <c:tickLblPos val="nextTo"/>
        <c:crossAx val="37382784"/>
        <c:crosses val="autoZero"/>
        <c:crossBetween val="between"/>
      </c:valAx>
    </c:plotArea>
    <c:legend>
      <c:legendPos val="r"/>
      <c:layout/>
    </c:legend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view3D>
      <c:rAngAx val="1"/>
    </c:view3D>
    <c:plotArea>
      <c:layout/>
      <c:bar3DChart>
        <c:barDir val="col"/>
        <c:grouping val="stacked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cat>
            <c:strRef>
              <c:f>Лист1!$A$2:$A$5</c:f>
              <c:strCache>
                <c:ptCount val="3"/>
                <c:pt idx="0">
                  <c:v>2010 - 2011 уч.г.</c:v>
                </c:pt>
                <c:pt idx="1">
                  <c:v>2011 - 2012 уч.г.</c:v>
                </c:pt>
                <c:pt idx="2">
                  <c:v>2012 - 2013 уч.г.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91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Ряд 2</c:v>
                </c:pt>
              </c:strCache>
            </c:strRef>
          </c:tx>
          <c:cat>
            <c:strRef>
              <c:f>Лист1!$A$2:$A$5</c:f>
              <c:strCache>
                <c:ptCount val="3"/>
                <c:pt idx="0">
                  <c:v>2010 - 2011 уч.г.</c:v>
                </c:pt>
                <c:pt idx="1">
                  <c:v>2011 - 2012 уч.г.</c:v>
                </c:pt>
                <c:pt idx="2">
                  <c:v>2012 - 2013 уч.г.</c:v>
                </c:pt>
              </c:strCache>
            </c:strRef>
          </c:cat>
          <c:val>
            <c:numRef>
              <c:f>Лист1!$C$2:$C$5</c:f>
              <c:numCache>
                <c:formatCode>General</c:formatCode>
                <c:ptCount val="4"/>
                <c:pt idx="1">
                  <c:v>96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Ряд 3</c:v>
                </c:pt>
              </c:strCache>
            </c:strRef>
          </c:tx>
          <c:cat>
            <c:strRef>
              <c:f>Лист1!$A$2:$A$5</c:f>
              <c:strCache>
                <c:ptCount val="3"/>
                <c:pt idx="0">
                  <c:v>2010 - 2011 уч.г.</c:v>
                </c:pt>
                <c:pt idx="1">
                  <c:v>2011 - 2012 уч.г.</c:v>
                </c:pt>
                <c:pt idx="2">
                  <c:v>2012 - 2013 уч.г.</c:v>
                </c:pt>
              </c:strCache>
            </c:strRef>
          </c:cat>
          <c:val>
            <c:numRef>
              <c:f>Лист1!$D$2:$D$5</c:f>
              <c:numCache>
                <c:formatCode>General</c:formatCode>
                <c:ptCount val="4"/>
                <c:pt idx="2">
                  <c:v>97</c:v>
                </c:pt>
              </c:numCache>
            </c:numRef>
          </c:val>
        </c:ser>
        <c:shape val="cylinder"/>
        <c:axId val="36512896"/>
        <c:axId val="36639104"/>
        <c:axId val="0"/>
      </c:bar3DChart>
      <c:catAx>
        <c:axId val="36512896"/>
        <c:scaling>
          <c:orientation val="minMax"/>
        </c:scaling>
        <c:axPos val="b"/>
        <c:tickLblPos val="nextTo"/>
        <c:crossAx val="36639104"/>
        <c:crosses val="autoZero"/>
        <c:auto val="1"/>
        <c:lblAlgn val="ctr"/>
        <c:lblOffset val="100"/>
      </c:catAx>
      <c:valAx>
        <c:axId val="36639104"/>
        <c:scaling>
          <c:orientation val="minMax"/>
        </c:scaling>
        <c:axPos val="l"/>
        <c:majorGridlines/>
        <c:numFmt formatCode="General" sourceLinked="1"/>
        <c:tickLblPos val="nextTo"/>
        <c:crossAx val="36512896"/>
        <c:crosses val="autoZero"/>
        <c:crossBetween val="between"/>
      </c:valAx>
    </c:plotArea>
    <c:legend>
      <c:legendPos val="r"/>
      <c:layout/>
    </c:legend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966F4-E435-4FA6-B9A8-CB402D4757E1}" type="datetimeFigureOut">
              <a:rPr lang="ru-RU" smtClean="0"/>
              <a:t>18.09.2013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39FB7-1323-4F65-84A8-326E641AB7A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966F4-E435-4FA6-B9A8-CB402D4757E1}" type="datetimeFigureOut">
              <a:rPr lang="ru-RU" smtClean="0"/>
              <a:t>18.09.2013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39FB7-1323-4F65-84A8-326E641AB7A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966F4-E435-4FA6-B9A8-CB402D4757E1}" type="datetimeFigureOut">
              <a:rPr lang="ru-RU" smtClean="0"/>
              <a:t>18.09.2013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39FB7-1323-4F65-84A8-326E641AB7A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966F4-E435-4FA6-B9A8-CB402D4757E1}" type="datetimeFigureOut">
              <a:rPr lang="ru-RU" smtClean="0"/>
              <a:t>18.09.2013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39FB7-1323-4F65-84A8-326E641AB7A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966F4-E435-4FA6-B9A8-CB402D4757E1}" type="datetimeFigureOut">
              <a:rPr lang="ru-RU" smtClean="0"/>
              <a:t>18.09.2013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39FB7-1323-4F65-84A8-326E641AB7A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966F4-E435-4FA6-B9A8-CB402D4757E1}" type="datetimeFigureOut">
              <a:rPr lang="ru-RU" smtClean="0"/>
              <a:t>18.09.2013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39FB7-1323-4F65-84A8-326E641AB7A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966F4-E435-4FA6-B9A8-CB402D4757E1}" type="datetimeFigureOut">
              <a:rPr lang="ru-RU" smtClean="0"/>
              <a:t>18.09.2013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39FB7-1323-4F65-84A8-326E641AB7A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966F4-E435-4FA6-B9A8-CB402D4757E1}" type="datetimeFigureOut">
              <a:rPr lang="ru-RU" smtClean="0"/>
              <a:t>18.09.2013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39FB7-1323-4F65-84A8-326E641AB7A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966F4-E435-4FA6-B9A8-CB402D4757E1}" type="datetimeFigureOut">
              <a:rPr lang="ru-RU" smtClean="0"/>
              <a:t>18.09.2013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39FB7-1323-4F65-84A8-326E641AB7A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966F4-E435-4FA6-B9A8-CB402D4757E1}" type="datetimeFigureOut">
              <a:rPr lang="ru-RU" smtClean="0"/>
              <a:t>18.09.2013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39FB7-1323-4F65-84A8-326E641AB7A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966F4-E435-4FA6-B9A8-CB402D4757E1}" type="datetimeFigureOut">
              <a:rPr lang="ru-RU" smtClean="0"/>
              <a:t>18.09.2013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39FB7-1323-4F65-84A8-326E641AB7A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9966F4-E435-4FA6-B9A8-CB402D4757E1}" type="datetimeFigureOut">
              <a:rPr lang="ru-RU" smtClean="0"/>
              <a:t>18.09.2013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E39FB7-1323-4F65-84A8-326E641AB7A3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571612"/>
          </a:xfrm>
        </p:spPr>
        <p:txBody>
          <a:bodyPr>
            <a:noAutofit/>
          </a:bodyPr>
          <a:lstStyle/>
          <a:p>
            <a:r>
              <a:rPr lang="ru-RU" sz="2800" dirty="0" smtClean="0">
                <a:latin typeface="Arial Black" pitchFamily="34" charset="0"/>
              </a:rPr>
              <a:t>Статистика </a:t>
            </a:r>
            <a:r>
              <a:rPr lang="ru-RU" sz="2800" dirty="0" err="1" smtClean="0">
                <a:latin typeface="Arial Black" pitchFamily="34" charset="0"/>
              </a:rPr>
              <a:t>внутришкольных</a:t>
            </a:r>
            <a:r>
              <a:rPr lang="ru-RU" sz="2800" dirty="0" smtClean="0">
                <a:latin typeface="Arial Black" pitchFamily="34" charset="0"/>
              </a:rPr>
              <a:t> соревнований </a:t>
            </a:r>
            <a:br>
              <a:rPr lang="ru-RU" sz="2800" dirty="0" smtClean="0">
                <a:latin typeface="Arial Black" pitchFamily="34" charset="0"/>
              </a:rPr>
            </a:br>
            <a:r>
              <a:rPr lang="ru-RU" sz="2800" dirty="0" smtClean="0">
                <a:latin typeface="Arial Black" pitchFamily="34" charset="0"/>
              </a:rPr>
              <a:t>за 2010 – 2013 учебный год.</a:t>
            </a:r>
            <a:endParaRPr lang="ru-RU" sz="2800" dirty="0">
              <a:latin typeface="Arial Black" pitchFamily="34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643050"/>
          </a:xfrm>
        </p:spPr>
        <p:txBody>
          <a:bodyPr>
            <a:normAutofit/>
          </a:bodyPr>
          <a:lstStyle/>
          <a:p>
            <a:r>
              <a:rPr lang="ru-RU" sz="2400" dirty="0" smtClean="0">
                <a:latin typeface="Arial Black" pitchFamily="34" charset="0"/>
              </a:rPr>
              <a:t>Занятость учащихся </a:t>
            </a:r>
            <a:br>
              <a:rPr lang="ru-RU" sz="2400" dirty="0" smtClean="0">
                <a:latin typeface="Arial Black" pitchFamily="34" charset="0"/>
              </a:rPr>
            </a:br>
            <a:r>
              <a:rPr lang="ru-RU" sz="2400" dirty="0" smtClean="0">
                <a:latin typeface="Arial Black" pitchFamily="34" charset="0"/>
              </a:rPr>
              <a:t>в спортивно-массовых мероприятиях школы </a:t>
            </a:r>
            <a:br>
              <a:rPr lang="ru-RU" sz="2400" dirty="0" smtClean="0">
                <a:latin typeface="Arial Black" pitchFamily="34" charset="0"/>
              </a:rPr>
            </a:br>
            <a:r>
              <a:rPr lang="ru-RU" sz="2400" dirty="0" smtClean="0">
                <a:latin typeface="Arial Black" pitchFamily="34" charset="0"/>
              </a:rPr>
              <a:t>за 2010 – 2013 учебный год.</a:t>
            </a:r>
            <a:endParaRPr lang="ru-RU" sz="2400" dirty="0">
              <a:latin typeface="Arial Black" pitchFamily="34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643050"/>
          </a:xfrm>
        </p:spPr>
        <p:txBody>
          <a:bodyPr>
            <a:normAutofit/>
          </a:bodyPr>
          <a:lstStyle/>
          <a:p>
            <a:r>
              <a:rPr lang="ru-RU" sz="2800" dirty="0" smtClean="0">
                <a:latin typeface="Arial Black" pitchFamily="34" charset="0"/>
              </a:rPr>
              <a:t>Занятость учащихся </a:t>
            </a:r>
            <a:br>
              <a:rPr lang="ru-RU" sz="2800" dirty="0" smtClean="0">
                <a:latin typeface="Arial Black" pitchFamily="34" charset="0"/>
              </a:rPr>
            </a:br>
            <a:r>
              <a:rPr lang="ru-RU" sz="2800" dirty="0" smtClean="0">
                <a:latin typeface="Arial Black" pitchFamily="34" charset="0"/>
              </a:rPr>
              <a:t>в процентном отношении.</a:t>
            </a:r>
            <a:endParaRPr lang="ru-RU" sz="2800" dirty="0">
              <a:latin typeface="Arial Black" pitchFamily="34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7</Words>
  <Application>Microsoft Office PowerPoint</Application>
  <PresentationFormat>Экран (4:3)</PresentationFormat>
  <Paragraphs>3</Paragraphs>
  <Slides>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4" baseType="lpstr">
      <vt:lpstr>Тема Office</vt:lpstr>
      <vt:lpstr>Статистика внутришкольных соревнований  за 2010 – 2013 учебный год.</vt:lpstr>
      <vt:lpstr>Занятость учащихся  в спортивно-массовых мероприятиях школы  за 2010 – 2013 учебный год.</vt:lpstr>
      <vt:lpstr>Занятость учащихся  в процентном отношении.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Статистика внутришкольных соревнований  за 2010 – 2013 учебный год.</dc:title>
  <dc:creator>Админ</dc:creator>
  <cp:lastModifiedBy>Админ</cp:lastModifiedBy>
  <cp:revision>2</cp:revision>
  <dcterms:created xsi:type="dcterms:W3CDTF">2013-09-18T11:50:09Z</dcterms:created>
  <dcterms:modified xsi:type="dcterms:W3CDTF">2013-09-18T12:09:45Z</dcterms:modified>
</cp:coreProperties>
</file>