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80" r:id="rId2"/>
    <p:sldId id="265" r:id="rId3"/>
    <p:sldId id="269" r:id="rId4"/>
    <p:sldId id="282" r:id="rId5"/>
    <p:sldId id="257" r:id="rId6"/>
    <p:sldId id="258" r:id="rId7"/>
    <p:sldId id="283" r:id="rId8"/>
    <p:sldId id="286" r:id="rId9"/>
    <p:sldId id="285" r:id="rId10"/>
    <p:sldId id="290" r:id="rId11"/>
    <p:sldId id="287" r:id="rId12"/>
    <p:sldId id="289" r:id="rId13"/>
    <p:sldId id="288" r:id="rId14"/>
    <p:sldId id="263" r:id="rId15"/>
    <p:sldId id="291" r:id="rId16"/>
    <p:sldId id="294" r:id="rId17"/>
    <p:sldId id="295" r:id="rId18"/>
    <p:sldId id="271" r:id="rId19"/>
    <p:sldId id="273" r:id="rId20"/>
    <p:sldId id="274" r:id="rId21"/>
    <p:sldId id="275" r:id="rId22"/>
    <p:sldId id="262" r:id="rId23"/>
    <p:sldId id="259" r:id="rId24"/>
    <p:sldId id="293" r:id="rId25"/>
    <p:sldId id="260" r:id="rId26"/>
    <p:sldId id="292" r:id="rId27"/>
    <p:sldId id="296" r:id="rId28"/>
    <p:sldId id="278" r:id="rId29"/>
    <p:sldId id="298" r:id="rId30"/>
    <p:sldId id="303" r:id="rId31"/>
    <p:sldId id="301" r:id="rId32"/>
    <p:sldId id="300" r:id="rId33"/>
    <p:sldId id="277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A1C92C-C4BC-4F41-9E29-8002460B4262}" type="datetimeFigureOut">
              <a:rPr lang="ru-RU" smtClean="0"/>
              <a:pPr>
                <a:defRPr/>
              </a:pPr>
              <a:t>26.09.2013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1933B-EED2-47B8-9508-CD90D31A42E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7EC33-B055-4222-87F5-A8FC52759899}" type="datetimeFigureOut">
              <a:rPr lang="ru-RU" smtClean="0"/>
              <a:pPr>
                <a:defRPr/>
              </a:pPr>
              <a:t>26.09.2013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58117-8596-4264-A450-968024BFBB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03EB07-7518-44B6-B26D-336349E0E12A}" type="datetimeFigureOut">
              <a:rPr lang="ru-RU" smtClean="0"/>
              <a:pPr>
                <a:defRPr/>
              </a:pPr>
              <a:t>26.09.2013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280AE-C602-437D-AFEB-BDE951BC159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C26279-0D62-4C97-9DEA-ACB57292FF71}" type="datetimeFigureOut">
              <a:rPr lang="ru-RU" smtClean="0"/>
              <a:pPr>
                <a:defRPr/>
              </a:pPr>
              <a:t>26.09.2013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AC8D0-4B2B-4358-A105-DAE8727AC81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20E988-BA78-4031-9008-183EB16C10DB}" type="datetimeFigureOut">
              <a:rPr lang="ru-RU" smtClean="0"/>
              <a:pPr>
                <a:defRPr/>
              </a:pPr>
              <a:t>26.09.2013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CA1B5-FA87-4D91-8639-6D3FB9427B0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5595A9-CCEF-42D3-8CA0-63DEF3E6CC24}" type="datetimeFigureOut">
              <a:rPr lang="ru-RU" smtClean="0"/>
              <a:pPr>
                <a:defRPr/>
              </a:pPr>
              <a:t>26.09.2013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972FB-4EFA-42C0-BD86-DB1D674CB8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7E7082-49F6-46E7-BD0D-7615A41E4164}" type="datetimeFigureOut">
              <a:rPr lang="ru-RU" smtClean="0"/>
              <a:pPr>
                <a:defRPr/>
              </a:pPr>
              <a:t>26.09.2013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D9688-0290-4404-B8BF-2536D16D809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AE3912-FB77-48BA-928A-30873156F1F8}" type="datetimeFigureOut">
              <a:rPr lang="ru-RU" smtClean="0"/>
              <a:pPr>
                <a:defRPr/>
              </a:pPr>
              <a:t>26.09.2013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F8C9C-AC1F-4D14-8E3E-0FDCDF5E2FA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B3674E-C498-45EA-ACD5-7BE35C36FBBC}" type="datetimeFigureOut">
              <a:rPr lang="ru-RU" smtClean="0"/>
              <a:pPr>
                <a:defRPr/>
              </a:pPr>
              <a:t>26.09.2013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55522-9D94-4509-A5DC-88A3BFB56BC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D94C7-A8A2-48EA-93C2-A25E6A7068BF}" type="datetimeFigureOut">
              <a:rPr lang="ru-RU" smtClean="0"/>
              <a:pPr>
                <a:defRPr/>
              </a:pPr>
              <a:t>26.09.2013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AAAB9-9682-4718-8FB5-A9DD6785F4B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B320FC-1491-4A8A-888D-CA370F8AE8D8}" type="datetimeFigureOut">
              <a:rPr lang="ru-RU" smtClean="0"/>
              <a:pPr>
                <a:defRPr/>
              </a:pPr>
              <a:t>26.09.2013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EB524-EB29-47F7-91B1-39CCFB0F9C6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9413FC3-3098-45CE-8DDC-BD0AF4ED4C36}" type="datetimeFigureOut">
              <a:rPr lang="ru-RU" smtClean="0"/>
              <a:pPr>
                <a:defRPr/>
              </a:pPr>
              <a:t>26.09.2013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96EBA19-E136-45FE-8334-EB29C522137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&#1041;&#1072;&#1083;&#1103;&#1089;&#1085;&#1080;&#1082;&#1086;&#1074;&#1072;\Desktop\&#1086;&#1090;&#1082;&#1088;&#1099;&#1090;&#1099;&#1081;%20&#1091;&#1088;&#1086;&#1082;%20&#1087;&#1086;%20&#1092;&#1080;&#1079;&#1080;&#1082;&#1077;\&#1084;&#1086;&#1081;%20&#1091;&#1088;&#1086;&#1082;\&#1055;&#1086;&#1085;&#1103;&#1090;&#1080;&#1077;%20&#1090;&#1088;&#1072;&#1077;&#1082;&#1090;&#1086;&#1088;&#1080;&#1080;.av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&#1041;&#1072;&#1083;&#1103;&#1089;&#1085;&#1080;&#1082;&#1086;&#1074;&#1072;\Desktop\&#1086;&#1090;&#1082;&#1088;&#1099;&#1090;&#1099;&#1081;%20&#1091;&#1088;&#1086;&#1082;%20&#1087;&#1086;%20&#1092;&#1080;&#1079;&#1080;&#1082;&#1077;\&#1084;&#1086;&#1081;%20&#1091;&#1088;&#1086;&#1082;\&#1055;&#1086;&#1085;&#1103;&#1090;&#1080;&#1077;%20&#1090;&#1088;&#1072;&#1077;&#1082;&#1090;&#1086;&#1088;&#1080;&#1080;.av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1;&#1072;&#1083;&#1103;&#1089;&#1085;&#1080;&#1082;&#1086;&#1074;&#1072;\Desktop\&#1086;&#1090;&#1082;&#1088;&#1099;&#1090;&#1099;&#1081;%20&#1091;&#1088;&#1086;&#1082;%20&#1087;&#1086;%20&#1092;&#1080;&#1079;&#1080;&#1082;&#1077;\&#1084;&#1086;&#1081;%20&#1091;&#1088;&#1086;&#1082;\&#1055;&#1091;&#1090;&#1100;%20&#1080;%20&#1087;&#1077;&#1088;&#1077;&#1084;&#1077;&#1097;&#1077;&#1085;&#1080;&#1077;.avi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&#1041;&#1072;&#1083;&#1103;&#1089;&#1085;&#1080;&#1082;&#1086;&#1074;&#1072;\Desktop\&#1086;&#1090;&#1082;&#1088;&#1099;&#1090;&#1099;&#1081;%20&#1091;&#1088;&#1086;&#1082;%20&#1087;&#1086;%20&#1092;&#1080;&#1079;&#1080;&#1082;&#1077;\&#1084;&#1086;&#1081;%20&#1091;&#1088;&#1086;&#1082;\&#1057;&#1080;&#1089;&#1090;&#1077;&#1084;&#1072;%20&#1086;&#1090;&#1089;&#1095;&#1077;&#1090;&#1072;.avi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Public\Videos\Sample%20Videos\Wildlife.wm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&#1041;&#1072;&#1083;&#1103;&#1089;&#1085;&#1080;&#1082;&#1086;&#1074;&#1072;\Desktop\&#1086;&#1090;&#1082;&#1088;&#1099;&#1090;&#1099;&#1081;%20&#1091;&#1088;&#1086;&#1082;%20&#1087;&#1086;%20&#1092;&#1080;&#1079;&#1080;&#1082;&#1077;\&#1084;&#1086;&#1081;%20&#1091;&#1088;&#1086;&#1082;\&#1055;&#1086;&#1085;&#1103;&#1090;&#1080;&#1077;%20&#1084;&#1072;&#1090;&#1077;&#1088;&#1080;&#1072;&#1083;&#1100;&#1085;&#1086;&#1081;%20&#1090;&#1086;&#1095;&#1082;&#1080;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&#1041;&#1072;&#1083;&#1103;&#1089;&#1085;&#1080;&#1082;&#1086;&#1074;&#1072;\Desktop\&#1086;&#1090;&#1082;&#1088;&#1099;&#1090;&#1099;&#1081;%20&#1091;&#1088;&#1086;&#1082;%20&#1087;&#1086;%20&#1092;&#1080;&#1079;&#1080;&#1082;&#1077;\&#1084;&#1086;&#1081;%20&#1091;&#1088;&#1086;&#1082;\&#1055;&#1086;&#1085;&#1103;&#1090;&#1080;&#1077;%20&#1090;&#1088;&#1072;&#1077;&#1082;&#1090;&#1086;&#1088;&#1080;&#1080;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3212976"/>
            <a:ext cx="8686800" cy="3144962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  <a:cs typeface="Arial" charset="0"/>
              </a:rPr>
              <a:t>Механическое движение. Система отсчёта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Font typeface="Wingdings 2" pitchFamily="18" charset="2"/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</p:txBody>
      </p: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3143250" y="2643188"/>
            <a:ext cx="541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5589240"/>
            <a:ext cx="3939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 физики</a:t>
            </a:r>
          </a:p>
          <a:p>
            <a:r>
              <a:rPr lang="ru-RU" dirty="0" smtClean="0"/>
              <a:t>МБОУ СОШ № 34</a:t>
            </a:r>
          </a:p>
          <a:p>
            <a:r>
              <a:rPr lang="ru-RU" dirty="0" smtClean="0"/>
              <a:t>Новошахтинск Ростовской области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Физика 10 класс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2143117"/>
            <a:ext cx="8686800" cy="1988794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Чем отличается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путь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перемещения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400800" cy="1428744"/>
          </a:xfrm>
        </p:spPr>
        <p:txBody>
          <a:bodyPr>
            <a:normAutofit/>
          </a:bodyPr>
          <a:lstStyle/>
          <a:p>
            <a:r>
              <a:rPr lang="ru-RU" dirty="0" smtClean="0"/>
              <a:t>Путь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-428660" y="785794"/>
            <a:ext cx="8764910" cy="200026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Путь</a:t>
            </a: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 –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это длина траектории</a:t>
            </a:r>
          </a:p>
        </p:txBody>
      </p:sp>
      <p:pic>
        <p:nvPicPr>
          <p:cNvPr id="6" name="Понятие траектории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43174" y="3714752"/>
            <a:ext cx="33528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400800" cy="1428744"/>
          </a:xfrm>
        </p:spPr>
        <p:txBody>
          <a:bodyPr>
            <a:normAutofit/>
          </a:bodyPr>
          <a:lstStyle/>
          <a:p>
            <a:r>
              <a:rPr lang="ru-RU" dirty="0" smtClean="0"/>
              <a:t>перемещение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214282" y="1285860"/>
            <a:ext cx="8764910" cy="2000264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Перемещение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/>
              <a:t>– </a:t>
            </a:r>
            <a:r>
              <a:rPr lang="ru-RU" sz="3600" dirty="0" smtClean="0">
                <a:solidFill>
                  <a:schemeClr val="bg1"/>
                </a:solidFill>
              </a:rPr>
              <a:t>направленный отрезок прямой, соединяющий начальное положение с его  последующим положением</a:t>
            </a:r>
            <a:endParaRPr lang="ru-RU" sz="36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Понятие траектории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43174" y="3714752"/>
            <a:ext cx="33528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582594"/>
          </a:xfrm>
        </p:spPr>
        <p:txBody>
          <a:bodyPr>
            <a:noAutofit/>
          </a:bodyPr>
          <a:lstStyle/>
          <a:p>
            <a:pPr marL="457200" indent="-457200"/>
            <a:r>
              <a:rPr lang="ru-RU" sz="3600" dirty="0" smtClean="0">
                <a:solidFill>
                  <a:srgbClr val="C00000"/>
                </a:solidFill>
              </a:rPr>
              <a:t>Путь и перемещение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3714744" y="1071546"/>
            <a:ext cx="5429256" cy="564360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Перемещение</a:t>
            </a:r>
            <a:r>
              <a:rPr lang="ru-RU" sz="2800" dirty="0" smtClean="0"/>
              <a:t> есть </a:t>
            </a:r>
            <a:r>
              <a:rPr lang="ru-RU" sz="2800" b="1" dirty="0" smtClean="0">
                <a:solidFill>
                  <a:srgbClr val="FF0000"/>
                </a:solidFill>
              </a:rPr>
              <a:t>векторная</a:t>
            </a:r>
            <a:r>
              <a:rPr lang="ru-RU" sz="2800" dirty="0" smtClean="0"/>
              <a:t> величина.</a:t>
            </a:r>
            <a:br>
              <a:rPr lang="ru-RU" sz="2800" dirty="0" smtClean="0"/>
            </a:br>
            <a:r>
              <a:rPr lang="ru-RU" sz="2800" dirty="0" smtClean="0"/>
              <a:t>Пройденный путь </a:t>
            </a:r>
            <a:r>
              <a:rPr lang="ru-RU" sz="2800" i="1" dirty="0" err="1" smtClean="0"/>
              <a:t>l</a:t>
            </a:r>
            <a:r>
              <a:rPr lang="ru-RU" sz="2800" dirty="0" smtClean="0"/>
              <a:t> равен длине дуги траектории, пройденной телом за некоторое время </a:t>
            </a:r>
            <a:r>
              <a:rPr lang="ru-RU" sz="2800" dirty="0" err="1" smtClean="0"/>
              <a:t>t</a:t>
            </a:r>
            <a:r>
              <a:rPr lang="ru-RU" sz="2800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Путь</a:t>
            </a:r>
            <a:r>
              <a:rPr lang="ru-RU" sz="2800" dirty="0" smtClean="0"/>
              <a:t> – </a:t>
            </a:r>
            <a:r>
              <a:rPr lang="ru-RU" sz="2800" b="1" dirty="0" smtClean="0">
                <a:solidFill>
                  <a:srgbClr val="FF0000"/>
                </a:solidFill>
              </a:rPr>
              <a:t>скалярная</a:t>
            </a:r>
            <a:r>
              <a:rPr lang="ru-RU" sz="2800" dirty="0" smtClean="0"/>
              <a:t> величина.</a:t>
            </a:r>
          </a:p>
        </p:txBody>
      </p:sp>
      <p:pic>
        <p:nvPicPr>
          <p:cNvPr id="6" name="Путь и перемещение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428736"/>
            <a:ext cx="33528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Путь и перемещение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sz="quarter" idx="13"/>
          </p:nvPr>
        </p:nvSpPr>
        <p:spPr>
          <a:xfrm>
            <a:off x="468313" y="1628775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sz="4400" b="1" i="1" smtClean="0"/>
              <a:t>L – </a:t>
            </a:r>
            <a:r>
              <a:rPr lang="ru-RU" sz="4400" b="1" i="1" smtClean="0"/>
              <a:t>путь                траектория</a:t>
            </a:r>
          </a:p>
          <a:p>
            <a:pPr>
              <a:buFont typeface="Arial" charset="0"/>
              <a:buNone/>
            </a:pPr>
            <a:r>
              <a:rPr lang="en-US" sz="4400" b="1" i="1" smtClean="0"/>
              <a:t>S </a:t>
            </a:r>
            <a:r>
              <a:rPr lang="ru-RU" sz="4400" b="1" i="1" smtClean="0"/>
              <a:t>– перемещение                </a:t>
            </a:r>
          </a:p>
          <a:p>
            <a:pPr>
              <a:buFont typeface="Arial" charset="0"/>
              <a:buNone/>
            </a:pPr>
            <a:r>
              <a:rPr lang="ru-RU" b="1" i="1" smtClean="0"/>
              <a:t>                                                </a:t>
            </a:r>
            <a:endParaRPr lang="en-US" b="1" i="1" smtClean="0"/>
          </a:p>
          <a:p>
            <a:pPr>
              <a:buFont typeface="Arial" charset="0"/>
              <a:buNone/>
            </a:pPr>
            <a:r>
              <a:rPr lang="ru-RU" sz="4400" b="1" i="1" smtClean="0"/>
              <a:t>            </a:t>
            </a:r>
            <a:r>
              <a:rPr lang="en-US" sz="4400" b="1" i="1" smtClean="0"/>
              <a:t>S</a:t>
            </a:r>
            <a:r>
              <a:rPr lang="ru-RU" sz="4400" b="1" i="1" smtClean="0"/>
              <a:t>                                           </a:t>
            </a:r>
            <a:r>
              <a:rPr lang="en-US" sz="4400" b="1" i="1" smtClean="0"/>
              <a:t>L</a:t>
            </a:r>
          </a:p>
          <a:p>
            <a:pPr>
              <a:buFont typeface="Arial" charset="0"/>
              <a:buNone/>
            </a:pPr>
            <a:r>
              <a:rPr lang="ru-RU" sz="3600" b="1" i="1" smtClean="0"/>
              <a:t> 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1371600" y="3103563"/>
            <a:ext cx="6021388" cy="2263775"/>
          </a:xfrm>
          <a:custGeom>
            <a:avLst/>
            <a:gdLst>
              <a:gd name="connsiteX0" fmla="*/ 0 w 6021432"/>
              <a:gd name="connsiteY0" fmla="*/ 1884218 h 2263248"/>
              <a:gd name="connsiteX1" fmla="*/ 13855 w 6021432"/>
              <a:gd name="connsiteY1" fmla="*/ 1842655 h 2263248"/>
              <a:gd name="connsiteX2" fmla="*/ 41564 w 6021432"/>
              <a:gd name="connsiteY2" fmla="*/ 1731818 h 2263248"/>
              <a:gd name="connsiteX3" fmla="*/ 83127 w 6021432"/>
              <a:gd name="connsiteY3" fmla="*/ 1662546 h 2263248"/>
              <a:gd name="connsiteX4" fmla="*/ 138545 w 6021432"/>
              <a:gd name="connsiteY4" fmla="*/ 1524000 h 2263248"/>
              <a:gd name="connsiteX5" fmla="*/ 180109 w 6021432"/>
              <a:gd name="connsiteY5" fmla="*/ 1468582 h 2263248"/>
              <a:gd name="connsiteX6" fmla="*/ 221673 w 6021432"/>
              <a:gd name="connsiteY6" fmla="*/ 1399309 h 2263248"/>
              <a:gd name="connsiteX7" fmla="*/ 290945 w 6021432"/>
              <a:gd name="connsiteY7" fmla="*/ 1233055 h 2263248"/>
              <a:gd name="connsiteX8" fmla="*/ 318655 w 6021432"/>
              <a:gd name="connsiteY8" fmla="*/ 1080655 h 2263248"/>
              <a:gd name="connsiteX9" fmla="*/ 332509 w 6021432"/>
              <a:gd name="connsiteY9" fmla="*/ 1011382 h 2263248"/>
              <a:gd name="connsiteX10" fmla="*/ 374073 w 6021432"/>
              <a:gd name="connsiteY10" fmla="*/ 706582 h 2263248"/>
              <a:gd name="connsiteX11" fmla="*/ 401782 w 6021432"/>
              <a:gd name="connsiteY11" fmla="*/ 623455 h 2263248"/>
              <a:gd name="connsiteX12" fmla="*/ 526473 w 6021432"/>
              <a:gd name="connsiteY12" fmla="*/ 443346 h 2263248"/>
              <a:gd name="connsiteX13" fmla="*/ 568036 w 6021432"/>
              <a:gd name="connsiteY13" fmla="*/ 401782 h 2263248"/>
              <a:gd name="connsiteX14" fmla="*/ 637309 w 6021432"/>
              <a:gd name="connsiteY14" fmla="*/ 360218 h 2263248"/>
              <a:gd name="connsiteX15" fmla="*/ 762000 w 6021432"/>
              <a:gd name="connsiteY15" fmla="*/ 263237 h 2263248"/>
              <a:gd name="connsiteX16" fmla="*/ 942109 w 6021432"/>
              <a:gd name="connsiteY16" fmla="*/ 152400 h 2263248"/>
              <a:gd name="connsiteX17" fmla="*/ 1066800 w 6021432"/>
              <a:gd name="connsiteY17" fmla="*/ 124691 h 2263248"/>
              <a:gd name="connsiteX18" fmla="*/ 1246909 w 6021432"/>
              <a:gd name="connsiteY18" fmla="*/ 138546 h 2263248"/>
              <a:gd name="connsiteX19" fmla="*/ 1260764 w 6021432"/>
              <a:gd name="connsiteY19" fmla="*/ 180109 h 2263248"/>
              <a:gd name="connsiteX20" fmla="*/ 1274618 w 6021432"/>
              <a:gd name="connsiteY20" fmla="*/ 249382 h 2263248"/>
              <a:gd name="connsiteX21" fmla="*/ 1385455 w 6021432"/>
              <a:gd name="connsiteY21" fmla="*/ 387927 h 2263248"/>
              <a:gd name="connsiteX22" fmla="*/ 1468582 w 6021432"/>
              <a:gd name="connsiteY22" fmla="*/ 443346 h 2263248"/>
              <a:gd name="connsiteX23" fmla="*/ 1690255 w 6021432"/>
              <a:gd name="connsiteY23" fmla="*/ 471055 h 2263248"/>
              <a:gd name="connsiteX24" fmla="*/ 2355273 w 6021432"/>
              <a:gd name="connsiteY24" fmla="*/ 443346 h 2263248"/>
              <a:gd name="connsiteX25" fmla="*/ 2396836 w 6021432"/>
              <a:gd name="connsiteY25" fmla="*/ 387927 h 2263248"/>
              <a:gd name="connsiteX26" fmla="*/ 2438400 w 6021432"/>
              <a:gd name="connsiteY26" fmla="*/ 221673 h 2263248"/>
              <a:gd name="connsiteX27" fmla="*/ 2466109 w 6021432"/>
              <a:gd name="connsiteY27" fmla="*/ 166255 h 2263248"/>
              <a:gd name="connsiteX28" fmla="*/ 2535382 w 6021432"/>
              <a:gd name="connsiteY28" fmla="*/ 96982 h 2263248"/>
              <a:gd name="connsiteX29" fmla="*/ 2576945 w 6021432"/>
              <a:gd name="connsiteY29" fmla="*/ 55418 h 2263248"/>
              <a:gd name="connsiteX30" fmla="*/ 2812473 w 6021432"/>
              <a:gd name="connsiteY30" fmla="*/ 0 h 2263248"/>
              <a:gd name="connsiteX31" fmla="*/ 3006436 w 6021432"/>
              <a:gd name="connsiteY31" fmla="*/ 27709 h 2263248"/>
              <a:gd name="connsiteX32" fmla="*/ 3061855 w 6021432"/>
              <a:gd name="connsiteY32" fmla="*/ 69273 h 2263248"/>
              <a:gd name="connsiteX33" fmla="*/ 3075709 w 6021432"/>
              <a:gd name="connsiteY33" fmla="*/ 166255 h 2263248"/>
              <a:gd name="connsiteX34" fmla="*/ 3103418 w 6021432"/>
              <a:gd name="connsiteY34" fmla="*/ 235527 h 2263248"/>
              <a:gd name="connsiteX35" fmla="*/ 3144982 w 6021432"/>
              <a:gd name="connsiteY35" fmla="*/ 332509 h 2263248"/>
              <a:gd name="connsiteX36" fmla="*/ 3158836 w 6021432"/>
              <a:gd name="connsiteY36" fmla="*/ 401782 h 2263248"/>
              <a:gd name="connsiteX37" fmla="*/ 3172691 w 6021432"/>
              <a:gd name="connsiteY37" fmla="*/ 457200 h 2263248"/>
              <a:gd name="connsiteX38" fmla="*/ 3241964 w 6021432"/>
              <a:gd name="connsiteY38" fmla="*/ 512618 h 2263248"/>
              <a:gd name="connsiteX39" fmla="*/ 3338945 w 6021432"/>
              <a:gd name="connsiteY39" fmla="*/ 568037 h 2263248"/>
              <a:gd name="connsiteX40" fmla="*/ 4350327 w 6021432"/>
              <a:gd name="connsiteY40" fmla="*/ 540327 h 2263248"/>
              <a:gd name="connsiteX41" fmla="*/ 4461164 w 6021432"/>
              <a:gd name="connsiteY41" fmla="*/ 512618 h 2263248"/>
              <a:gd name="connsiteX42" fmla="*/ 4585855 w 6021432"/>
              <a:gd name="connsiteY42" fmla="*/ 443346 h 2263248"/>
              <a:gd name="connsiteX43" fmla="*/ 4627418 w 6021432"/>
              <a:gd name="connsiteY43" fmla="*/ 429491 h 2263248"/>
              <a:gd name="connsiteX44" fmla="*/ 4835236 w 6021432"/>
              <a:gd name="connsiteY44" fmla="*/ 443346 h 2263248"/>
              <a:gd name="connsiteX45" fmla="*/ 4849091 w 6021432"/>
              <a:gd name="connsiteY45" fmla="*/ 484909 h 2263248"/>
              <a:gd name="connsiteX46" fmla="*/ 4862945 w 6021432"/>
              <a:gd name="connsiteY46" fmla="*/ 554182 h 2263248"/>
              <a:gd name="connsiteX47" fmla="*/ 4904509 w 6021432"/>
              <a:gd name="connsiteY47" fmla="*/ 706582 h 2263248"/>
              <a:gd name="connsiteX48" fmla="*/ 4973782 w 6021432"/>
              <a:gd name="connsiteY48" fmla="*/ 942109 h 2263248"/>
              <a:gd name="connsiteX49" fmla="*/ 5472545 w 6021432"/>
              <a:gd name="connsiteY49" fmla="*/ 914400 h 2263248"/>
              <a:gd name="connsiteX50" fmla="*/ 5597236 w 6021432"/>
              <a:gd name="connsiteY50" fmla="*/ 858982 h 2263248"/>
              <a:gd name="connsiteX51" fmla="*/ 5708073 w 6021432"/>
              <a:gd name="connsiteY51" fmla="*/ 831273 h 2263248"/>
              <a:gd name="connsiteX52" fmla="*/ 5874327 w 6021432"/>
              <a:gd name="connsiteY52" fmla="*/ 762000 h 2263248"/>
              <a:gd name="connsiteX53" fmla="*/ 5915891 w 6021432"/>
              <a:gd name="connsiteY53" fmla="*/ 831273 h 2263248"/>
              <a:gd name="connsiteX54" fmla="*/ 5971309 w 6021432"/>
              <a:gd name="connsiteY54" fmla="*/ 997527 h 2263248"/>
              <a:gd name="connsiteX55" fmla="*/ 6012873 w 6021432"/>
              <a:gd name="connsiteY55" fmla="*/ 1579418 h 2263248"/>
              <a:gd name="connsiteX56" fmla="*/ 5929745 w 6021432"/>
              <a:gd name="connsiteY56" fmla="*/ 2092037 h 2263248"/>
              <a:gd name="connsiteX57" fmla="*/ 5888182 w 6021432"/>
              <a:gd name="connsiteY57" fmla="*/ 2119746 h 2263248"/>
              <a:gd name="connsiteX58" fmla="*/ 5721927 w 6021432"/>
              <a:gd name="connsiteY58" fmla="*/ 2147455 h 2263248"/>
              <a:gd name="connsiteX59" fmla="*/ 3491345 w 6021432"/>
              <a:gd name="connsiteY59" fmla="*/ 2161309 h 2263248"/>
              <a:gd name="connsiteX60" fmla="*/ 3338945 w 6021432"/>
              <a:gd name="connsiteY60" fmla="*/ 2202873 h 2263248"/>
              <a:gd name="connsiteX61" fmla="*/ 3297382 w 6021432"/>
              <a:gd name="connsiteY61" fmla="*/ 2216727 h 2263248"/>
              <a:gd name="connsiteX62" fmla="*/ 3158836 w 6021432"/>
              <a:gd name="connsiteY62" fmla="*/ 2230582 h 2263248"/>
              <a:gd name="connsiteX63" fmla="*/ 2964873 w 6021432"/>
              <a:gd name="connsiteY63" fmla="*/ 2230582 h 2263248"/>
              <a:gd name="connsiteX64" fmla="*/ 2951018 w 6021432"/>
              <a:gd name="connsiteY64" fmla="*/ 2189018 h 2263248"/>
              <a:gd name="connsiteX65" fmla="*/ 2909455 w 6021432"/>
              <a:gd name="connsiteY65" fmla="*/ 2175164 h 2263248"/>
              <a:gd name="connsiteX66" fmla="*/ 2867891 w 6021432"/>
              <a:gd name="connsiteY66" fmla="*/ 2133600 h 2263248"/>
              <a:gd name="connsiteX67" fmla="*/ 2826327 w 6021432"/>
              <a:gd name="connsiteY67" fmla="*/ 2064327 h 2263248"/>
              <a:gd name="connsiteX68" fmla="*/ 2812473 w 6021432"/>
              <a:gd name="connsiteY68" fmla="*/ 1953491 h 2263248"/>
              <a:gd name="connsiteX69" fmla="*/ 2798618 w 6021432"/>
              <a:gd name="connsiteY69" fmla="*/ 1648691 h 2263248"/>
              <a:gd name="connsiteX70" fmla="*/ 2770909 w 6021432"/>
              <a:gd name="connsiteY70" fmla="*/ 1565564 h 2263248"/>
              <a:gd name="connsiteX71" fmla="*/ 2618509 w 6021432"/>
              <a:gd name="connsiteY71" fmla="*/ 1551709 h 2263248"/>
              <a:gd name="connsiteX72" fmla="*/ 2216727 w 6021432"/>
              <a:gd name="connsiteY72" fmla="*/ 1551709 h 226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021432" h="2263248">
                <a:moveTo>
                  <a:pt x="0" y="1884218"/>
                </a:moveTo>
                <a:cubicBezTo>
                  <a:pt x="4618" y="1870364"/>
                  <a:pt x="10012" y="1856744"/>
                  <a:pt x="13855" y="1842655"/>
                </a:cubicBezTo>
                <a:cubicBezTo>
                  <a:pt x="23875" y="1805914"/>
                  <a:pt x="27893" y="1767362"/>
                  <a:pt x="41564" y="1731818"/>
                </a:cubicBezTo>
                <a:cubicBezTo>
                  <a:pt x="51231" y="1706685"/>
                  <a:pt x="71984" y="1687060"/>
                  <a:pt x="83127" y="1662546"/>
                </a:cubicBezTo>
                <a:cubicBezTo>
                  <a:pt x="124580" y="1571349"/>
                  <a:pt x="92674" y="1597394"/>
                  <a:pt x="138545" y="1524000"/>
                </a:cubicBezTo>
                <a:cubicBezTo>
                  <a:pt x="150783" y="1504419"/>
                  <a:pt x="167300" y="1487795"/>
                  <a:pt x="180109" y="1468582"/>
                </a:cubicBezTo>
                <a:cubicBezTo>
                  <a:pt x="195046" y="1446176"/>
                  <a:pt x="207818" y="1422400"/>
                  <a:pt x="221673" y="1399309"/>
                </a:cubicBezTo>
                <a:cubicBezTo>
                  <a:pt x="254982" y="1266072"/>
                  <a:pt x="226533" y="1318939"/>
                  <a:pt x="290945" y="1233055"/>
                </a:cubicBezTo>
                <a:cubicBezTo>
                  <a:pt x="319207" y="1148270"/>
                  <a:pt x="296276" y="1226120"/>
                  <a:pt x="318655" y="1080655"/>
                </a:cubicBezTo>
                <a:cubicBezTo>
                  <a:pt x="322236" y="1057381"/>
                  <a:pt x="329463" y="1034732"/>
                  <a:pt x="332509" y="1011382"/>
                </a:cubicBezTo>
                <a:cubicBezTo>
                  <a:pt x="348426" y="889353"/>
                  <a:pt x="343095" y="809840"/>
                  <a:pt x="374073" y="706582"/>
                </a:cubicBezTo>
                <a:cubicBezTo>
                  <a:pt x="382466" y="678606"/>
                  <a:pt x="389696" y="650045"/>
                  <a:pt x="401782" y="623455"/>
                </a:cubicBezTo>
                <a:cubicBezTo>
                  <a:pt x="421994" y="578989"/>
                  <a:pt x="504553" y="465266"/>
                  <a:pt x="526473" y="443346"/>
                </a:cubicBezTo>
                <a:cubicBezTo>
                  <a:pt x="540327" y="429491"/>
                  <a:pt x="552361" y="413538"/>
                  <a:pt x="568036" y="401782"/>
                </a:cubicBezTo>
                <a:cubicBezTo>
                  <a:pt x="589579" y="385625"/>
                  <a:pt x="615396" y="375870"/>
                  <a:pt x="637309" y="360218"/>
                </a:cubicBezTo>
                <a:cubicBezTo>
                  <a:pt x="680156" y="329613"/>
                  <a:pt x="718188" y="292445"/>
                  <a:pt x="762000" y="263237"/>
                </a:cubicBezTo>
                <a:cubicBezTo>
                  <a:pt x="827850" y="219336"/>
                  <a:pt x="870165" y="188371"/>
                  <a:pt x="942109" y="152400"/>
                </a:cubicBezTo>
                <a:cubicBezTo>
                  <a:pt x="976213" y="135348"/>
                  <a:pt x="1034879" y="130011"/>
                  <a:pt x="1066800" y="124691"/>
                </a:cubicBezTo>
                <a:cubicBezTo>
                  <a:pt x="1126836" y="129309"/>
                  <a:pt x="1189012" y="122004"/>
                  <a:pt x="1246909" y="138546"/>
                </a:cubicBezTo>
                <a:cubicBezTo>
                  <a:pt x="1260951" y="142558"/>
                  <a:pt x="1257222" y="165941"/>
                  <a:pt x="1260764" y="180109"/>
                </a:cubicBezTo>
                <a:cubicBezTo>
                  <a:pt x="1266475" y="202954"/>
                  <a:pt x="1267171" y="227042"/>
                  <a:pt x="1274618" y="249382"/>
                </a:cubicBezTo>
                <a:cubicBezTo>
                  <a:pt x="1293107" y="304851"/>
                  <a:pt x="1338467" y="356601"/>
                  <a:pt x="1385455" y="387927"/>
                </a:cubicBezTo>
                <a:cubicBezTo>
                  <a:pt x="1413164" y="406400"/>
                  <a:pt x="1435733" y="437871"/>
                  <a:pt x="1468582" y="443346"/>
                </a:cubicBezTo>
                <a:cubicBezTo>
                  <a:pt x="1597490" y="464830"/>
                  <a:pt x="1523757" y="454405"/>
                  <a:pt x="1690255" y="471055"/>
                </a:cubicBezTo>
                <a:cubicBezTo>
                  <a:pt x="1911928" y="461819"/>
                  <a:pt x="2134928" y="469269"/>
                  <a:pt x="2355273" y="443346"/>
                </a:cubicBezTo>
                <a:cubicBezTo>
                  <a:pt x="2378206" y="440648"/>
                  <a:pt x="2387281" y="408948"/>
                  <a:pt x="2396836" y="387927"/>
                </a:cubicBezTo>
                <a:cubicBezTo>
                  <a:pt x="2448461" y="274351"/>
                  <a:pt x="2405731" y="319678"/>
                  <a:pt x="2438400" y="221673"/>
                </a:cubicBezTo>
                <a:cubicBezTo>
                  <a:pt x="2444931" y="202080"/>
                  <a:pt x="2455862" y="184187"/>
                  <a:pt x="2466109" y="166255"/>
                </a:cubicBezTo>
                <a:cubicBezTo>
                  <a:pt x="2503056" y="101598"/>
                  <a:pt x="2479962" y="143166"/>
                  <a:pt x="2535382" y="96982"/>
                </a:cubicBezTo>
                <a:cubicBezTo>
                  <a:pt x="2550434" y="84439"/>
                  <a:pt x="2561001" y="66806"/>
                  <a:pt x="2576945" y="55418"/>
                </a:cubicBezTo>
                <a:cubicBezTo>
                  <a:pt x="2643087" y="8173"/>
                  <a:pt x="2737071" y="8378"/>
                  <a:pt x="2812473" y="0"/>
                </a:cubicBezTo>
                <a:cubicBezTo>
                  <a:pt x="2823724" y="1023"/>
                  <a:pt x="2961055" y="1777"/>
                  <a:pt x="3006436" y="27709"/>
                </a:cubicBezTo>
                <a:cubicBezTo>
                  <a:pt x="3026485" y="39165"/>
                  <a:pt x="3043382" y="55418"/>
                  <a:pt x="3061855" y="69273"/>
                </a:cubicBezTo>
                <a:cubicBezTo>
                  <a:pt x="3066473" y="101600"/>
                  <a:pt x="3067789" y="134574"/>
                  <a:pt x="3075709" y="166255"/>
                </a:cubicBezTo>
                <a:cubicBezTo>
                  <a:pt x="3081741" y="190382"/>
                  <a:pt x="3094686" y="212241"/>
                  <a:pt x="3103418" y="235527"/>
                </a:cubicBezTo>
                <a:cubicBezTo>
                  <a:pt x="3133997" y="317069"/>
                  <a:pt x="3096328" y="235201"/>
                  <a:pt x="3144982" y="332509"/>
                </a:cubicBezTo>
                <a:cubicBezTo>
                  <a:pt x="3149600" y="355600"/>
                  <a:pt x="3153728" y="378794"/>
                  <a:pt x="3158836" y="401782"/>
                </a:cubicBezTo>
                <a:cubicBezTo>
                  <a:pt x="3162967" y="420370"/>
                  <a:pt x="3161266" y="441967"/>
                  <a:pt x="3172691" y="457200"/>
                </a:cubicBezTo>
                <a:cubicBezTo>
                  <a:pt x="3190434" y="480857"/>
                  <a:pt x="3218307" y="494876"/>
                  <a:pt x="3241964" y="512618"/>
                </a:cubicBezTo>
                <a:cubicBezTo>
                  <a:pt x="3281129" y="541992"/>
                  <a:pt x="3292923" y="545025"/>
                  <a:pt x="3338945" y="568037"/>
                </a:cubicBezTo>
                <a:cubicBezTo>
                  <a:pt x="3676072" y="558800"/>
                  <a:pt x="4013484" y="556961"/>
                  <a:pt x="4350327" y="540327"/>
                </a:cubicBezTo>
                <a:cubicBezTo>
                  <a:pt x="4388363" y="538449"/>
                  <a:pt x="4425036" y="524661"/>
                  <a:pt x="4461164" y="512618"/>
                </a:cubicBezTo>
                <a:cubicBezTo>
                  <a:pt x="4501187" y="499277"/>
                  <a:pt x="4550349" y="461099"/>
                  <a:pt x="4585855" y="443346"/>
                </a:cubicBezTo>
                <a:cubicBezTo>
                  <a:pt x="4598917" y="436815"/>
                  <a:pt x="4613564" y="434109"/>
                  <a:pt x="4627418" y="429491"/>
                </a:cubicBezTo>
                <a:cubicBezTo>
                  <a:pt x="4696691" y="434109"/>
                  <a:pt x="4767882" y="426508"/>
                  <a:pt x="4835236" y="443346"/>
                </a:cubicBezTo>
                <a:cubicBezTo>
                  <a:pt x="4849404" y="446888"/>
                  <a:pt x="4845549" y="470741"/>
                  <a:pt x="4849091" y="484909"/>
                </a:cubicBezTo>
                <a:cubicBezTo>
                  <a:pt x="4854802" y="507754"/>
                  <a:pt x="4857234" y="531337"/>
                  <a:pt x="4862945" y="554182"/>
                </a:cubicBezTo>
                <a:cubicBezTo>
                  <a:pt x="4891659" y="669039"/>
                  <a:pt x="4865915" y="484665"/>
                  <a:pt x="4904509" y="706582"/>
                </a:cubicBezTo>
                <a:cubicBezTo>
                  <a:pt x="4944715" y="937770"/>
                  <a:pt x="4871616" y="873999"/>
                  <a:pt x="4973782" y="942109"/>
                </a:cubicBezTo>
                <a:cubicBezTo>
                  <a:pt x="5140036" y="932873"/>
                  <a:pt x="5306784" y="930187"/>
                  <a:pt x="5472545" y="914400"/>
                </a:cubicBezTo>
                <a:cubicBezTo>
                  <a:pt x="5614166" y="900912"/>
                  <a:pt x="5507030" y="891784"/>
                  <a:pt x="5597236" y="858982"/>
                </a:cubicBezTo>
                <a:cubicBezTo>
                  <a:pt x="5633026" y="845968"/>
                  <a:pt x="5708073" y="831273"/>
                  <a:pt x="5708073" y="831273"/>
                </a:cubicBezTo>
                <a:cubicBezTo>
                  <a:pt x="5738954" y="810686"/>
                  <a:pt x="5822138" y="738805"/>
                  <a:pt x="5874327" y="762000"/>
                </a:cubicBezTo>
                <a:cubicBezTo>
                  <a:pt x="5898935" y="772937"/>
                  <a:pt x="5905638" y="806373"/>
                  <a:pt x="5915891" y="831273"/>
                </a:cubicBezTo>
                <a:cubicBezTo>
                  <a:pt x="5938133" y="885289"/>
                  <a:pt x="5971309" y="997527"/>
                  <a:pt x="5971309" y="997527"/>
                </a:cubicBezTo>
                <a:cubicBezTo>
                  <a:pt x="5991398" y="1178326"/>
                  <a:pt x="6021432" y="1429642"/>
                  <a:pt x="6012873" y="1579418"/>
                </a:cubicBezTo>
                <a:cubicBezTo>
                  <a:pt x="6002997" y="1752241"/>
                  <a:pt x="5968669" y="1923365"/>
                  <a:pt x="5929745" y="2092037"/>
                </a:cubicBezTo>
                <a:cubicBezTo>
                  <a:pt x="5926001" y="2108261"/>
                  <a:pt x="5904271" y="2115456"/>
                  <a:pt x="5888182" y="2119746"/>
                </a:cubicBezTo>
                <a:cubicBezTo>
                  <a:pt x="5833896" y="2134222"/>
                  <a:pt x="5778101" y="2146481"/>
                  <a:pt x="5721927" y="2147455"/>
                </a:cubicBezTo>
                <a:cubicBezTo>
                  <a:pt x="4978497" y="2160347"/>
                  <a:pt x="4234872" y="2156691"/>
                  <a:pt x="3491345" y="2161309"/>
                </a:cubicBezTo>
                <a:cubicBezTo>
                  <a:pt x="3421968" y="2178654"/>
                  <a:pt x="3421292" y="2178169"/>
                  <a:pt x="3338945" y="2202873"/>
                </a:cubicBezTo>
                <a:cubicBezTo>
                  <a:pt x="3324957" y="2207069"/>
                  <a:pt x="3311816" y="2214506"/>
                  <a:pt x="3297382" y="2216727"/>
                </a:cubicBezTo>
                <a:cubicBezTo>
                  <a:pt x="3251509" y="2223784"/>
                  <a:pt x="3205018" y="2225964"/>
                  <a:pt x="3158836" y="2230582"/>
                </a:cubicBezTo>
                <a:cubicBezTo>
                  <a:pt x="3086151" y="2248754"/>
                  <a:pt x="3054703" y="2263248"/>
                  <a:pt x="2964873" y="2230582"/>
                </a:cubicBezTo>
                <a:cubicBezTo>
                  <a:pt x="2951148" y="2225591"/>
                  <a:pt x="2961345" y="2199345"/>
                  <a:pt x="2951018" y="2189018"/>
                </a:cubicBezTo>
                <a:cubicBezTo>
                  <a:pt x="2940692" y="2178692"/>
                  <a:pt x="2923309" y="2179782"/>
                  <a:pt x="2909455" y="2175164"/>
                </a:cubicBezTo>
                <a:cubicBezTo>
                  <a:pt x="2895600" y="2161309"/>
                  <a:pt x="2878760" y="2149903"/>
                  <a:pt x="2867891" y="2133600"/>
                </a:cubicBezTo>
                <a:cubicBezTo>
                  <a:pt x="2795945" y="2025683"/>
                  <a:pt x="2912627" y="2150630"/>
                  <a:pt x="2826327" y="2064327"/>
                </a:cubicBezTo>
                <a:cubicBezTo>
                  <a:pt x="2821709" y="2027382"/>
                  <a:pt x="2814950" y="1990641"/>
                  <a:pt x="2812473" y="1953491"/>
                </a:cubicBezTo>
                <a:cubicBezTo>
                  <a:pt x="2805708" y="1852011"/>
                  <a:pt x="2809453" y="1749817"/>
                  <a:pt x="2798618" y="1648691"/>
                </a:cubicBezTo>
                <a:cubicBezTo>
                  <a:pt x="2795506" y="1619649"/>
                  <a:pt x="2799997" y="1568208"/>
                  <a:pt x="2770909" y="1565564"/>
                </a:cubicBezTo>
                <a:cubicBezTo>
                  <a:pt x="2720109" y="1560946"/>
                  <a:pt x="2669503" y="1552984"/>
                  <a:pt x="2618509" y="1551709"/>
                </a:cubicBezTo>
                <a:cubicBezTo>
                  <a:pt x="2484624" y="1548362"/>
                  <a:pt x="2350654" y="1551709"/>
                  <a:pt x="2216727" y="1551709"/>
                </a:cubicBezTo>
              </a:path>
            </a:pathLst>
          </a:cu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" name="Прямая со стрелкой 6"/>
          <p:cNvCxnSpPr>
            <a:endCxn id="5" idx="72"/>
          </p:cNvCxnSpPr>
          <p:nvPr/>
        </p:nvCxnSpPr>
        <p:spPr>
          <a:xfrm flipV="1">
            <a:off x="1331913" y="4654550"/>
            <a:ext cx="2255837" cy="35877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11188" y="2492375"/>
            <a:ext cx="288925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051050" y="3789363"/>
            <a:ext cx="360363" cy="1587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5724526" y="2565400"/>
            <a:ext cx="1223962" cy="503237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428604"/>
            <a:ext cx="8686800" cy="5651521"/>
          </a:xfrm>
        </p:spPr>
        <p:txBody>
          <a:bodyPr>
            <a:normAutofit/>
          </a:bodyPr>
          <a:lstStyle/>
          <a:p>
            <a:r>
              <a:rPr lang="ru-RU" u="sng" dirty="0" smtClean="0"/>
              <a:t>.</a:t>
            </a:r>
            <a:endParaRPr lang="ru-RU" sz="2800" dirty="0" smtClean="0"/>
          </a:p>
          <a:p>
            <a:pPr lvl="1"/>
            <a:r>
              <a:rPr lang="ru-RU" dirty="0" smtClean="0">
                <a:solidFill>
                  <a:srgbClr val="FF0000"/>
                </a:solidFill>
              </a:rPr>
              <a:t>Путь</a:t>
            </a:r>
            <a:r>
              <a:rPr lang="ru-RU" dirty="0" smtClean="0"/>
              <a:t> – скалярная величина и характеризуется только числовым значением.</a:t>
            </a:r>
            <a:endParaRPr lang="ru-RU" sz="2400" dirty="0" smtClean="0"/>
          </a:p>
          <a:p>
            <a:pPr lvl="1"/>
            <a:r>
              <a:rPr lang="ru-RU" dirty="0" smtClean="0">
                <a:solidFill>
                  <a:srgbClr val="FF0000"/>
                </a:solidFill>
              </a:rPr>
              <a:t>Перемещение</a:t>
            </a:r>
            <a:r>
              <a:rPr lang="ru-RU" dirty="0" smtClean="0"/>
              <a:t> – векторная величина и характеризуется как числовым значением (модулем), так и направлением.</a:t>
            </a:r>
            <a:endParaRPr lang="ru-RU" sz="2400" dirty="0" smtClean="0"/>
          </a:p>
          <a:p>
            <a:pPr lvl="1"/>
            <a:r>
              <a:rPr lang="ru-RU" dirty="0" smtClean="0"/>
              <a:t>При движении тела </a:t>
            </a:r>
            <a:r>
              <a:rPr lang="ru-RU" dirty="0" smtClean="0">
                <a:solidFill>
                  <a:srgbClr val="FF0000"/>
                </a:solidFill>
              </a:rPr>
              <a:t>путь</a:t>
            </a:r>
            <a:r>
              <a:rPr lang="ru-RU" dirty="0" smtClean="0"/>
              <a:t> может только увеличиваться, а модуль </a:t>
            </a:r>
            <a:r>
              <a:rPr lang="ru-RU" dirty="0" smtClean="0">
                <a:solidFill>
                  <a:srgbClr val="FF0000"/>
                </a:solidFill>
              </a:rPr>
              <a:t>перемещения</a:t>
            </a:r>
            <a:r>
              <a:rPr lang="ru-RU" dirty="0" smtClean="0"/>
              <a:t> может как увеличиваться, так и уменьшаться.</a:t>
            </a:r>
            <a:endParaRPr lang="ru-RU" sz="2400" dirty="0" smtClean="0"/>
          </a:p>
          <a:p>
            <a:pPr lvl="1"/>
            <a:r>
              <a:rPr lang="ru-RU" dirty="0" smtClean="0"/>
              <a:t>Если тело вернулось в начальную точку, его </a:t>
            </a:r>
            <a:r>
              <a:rPr lang="ru-RU" dirty="0" smtClean="0">
                <a:solidFill>
                  <a:srgbClr val="FF0000"/>
                </a:solidFill>
              </a:rPr>
              <a:t>перемещение</a:t>
            </a:r>
            <a:r>
              <a:rPr lang="ru-RU" dirty="0" smtClean="0"/>
              <a:t> равно нулю, а </a:t>
            </a:r>
            <a:r>
              <a:rPr lang="ru-RU" dirty="0" smtClean="0">
                <a:solidFill>
                  <a:srgbClr val="FF0000"/>
                </a:solidFill>
              </a:rPr>
              <a:t>путь</a:t>
            </a:r>
            <a:r>
              <a:rPr lang="ru-RU" dirty="0" smtClean="0"/>
              <a:t> нулю не равен.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Описать движение   можно: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3600" dirty="0" smtClean="0"/>
              <a:t>-с помощью таблиц   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 </a:t>
            </a:r>
          </a:p>
          <a:p>
            <a:pPr>
              <a:buFont typeface="Wingdings" pitchFamily="2" charset="2"/>
              <a:buChar char="ü"/>
            </a:pPr>
            <a:endParaRPr lang="ru-RU" sz="3600" dirty="0" smtClean="0"/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-графически</a:t>
            </a:r>
          </a:p>
          <a:p>
            <a:pPr>
              <a:buFont typeface="Wingdings" pitchFamily="2" charset="2"/>
              <a:buChar char="ü"/>
            </a:pPr>
            <a:endParaRPr lang="ru-RU" sz="3600" dirty="0" smtClean="0"/>
          </a:p>
          <a:p>
            <a:pPr>
              <a:buFont typeface="Wingdings" pitchFamily="2" charset="2"/>
              <a:buChar char="ü"/>
            </a:pPr>
            <a:endParaRPr lang="ru-RU" sz="3600" dirty="0" smtClean="0"/>
          </a:p>
          <a:p>
            <a:pPr>
              <a:buFont typeface="Wingdings" pitchFamily="2" charset="2"/>
              <a:buChar char="ü"/>
            </a:pPr>
            <a:r>
              <a:rPr lang="ru-RU" sz="3600" dirty="0" smtClean="0"/>
              <a:t>-аналитически    </a:t>
            </a:r>
            <a:r>
              <a:rPr lang="ru-RU" sz="2000" dirty="0" smtClean="0">
                <a:solidFill>
                  <a:srgbClr val="C00000"/>
                </a:solidFill>
              </a:rPr>
              <a:t>Уравнение движения тела </a:t>
            </a:r>
            <a:r>
              <a:rPr lang="ru-RU" sz="2000" dirty="0" err="1" smtClean="0">
                <a:solidFill>
                  <a:srgbClr val="C00000"/>
                </a:solidFill>
              </a:rPr>
              <a:t>х</a:t>
            </a:r>
            <a:r>
              <a:rPr lang="ru-RU" sz="2000" dirty="0" smtClean="0">
                <a:solidFill>
                  <a:srgbClr val="C00000"/>
                </a:solidFill>
              </a:rPr>
              <a:t> = 2 + 10t.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928934"/>
            <a:ext cx="2762371" cy="1928806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214942" y="1428736"/>
          <a:ext cx="376238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127"/>
                <a:gridCol w="1254127"/>
                <a:gridCol w="1254127"/>
              </a:tblGrid>
              <a:tr h="2835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2835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7430"/>
            <a:ext cx="8686800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Положение материальной точки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2844" y="285729"/>
            <a:ext cx="7929618" cy="178595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85225" cy="6264275"/>
          </a:xfrm>
        </p:spPr>
        <p:txBody>
          <a:bodyPr/>
          <a:lstStyle/>
          <a:p>
            <a:r>
              <a:rPr lang="ru-RU" sz="4800" b="1" smtClean="0"/>
              <a:t>Тележка движется слева направо.</a:t>
            </a:r>
            <a:br>
              <a:rPr lang="ru-RU" sz="4800" b="1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z="4800" b="1" smtClean="0"/>
              <a:t/>
            </a:r>
            <a:br>
              <a:rPr lang="ru-RU" sz="4800" b="1" smtClean="0"/>
            </a:br>
            <a:r>
              <a:rPr lang="ru-RU" sz="4800" b="1" smtClean="0"/>
              <a:t>Для рассмотрения её движения введём: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2852738"/>
            <a:ext cx="8229600" cy="1944687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635375" y="3716338"/>
            <a:ext cx="2089150" cy="2889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779838" y="4005263"/>
            <a:ext cx="215900" cy="2159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5292725" y="4005263"/>
            <a:ext cx="215900" cy="2159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 стрелкой 8"/>
          <p:cNvCxnSpPr>
            <a:stCxn id="5" idx="3"/>
          </p:cNvCxnSpPr>
          <p:nvPr/>
        </p:nvCxnSpPr>
        <p:spPr>
          <a:xfrm>
            <a:off x="5724525" y="3860800"/>
            <a:ext cx="647700" cy="1588"/>
          </a:xfrm>
          <a:prstGeom prst="straightConnector1">
            <a:avLst/>
          </a:prstGeom>
          <a:ln w="349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71550" y="4221163"/>
            <a:ext cx="70564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/>
              <a:t>Тело отсчёта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3635375" y="3716338"/>
            <a:ext cx="2016125" cy="2889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851275" y="4005263"/>
            <a:ext cx="215900" cy="2159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5148263" y="4005263"/>
            <a:ext cx="215900" cy="2159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8" name="Прямая со стрелкой 17"/>
          <p:cNvCxnSpPr>
            <a:stCxn id="14" idx="3"/>
          </p:cNvCxnSpPr>
          <p:nvPr/>
        </p:nvCxnSpPr>
        <p:spPr>
          <a:xfrm>
            <a:off x="5651500" y="3860800"/>
            <a:ext cx="576263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00113" y="4221163"/>
            <a:ext cx="69119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авнобедренный треугольник 23"/>
          <p:cNvSpPr/>
          <p:nvPr/>
        </p:nvSpPr>
        <p:spPr>
          <a:xfrm>
            <a:off x="1547813" y="3716338"/>
            <a:ext cx="792162" cy="50482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1692275" y="3429000"/>
            <a:ext cx="503238" cy="50482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flipH="1">
            <a:off x="1763713" y="3284538"/>
            <a:ext cx="360362" cy="36036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</a:rPr>
              <a:t>Цели урока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sz="quarter" idx="13"/>
          </p:nvPr>
        </p:nvSpPr>
        <p:spPr>
          <a:xfrm>
            <a:off x="395288" y="1196975"/>
            <a:ext cx="8229600" cy="5400675"/>
          </a:xfrm>
        </p:spPr>
        <p:txBody>
          <a:bodyPr/>
          <a:lstStyle/>
          <a:p>
            <a:r>
              <a:rPr lang="ru-RU" b="1" i="1" dirty="0" smtClean="0">
                <a:latin typeface="Monotype Corsiva" pitchFamily="66" charset="0"/>
              </a:rPr>
              <a:t>вспомнить понятия: механическое движение, материальная точка, траектория, путь</a:t>
            </a:r>
          </a:p>
          <a:p>
            <a:r>
              <a:rPr lang="ru-RU" b="1" i="1" dirty="0" smtClean="0">
                <a:latin typeface="Monotype Corsiva" pitchFamily="66" charset="0"/>
              </a:rPr>
              <a:t>изучить понятия: система отсчёта, </a:t>
            </a:r>
            <a:r>
              <a:rPr lang="ru-RU" b="1" i="1" dirty="0" err="1" smtClean="0">
                <a:latin typeface="Monotype Corsiva" pitchFamily="66" charset="0"/>
              </a:rPr>
              <a:t>перемещение,радиус-вектор</a:t>
            </a:r>
            <a:r>
              <a:rPr lang="ru-RU" b="1" i="1" dirty="0" smtClean="0">
                <a:latin typeface="Monotype Corsiva" pitchFamily="66" charset="0"/>
              </a:rPr>
              <a:t>, закон движения в векторном виде</a:t>
            </a:r>
          </a:p>
          <a:p>
            <a:r>
              <a:rPr lang="ru-RU" b="1" i="1" dirty="0" smtClean="0">
                <a:latin typeface="Monotype Corsiva" pitchFamily="66" charset="0"/>
              </a:rPr>
              <a:t>научиться определять, когда тело можно принять за материальную точку;</a:t>
            </a:r>
          </a:p>
          <a:p>
            <a:r>
              <a:rPr lang="ru-RU" b="1" i="1" dirty="0" smtClean="0">
                <a:latin typeface="Monotype Corsiva" pitchFamily="66" charset="0"/>
              </a:rPr>
              <a:t>знать отличия траектории, пути и перемещения.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smtClean="0"/>
              <a:t>Добавим систему координат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dirty="0" smtClean="0"/>
              <a:t>          z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 </a:t>
            </a:r>
            <a:r>
              <a:rPr lang="ru-RU" dirty="0" smtClean="0"/>
              <a:t>                                                                   </a:t>
            </a:r>
            <a:r>
              <a:rPr lang="en-US" dirty="0" smtClean="0"/>
              <a:t>y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                                                                              </a:t>
            </a:r>
          </a:p>
          <a:p>
            <a:pPr>
              <a:buFont typeface="Arial" charset="0"/>
              <a:buNone/>
            </a:pPr>
            <a:r>
              <a:rPr lang="en-US" dirty="0" smtClean="0"/>
              <a:t>   x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5375" y="3716338"/>
            <a:ext cx="2016125" cy="2889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851275" y="4005263"/>
            <a:ext cx="215900" cy="2159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148263" y="4005263"/>
            <a:ext cx="215900" cy="2159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 стрелкой 7"/>
          <p:cNvCxnSpPr>
            <a:stCxn id="4" idx="3"/>
          </p:cNvCxnSpPr>
          <p:nvPr/>
        </p:nvCxnSpPr>
        <p:spPr>
          <a:xfrm>
            <a:off x="5651500" y="3860800"/>
            <a:ext cx="576263" cy="1588"/>
          </a:xfrm>
          <a:prstGeom prst="straightConnector1">
            <a:avLst/>
          </a:prstGeom>
          <a:ln w="2857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00113" y="4221163"/>
            <a:ext cx="6985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Равнобедренный треугольник 10"/>
          <p:cNvSpPr/>
          <p:nvPr/>
        </p:nvSpPr>
        <p:spPr>
          <a:xfrm>
            <a:off x="1547813" y="3716338"/>
            <a:ext cx="720725" cy="50482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619250" y="3500438"/>
            <a:ext cx="576263" cy="433387"/>
          </a:xfrm>
          <a:prstGeom prst="triangle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763713" y="3284538"/>
            <a:ext cx="287337" cy="36036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 стрелкой 14"/>
          <p:cNvCxnSpPr>
            <a:stCxn id="11" idx="3"/>
          </p:cNvCxnSpPr>
          <p:nvPr/>
        </p:nvCxnSpPr>
        <p:spPr>
          <a:xfrm rot="5400000" flipH="1">
            <a:off x="719932" y="3032919"/>
            <a:ext cx="2374900" cy="1587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1" idx="3"/>
          </p:cNvCxnSpPr>
          <p:nvPr/>
        </p:nvCxnSpPr>
        <p:spPr>
          <a:xfrm rot="16200000" flipH="1">
            <a:off x="4931569" y="1196181"/>
            <a:ext cx="1588" cy="6048375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3"/>
          </p:cNvCxnSpPr>
          <p:nvPr/>
        </p:nvCxnSpPr>
        <p:spPr>
          <a:xfrm rot="5400000">
            <a:off x="756444" y="3933032"/>
            <a:ext cx="863600" cy="1439862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/>
              <a:t>Добавим  секундомер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dirty="0" smtClean="0"/>
              <a:t>         z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         </a:t>
            </a:r>
            <a:r>
              <a:rPr lang="ru-RU" dirty="0" smtClean="0"/>
              <a:t>                                                            </a:t>
            </a:r>
            <a:r>
              <a:rPr lang="en-US" dirty="0" smtClean="0"/>
              <a:t> y</a:t>
            </a:r>
          </a:p>
          <a:p>
            <a:pPr>
              <a:buFont typeface="Arial" charset="0"/>
              <a:buNone/>
            </a:pPr>
            <a:r>
              <a:rPr lang="en-US" dirty="0" smtClean="0"/>
              <a:t>  </a:t>
            </a:r>
            <a:endParaRPr lang="ru-RU" dirty="0" smtClean="0"/>
          </a:p>
          <a:p>
            <a:pPr>
              <a:buFont typeface="Arial" charset="0"/>
              <a:buNone/>
            </a:pPr>
            <a:r>
              <a:rPr lang="en-US" dirty="0" smtClean="0"/>
              <a:t> x</a:t>
            </a: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3635375" y="3716338"/>
            <a:ext cx="2016125" cy="288925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851275" y="4005263"/>
            <a:ext cx="215900" cy="2159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148263" y="4005263"/>
            <a:ext cx="215900" cy="215900"/>
          </a:xfrm>
          <a:prstGeom prst="flowChartConnector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 стрелкой 7"/>
          <p:cNvCxnSpPr>
            <a:stCxn id="4" idx="3"/>
          </p:cNvCxnSpPr>
          <p:nvPr/>
        </p:nvCxnSpPr>
        <p:spPr>
          <a:xfrm>
            <a:off x="5651500" y="3860800"/>
            <a:ext cx="576263" cy="1588"/>
          </a:xfrm>
          <a:prstGeom prst="straightConnector1">
            <a:avLst/>
          </a:prstGeom>
          <a:ln w="2857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00113" y="4221163"/>
            <a:ext cx="7056437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Равнобедренный треугольник 16"/>
          <p:cNvSpPr/>
          <p:nvPr/>
        </p:nvSpPr>
        <p:spPr>
          <a:xfrm>
            <a:off x="1547813" y="3716338"/>
            <a:ext cx="720725" cy="50482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1619250" y="3500438"/>
            <a:ext cx="576263" cy="433387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1763713" y="3284538"/>
            <a:ext cx="287337" cy="36036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 стрелкой 20"/>
          <p:cNvCxnSpPr>
            <a:stCxn id="17" idx="3"/>
          </p:cNvCxnSpPr>
          <p:nvPr/>
        </p:nvCxnSpPr>
        <p:spPr>
          <a:xfrm rot="5400000" flipH="1">
            <a:off x="719932" y="3032919"/>
            <a:ext cx="2374900" cy="1587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908175" y="4221163"/>
            <a:ext cx="6048375" cy="1587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7" idx="3"/>
          </p:cNvCxnSpPr>
          <p:nvPr/>
        </p:nvCxnSpPr>
        <p:spPr>
          <a:xfrm rot="5400000">
            <a:off x="756444" y="3933032"/>
            <a:ext cx="863600" cy="1439862"/>
          </a:xfrm>
          <a:prstGeom prst="straightConnector1">
            <a:avLst/>
          </a:prstGeom>
          <a:ln w="508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Блок-схема: узел 29"/>
          <p:cNvSpPr/>
          <p:nvPr/>
        </p:nvSpPr>
        <p:spPr>
          <a:xfrm>
            <a:off x="6588125" y="1916113"/>
            <a:ext cx="1368425" cy="1368425"/>
          </a:xfrm>
          <a:prstGeom prst="flowChartConnector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 rot="5400000" flipH="1" flipV="1">
            <a:off x="7092157" y="2205831"/>
            <a:ext cx="576262" cy="142875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Система отсчёта</a:t>
            </a:r>
          </a:p>
        </p:txBody>
      </p:sp>
      <p:sp>
        <p:nvSpPr>
          <p:cNvPr id="18436" name="Содержимое 2"/>
          <p:cNvSpPr>
            <a:spLocks noGrp="1"/>
          </p:cNvSpPr>
          <p:nvPr>
            <p:ph sz="quarter" idx="13"/>
          </p:nvPr>
        </p:nvSpPr>
        <p:spPr>
          <a:xfrm>
            <a:off x="468313" y="158591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600" dirty="0" smtClean="0"/>
              <a:t>              </a:t>
            </a:r>
            <a:r>
              <a:rPr lang="en-US" sz="3600" dirty="0" smtClean="0"/>
              <a:t>z</a:t>
            </a:r>
          </a:p>
          <a:p>
            <a:endParaRPr lang="en-US" sz="3600" dirty="0" smtClean="0"/>
          </a:p>
          <a:p>
            <a:pPr>
              <a:buFont typeface="Arial" charset="0"/>
              <a:buNone/>
            </a:pPr>
            <a:r>
              <a:rPr lang="en-US" sz="3600" dirty="0" smtClean="0"/>
              <a:t>                                                  </a:t>
            </a:r>
          </a:p>
          <a:p>
            <a:pPr>
              <a:buFont typeface="Arial" charset="0"/>
              <a:buNone/>
            </a:pPr>
            <a:r>
              <a:rPr lang="en-US" sz="3600" dirty="0" smtClean="0"/>
              <a:t>                                                            </a:t>
            </a:r>
          </a:p>
          <a:p>
            <a:pPr>
              <a:buFont typeface="Arial" charset="0"/>
              <a:buNone/>
            </a:pPr>
            <a:r>
              <a:rPr lang="en-US" sz="3600" dirty="0" smtClean="0"/>
              <a:t>                                                               </a:t>
            </a:r>
            <a:r>
              <a:rPr lang="ru-RU" sz="3600" dirty="0" smtClean="0"/>
              <a:t>      </a:t>
            </a:r>
            <a:r>
              <a:rPr lang="en-US" sz="3600" dirty="0" smtClean="0"/>
              <a:t> </a:t>
            </a:r>
            <a:r>
              <a:rPr lang="ru-RU" sz="3600" dirty="0" smtClean="0"/>
              <a:t>                              </a:t>
            </a:r>
            <a:endParaRPr lang="en-US" sz="3600" dirty="0" smtClean="0"/>
          </a:p>
          <a:p>
            <a:pPr>
              <a:buFont typeface="Arial" charset="0"/>
              <a:buNone/>
            </a:pPr>
            <a:r>
              <a:rPr lang="en-US" sz="3600" dirty="0" smtClean="0"/>
              <a:t> x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422525" y="4278313"/>
            <a:ext cx="5543550" cy="7302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V="1">
            <a:off x="1214414" y="4357694"/>
            <a:ext cx="1227136" cy="71438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1463664" y="3386143"/>
            <a:ext cx="1922471" cy="792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авнобедренный треугольник 9"/>
          <p:cNvSpPr/>
          <p:nvPr/>
        </p:nvSpPr>
        <p:spPr>
          <a:xfrm>
            <a:off x="1990725" y="3846513"/>
            <a:ext cx="863600" cy="504825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062163" y="3559175"/>
            <a:ext cx="720725" cy="4318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278063" y="3343275"/>
            <a:ext cx="287337" cy="28733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933825" y="4062413"/>
            <a:ext cx="215900" cy="215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5302250" y="4062413"/>
            <a:ext cx="215900" cy="2159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79838" y="3789363"/>
            <a:ext cx="2016125" cy="28733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7" name="Прямая со стрелкой 16"/>
          <p:cNvCxnSpPr>
            <a:stCxn id="15" idx="3"/>
          </p:cNvCxnSpPr>
          <p:nvPr/>
        </p:nvCxnSpPr>
        <p:spPr>
          <a:xfrm>
            <a:off x="5795963" y="3933825"/>
            <a:ext cx="792162" cy="158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6599238" y="1903413"/>
            <a:ext cx="1366837" cy="13668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7318375" y="2262188"/>
            <a:ext cx="504825" cy="2889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754313" y="3324225"/>
          <a:ext cx="36576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Документ WordPad" r:id="rId3" imgW="3657600" imgH="181440" progId="WordPad.Document.1">
                  <p:embed/>
                </p:oleObj>
              </mc:Choice>
              <mc:Fallback>
                <p:oleObj name="Документ WordPad" r:id="rId3" imgW="3657600" imgH="181440" progId="WordPad.Document.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3" y="3324225"/>
                        <a:ext cx="36576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8072462" y="4071942"/>
            <a:ext cx="64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y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800" b="1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Система отсчёта </a:t>
            </a:r>
            <a:r>
              <a:rPr lang="ru-RU" sz="4800" b="1" dirty="0" smtClean="0">
                <a:latin typeface="+mj-lt"/>
              </a:rPr>
              <a:t>–              тело отсчёта, система координат, связанная с телом отсчёта, и прибор для измерения времени</a:t>
            </a:r>
            <a:endParaRPr lang="ru-RU" sz="48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28604"/>
            <a:ext cx="8686800" cy="1988794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Система отсчета</a:t>
            </a:r>
            <a:endParaRPr lang="ru-RU" sz="54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4282" y="4000504"/>
            <a:ext cx="8458200" cy="1219200"/>
          </a:xfrm>
        </p:spPr>
        <p:txBody>
          <a:bodyPr>
            <a:noAutofit/>
          </a:bodyPr>
          <a:lstStyle/>
          <a:p>
            <a:pPr algn="ctr"/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" name="Система отсчет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95600" y="2057400"/>
            <a:ext cx="33528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cap="none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Системы координат</a:t>
            </a:r>
            <a:r>
              <a:rPr lang="ru-RU" b="1" cap="none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13"/>
          </p:nvPr>
        </p:nvGraphicFramePr>
        <p:xfrm>
          <a:off x="179388" y="1600200"/>
          <a:ext cx="8784978" cy="4631362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736305"/>
                <a:gridCol w="3120347"/>
                <a:gridCol w="2928326"/>
              </a:tblGrid>
              <a:tr h="67667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одномерная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двумерная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трёхмерная</a:t>
                      </a:r>
                      <a:endParaRPr lang="ru-RU" sz="3200" dirty="0"/>
                    </a:p>
                  </a:txBody>
                  <a:tcPr/>
                </a:tc>
              </a:tr>
              <a:tr h="191253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                        </a:t>
                      </a:r>
                      <a:r>
                        <a:rPr lang="en-US" sz="2400" dirty="0" smtClean="0"/>
                        <a:t>x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</a:t>
                      </a:r>
                    </a:p>
                    <a:p>
                      <a:r>
                        <a:rPr lang="ru-RU" dirty="0" smtClean="0"/>
                        <a:t>              </a:t>
                      </a:r>
                      <a:r>
                        <a:rPr lang="en-US" sz="2400" dirty="0" smtClean="0"/>
                        <a:t>y</a:t>
                      </a:r>
                      <a:endParaRPr lang="ru-RU" dirty="0" smtClean="0"/>
                    </a:p>
                    <a:p>
                      <a:endParaRPr lang="en-US" dirty="0" smtClean="0"/>
                    </a:p>
                    <a:p>
                      <a:r>
                        <a:rPr lang="en-US" baseline="0" dirty="0" smtClean="0"/>
                        <a:t>                                </a:t>
                      </a:r>
                      <a:r>
                        <a:rPr lang="en-US" sz="2400" baseline="0" dirty="0" smtClean="0"/>
                        <a:t> x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</a:t>
                      </a:r>
                      <a:r>
                        <a:rPr lang="en-US" sz="2400" dirty="0" smtClean="0"/>
                        <a:t>z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                      </a:t>
                      </a:r>
                      <a:r>
                        <a:rPr lang="en-US" sz="1800" dirty="0" smtClean="0"/>
                        <a:t>y</a:t>
                      </a:r>
                      <a:r>
                        <a:rPr lang="en-US" dirty="0" smtClean="0"/>
                        <a:t>      </a:t>
                      </a:r>
                      <a:r>
                        <a:rPr lang="ru-RU" dirty="0" smtClean="0"/>
                        <a:t>                 </a:t>
                      </a:r>
                      <a:endParaRPr lang="en-US" sz="2400" dirty="0" smtClean="0"/>
                    </a:p>
                    <a:p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smtClean="0"/>
                        <a:t>           </a:t>
                      </a:r>
                      <a:r>
                        <a:rPr lang="en-US" sz="2400" baseline="0" dirty="0" smtClean="0"/>
                        <a:t>x</a:t>
                      </a:r>
                      <a:endParaRPr lang="en-US" sz="2400" dirty="0" smtClean="0"/>
                    </a:p>
                  </a:txBody>
                  <a:tcPr/>
                </a:tc>
              </a:tr>
              <a:tr h="191253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Лифт, бег</a:t>
                      </a:r>
                      <a:r>
                        <a:rPr lang="ru-RU" sz="3200" b="1" baseline="0" dirty="0" smtClean="0">
                          <a:solidFill>
                            <a:schemeClr val="tx1"/>
                          </a:solidFill>
                        </a:rPr>
                        <a:t> на короткую дистанцию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 …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Шахматы, географическая карта, план участка…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 Подводная лодка,</a:t>
                      </a:r>
                      <a:r>
                        <a:rPr lang="ru-RU" sz="3200" b="1" baseline="0" dirty="0" smtClean="0"/>
                        <a:t> самолёт в полёте…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1187450" y="3716338"/>
            <a:ext cx="1152525" cy="1587"/>
          </a:xfrm>
          <a:prstGeom prst="straightConnector1">
            <a:avLst/>
          </a:prstGeom>
          <a:ln w="444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851275" y="3789363"/>
            <a:ext cx="1296988" cy="1587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3312319" y="3248819"/>
            <a:ext cx="1079500" cy="15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380288" y="3500438"/>
            <a:ext cx="1152525" cy="1587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6877051" y="2997200"/>
            <a:ext cx="1008062" cy="1587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6732588" y="3500438"/>
            <a:ext cx="647700" cy="360362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686800" cy="841248"/>
          </a:xfrm>
        </p:spPr>
        <p:txBody>
          <a:bodyPr>
            <a:noAutofit/>
          </a:bodyPr>
          <a:lstStyle/>
          <a:p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Рассмотрим движение материальной точки А с координатами (</a:t>
            </a:r>
            <a:r>
              <a:rPr lang="ru-RU" sz="2800" cap="none" dirty="0" err="1" smtClean="0">
                <a:latin typeface="Times New Roman" pitchFamily="18" charset="0"/>
                <a:cs typeface="Times New Roman" pitchFamily="18" charset="0"/>
              </a:rPr>
              <a:t>х,у</a:t>
            </a: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cap="none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) в момент времени</a:t>
            </a:r>
            <a:r>
              <a:rPr lang="en-US" sz="2800" cap="none" dirty="0" smtClean="0"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Балясникова\Desktop\открытый урок по физике\kinemati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857364"/>
            <a:ext cx="4578324" cy="42481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2900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Совокупность координат </a:t>
            </a:r>
            <a:r>
              <a:rPr lang="ru-RU" cap="none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),  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) в момент времени 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 определяет закон движения материальной точки в координатной форме, </a:t>
            </a:r>
            <a:br>
              <a:rPr lang="ru-RU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тогда положение математической точки можно задать вектором </a:t>
            </a:r>
            <a:r>
              <a:rPr lang="en-US" cap="none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 descr="http://physics-lectures.ru/lectures/76/images/image979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071811"/>
            <a:ext cx="42862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hysics-lectures.ru/lectures/76/images/image980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5143512"/>
            <a:ext cx="1785950" cy="70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диус-вектор.gif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3600" dirty="0" smtClean="0"/>
              <a:t>x</a:t>
            </a:r>
            <a:r>
              <a:rPr lang="ru-RU" sz="3600" dirty="0" smtClean="0"/>
              <a:t>= </a:t>
            </a:r>
            <a:r>
              <a:rPr lang="en-US" sz="3600" dirty="0" smtClean="0"/>
              <a:t>r </a:t>
            </a:r>
            <a:r>
              <a:rPr lang="en-US" sz="1800" dirty="0" smtClean="0"/>
              <a:t>x</a:t>
            </a:r>
          </a:p>
          <a:p>
            <a:pPr>
              <a:buFont typeface="Wingdings" pitchFamily="2" charset="2"/>
              <a:buChar char="§"/>
            </a:pPr>
            <a:endParaRPr lang="en-US" sz="1800" dirty="0" smtClean="0"/>
          </a:p>
          <a:p>
            <a:pPr>
              <a:buFont typeface="Wingdings" pitchFamily="2" charset="2"/>
              <a:buChar char="§"/>
            </a:pPr>
            <a:r>
              <a:rPr lang="en-US" sz="3600" dirty="0" smtClean="0"/>
              <a:t>y= r </a:t>
            </a:r>
            <a:r>
              <a:rPr lang="en-US" sz="1800" dirty="0" smtClean="0"/>
              <a:t>y</a:t>
            </a:r>
          </a:p>
          <a:p>
            <a:pPr>
              <a:buFont typeface="Wingdings" pitchFamily="2" charset="2"/>
              <a:buChar char="§"/>
            </a:pPr>
            <a:endParaRPr lang="en-US" sz="1800" dirty="0" smtClean="0"/>
          </a:p>
          <a:p>
            <a:pPr>
              <a:buFont typeface="Wingdings" pitchFamily="2" charset="2"/>
              <a:buChar char="§"/>
            </a:pPr>
            <a:endParaRPr lang="en-US" sz="1800" dirty="0" smtClean="0"/>
          </a:p>
          <a:p>
            <a:pPr>
              <a:buFont typeface="Wingdings" pitchFamily="2" charset="2"/>
              <a:buChar char="§"/>
            </a:pPr>
            <a:r>
              <a:rPr lang="en-US" sz="3600" dirty="0" smtClean="0"/>
              <a:t>z= r </a:t>
            </a:r>
            <a:r>
              <a:rPr lang="en-US" sz="2000" dirty="0" smtClean="0"/>
              <a:t>z</a:t>
            </a:r>
            <a:endParaRPr lang="en-US" sz="3600" dirty="0" smtClean="0"/>
          </a:p>
          <a:p>
            <a:pPr>
              <a:buFont typeface="Wingdings" pitchFamily="2" charset="2"/>
              <a:buChar char="§"/>
            </a:pPr>
            <a:endParaRPr lang="en-US" sz="1800" dirty="0" smtClean="0"/>
          </a:p>
          <a:p>
            <a:pPr>
              <a:buFont typeface="Wingdings" pitchFamily="2" charset="2"/>
              <a:buChar char="§"/>
            </a:pPr>
            <a:endParaRPr lang="en-US" sz="18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4514" name="Picture 2" descr="C:\Users\Балясникова\Desktop\открытый урок по физике\kinemati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4214842" cy="39108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87"/>
          </a:xfrm>
        </p:spPr>
        <p:txBody>
          <a:bodyPr>
            <a:normAutofit fontScale="90000"/>
          </a:bodyPr>
          <a:lstStyle/>
          <a:p>
            <a:r>
              <a:rPr lang="ru-RU" sz="4800" b="1" smtClean="0"/>
              <a:t>Мы живём в мире движущихся объектов</a:t>
            </a:r>
          </a:p>
        </p:txBody>
      </p:sp>
      <p:pic>
        <p:nvPicPr>
          <p:cNvPr id="13314" name="Содержимое 5" descr="resACF3A833-F182-46F9-AFBA-F8BB6EC4A109.bmp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357438"/>
            <a:ext cx="3803650" cy="2857500"/>
          </a:xfrm>
        </p:spPr>
      </p:pic>
      <p:pic>
        <p:nvPicPr>
          <p:cNvPr id="13315" name="Содержимое 8" descr="Траектория самолета.jpe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67363" y="2143125"/>
            <a:ext cx="3576637" cy="3143250"/>
          </a:xfrm>
        </p:spPr>
      </p:pic>
      <p:pic>
        <p:nvPicPr>
          <p:cNvPr id="13316" name="Picture 2" descr="C:\Documents and Settings\user\Мои документы\Мои рисунки\resBFCEDD5C-6777-4DB7-A9D4-397574F5DA0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1785938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 descr="C:\Users\Балясникова\Desktop\открытый урок по физике\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581" cy="685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4318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cap="none" dirty="0" smtClean="0">
                <a:solidFill>
                  <a:srgbClr val="00B050"/>
                </a:solidFill>
              </a:rPr>
              <a:t>Работа с индивидуальными карточками</a:t>
            </a:r>
            <a:endParaRPr lang="ru-RU" cap="none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4318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cap="none" dirty="0" smtClean="0">
                <a:solidFill>
                  <a:srgbClr val="00B050"/>
                </a:solidFill>
              </a:rPr>
              <a:t/>
            </a:r>
            <a:br>
              <a:rPr lang="ru-RU" cap="none" dirty="0" smtClean="0">
                <a:solidFill>
                  <a:srgbClr val="00B050"/>
                </a:solidFill>
              </a:rPr>
            </a:br>
            <a:r>
              <a:rPr lang="ru-RU" cap="none" dirty="0" smtClean="0">
                <a:solidFill>
                  <a:srgbClr val="00B050"/>
                </a:solidFill>
              </a:rPr>
              <a:t/>
            </a:r>
            <a:br>
              <a:rPr lang="ru-RU" cap="none" dirty="0" smtClean="0">
                <a:solidFill>
                  <a:srgbClr val="00B050"/>
                </a:solidFill>
              </a:rPr>
            </a:br>
            <a:r>
              <a:rPr lang="ru-RU" cap="none" dirty="0" smtClean="0">
                <a:solidFill>
                  <a:srgbClr val="00B050"/>
                </a:solidFill>
              </a:rPr>
              <a:t>домашнее задание</a:t>
            </a: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cap="none" dirty="0" smtClean="0"/>
              <a:t>1. учебник параграф 3-8, вопросы</a:t>
            </a:r>
            <a:br>
              <a:rPr lang="ru-RU" cap="none" dirty="0" smtClean="0"/>
            </a:br>
            <a:r>
              <a:rPr lang="ru-RU" cap="none" dirty="0" smtClean="0"/>
              <a:t>2. принести маршрутный лист (маршрут пути от дома до колледжа)</a:t>
            </a:r>
            <a:br>
              <a:rPr lang="ru-RU" cap="none" dirty="0" smtClean="0"/>
            </a:b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cap="none" dirty="0" smtClean="0"/>
              <a:t/>
            </a:r>
            <a:br>
              <a:rPr lang="ru-RU" cap="none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428604"/>
            <a:ext cx="6227762" cy="823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Рефлексия</a:t>
            </a:r>
          </a:p>
          <a:p>
            <a:pPr algn="ctr"/>
            <a:r>
              <a:rPr lang="ru-RU" sz="2000" b="1" i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(отметьте свой вариант ответа в таблице)</a:t>
            </a:r>
          </a:p>
        </p:txBody>
      </p:sp>
      <p:graphicFrame>
        <p:nvGraphicFramePr>
          <p:cNvPr id="28706" name="Group 34"/>
          <p:cNvGraphicFramePr>
            <a:graphicFrameLocks noGrp="1"/>
          </p:cNvGraphicFramePr>
          <p:nvPr/>
        </p:nvGraphicFramePr>
        <p:xfrm>
          <a:off x="1714480" y="1428736"/>
          <a:ext cx="6072187" cy="5028248"/>
        </p:xfrm>
        <a:graphic>
          <a:graphicData uri="http://schemas.openxmlformats.org/drawingml/2006/table">
            <a:tbl>
              <a:tblPr/>
              <a:tblGrid>
                <a:gridCol w="3786187"/>
                <a:gridCol w="642938"/>
                <a:gridCol w="714375"/>
                <a:gridCol w="92868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Суждения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Нет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Не знаю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557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На уроке я: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arenR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всё  знал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arenR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узнал много нового;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arenR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показал свои знания;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arenR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с интересом общался с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преподавателем и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одногрупниками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728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На уроке я чувствовал себя: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arenR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свободно;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arenR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скованно;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arenR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уютно.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728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На уроке мне понравилось: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arenR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работа с  карточками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arenR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решение познавательных  задач и ответы на вопросы;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arenR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наглядность;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arenR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D2DB9"/>
                          </a:solidFill>
                          <a:effectLst/>
                          <a:latin typeface="Times New Roman" pitchFamily="18" charset="0"/>
                        </a:rPr>
                        <a:t>другое (указать).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87"/>
          </a:xfrm>
        </p:spPr>
        <p:txBody>
          <a:bodyPr>
            <a:normAutofit fontScale="90000"/>
          </a:bodyPr>
          <a:lstStyle/>
          <a:p>
            <a:r>
              <a:rPr lang="ru-RU" sz="4800" b="1" smtClean="0"/>
              <a:t>Мы живём в мире движущихся объектов</a:t>
            </a:r>
          </a:p>
        </p:txBody>
      </p:sp>
      <p:pic>
        <p:nvPicPr>
          <p:cNvPr id="13314" name="Содержимое 5" descr="resACF3A833-F182-46F9-AFBA-F8BB6EC4A109.bmp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357438"/>
            <a:ext cx="3803650" cy="2857500"/>
          </a:xfrm>
        </p:spPr>
      </p:pic>
      <p:pic>
        <p:nvPicPr>
          <p:cNvPr id="13315" name="Содержимое 8" descr="Траектория самолета.jpeg"/>
          <p:cNvPicPr>
            <a:picLocks noGrp="1" noChangeAspect="1"/>
          </p:cNvPicPr>
          <p:nvPr>
            <p:ph sz="quarter" idx="1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67363" y="2143125"/>
            <a:ext cx="3576637" cy="3143250"/>
          </a:xfrm>
        </p:spPr>
      </p:pic>
      <p:pic>
        <p:nvPicPr>
          <p:cNvPr id="13316" name="Picture 2" descr="C:\Documents and Settings\user\Мои документы\Мои рисунки\resBFCEDD5C-6777-4DB7-A9D4-397574F5DA0D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38" y="1785938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Wildlif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pic>
        <p:nvPicPr>
          <p:cNvPr id="8" name="Wildlif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9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00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80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Механическое  движение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– изменение  положения  тела  в пространстве  относительно других тел  с  течением времени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Механическое движение изучает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 механики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2332037"/>
            <a:ext cx="8686800" cy="45259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Основная задача механики –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положения тела в пространстве в любой момент времени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98" y="-2786106"/>
            <a:ext cx="9929882" cy="964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6972304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Материальная точка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42844" y="1571612"/>
            <a:ext cx="8764910" cy="1214446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Тело, размерами которого в данных условиях можно пренебречь, называется </a:t>
            </a:r>
            <a:r>
              <a:rPr lang="ru-RU" sz="2800" b="1" dirty="0" smtClean="0">
                <a:solidFill>
                  <a:srgbClr val="FFFF00"/>
                </a:solidFill>
              </a:rPr>
              <a:t>материальной точкой</a:t>
            </a:r>
          </a:p>
        </p:txBody>
      </p:sp>
      <p:pic>
        <p:nvPicPr>
          <p:cNvPr id="4" name="Понятие материальной точки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00364" y="3000372"/>
            <a:ext cx="33528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400800" cy="1428744"/>
          </a:xfrm>
        </p:spPr>
        <p:txBody>
          <a:bodyPr>
            <a:normAutofit/>
          </a:bodyPr>
          <a:lstStyle/>
          <a:p>
            <a:r>
              <a:rPr lang="ru-RU" dirty="0" smtClean="0"/>
              <a:t>Траектория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42844" y="1571612"/>
            <a:ext cx="8764910" cy="20002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Траектория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некоторая линия, которую описывает тело (материальная точка) с течением времени, перемещаясь из одной точки в другую</a:t>
            </a:r>
          </a:p>
        </p:txBody>
      </p:sp>
      <p:pic>
        <p:nvPicPr>
          <p:cNvPr id="6" name="Понятие траектории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43174" y="3714752"/>
            <a:ext cx="33528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748</TotalTime>
  <Words>511</Words>
  <Application>Microsoft Office PowerPoint</Application>
  <PresentationFormat>Экран (4:3)</PresentationFormat>
  <Paragraphs>136</Paragraphs>
  <Slides>33</Slides>
  <Notes>0</Notes>
  <HiddenSlides>0</HiddenSlides>
  <MMClips>8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Воздушный поток</vt:lpstr>
      <vt:lpstr>Документ WordPad</vt:lpstr>
      <vt:lpstr>Физика 10 класс</vt:lpstr>
      <vt:lpstr>Цели урока</vt:lpstr>
      <vt:lpstr>Мы живём в мире движущихся объектов</vt:lpstr>
      <vt:lpstr>Мы живём в мире движущихся объектов</vt:lpstr>
      <vt:lpstr>Презентация PowerPoint</vt:lpstr>
      <vt:lpstr>Механическое движение изучает  раздел механики</vt:lpstr>
      <vt:lpstr>Презентация PowerPoint</vt:lpstr>
      <vt:lpstr>Материальная точка</vt:lpstr>
      <vt:lpstr>Траектория</vt:lpstr>
      <vt:lpstr>Чем отличается  путь от перемещения?</vt:lpstr>
      <vt:lpstr>Путь</vt:lpstr>
      <vt:lpstr>перемещение</vt:lpstr>
      <vt:lpstr>Путь и перемещение</vt:lpstr>
      <vt:lpstr>Путь и перемещение</vt:lpstr>
      <vt:lpstr>Презентация PowerPoint</vt:lpstr>
      <vt:lpstr>Описать движение   можно:  </vt:lpstr>
      <vt:lpstr>Положение материальной точки </vt:lpstr>
      <vt:lpstr>Тележка движется слева направо.     Для рассмотрения её движения введём:</vt:lpstr>
      <vt:lpstr>Тело отсчёта</vt:lpstr>
      <vt:lpstr>Добавим систему координат</vt:lpstr>
      <vt:lpstr>Добавим  секундомер</vt:lpstr>
      <vt:lpstr>Система отсчёта</vt:lpstr>
      <vt:lpstr>Презентация PowerPoint</vt:lpstr>
      <vt:lpstr>Система отсчета</vt:lpstr>
      <vt:lpstr>Системы координат:</vt:lpstr>
      <vt:lpstr>Рассмотрим движение материальной точки А с координатами (х,у,z) в момент времени t .  </vt:lpstr>
      <vt:lpstr>Совокупность координат х(t),  y(t), z(t) в момент времени t определяет закон движения материальной точки в координатной форме,     тогда положение математической точки можно задать вектором r.    </vt:lpstr>
      <vt:lpstr>Презентация PowerPoint</vt:lpstr>
      <vt:lpstr>Презентация PowerPoint</vt:lpstr>
      <vt:lpstr>Презентация PowerPoint</vt:lpstr>
      <vt:lpstr>Работа с индивидуальными карточками</vt:lpstr>
      <vt:lpstr>  домашнее задание      1. учебник параграф 3-8, вопросы 2. принести маршрутный лист (маршрут пути от дома до колледжа)  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Законы движения  и взаимодействия тел</dc:title>
  <dc:creator>Ольга</dc:creator>
  <cp:lastModifiedBy>Витек</cp:lastModifiedBy>
  <cp:revision>88</cp:revision>
  <dcterms:created xsi:type="dcterms:W3CDTF">2010-08-06T10:46:21Z</dcterms:created>
  <dcterms:modified xsi:type="dcterms:W3CDTF">2013-09-26T11:08:50Z</dcterms:modified>
</cp:coreProperties>
</file>