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4" r:id="rId3"/>
    <p:sldId id="284" r:id="rId4"/>
    <p:sldId id="285" r:id="rId5"/>
    <p:sldId id="286" r:id="rId6"/>
    <p:sldId id="287" r:id="rId7"/>
    <p:sldId id="288" r:id="rId8"/>
    <p:sldId id="275" r:id="rId9"/>
    <p:sldId id="276" r:id="rId10"/>
    <p:sldId id="277" r:id="rId11"/>
    <p:sldId id="278" r:id="rId12"/>
    <p:sldId id="280" r:id="rId13"/>
    <p:sldId id="27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16" name="Номер слайда 15"/>
          <p:cNvSpPr>
            <a:spLocks noGrp="1"/>
          </p:cNvSpPr>
          <p:nvPr>
            <p:ph type="sldNum" sz="quarter" idx="11"/>
          </p:nvPr>
        </p:nvSpPr>
        <p:spPr/>
        <p:txBody>
          <a:bodyPr/>
          <a:lstStyle/>
          <a:p>
            <a:fld id="{420CEF49-8819-4A41-B9CB-03884394C937}"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0CEF49-8819-4A41-B9CB-03884394C937}" type="slidenum">
              <a:rPr lang="ru-RU" smtClean="0"/>
              <a:pPr/>
              <a:t>‹#›</a:t>
            </a:fld>
            <a:endParaRPr lang="ru-RU"/>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0CEF49-8819-4A41-B9CB-03884394C937}" type="slidenum">
              <a:rPr lang="ru-RU" smtClean="0"/>
              <a:pPr/>
              <a:t>‹#›</a:t>
            </a:fld>
            <a:endParaRPr lang="ru-RU"/>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ABE4B97-D4AF-41FA-A289-F7B7C74A5D45}" type="datetimeFigureOut">
              <a:rPr lang="ru-RU" smtClean="0"/>
              <a:pPr/>
              <a:t>22.10.2014</a:t>
            </a:fld>
            <a:endParaRPr lang="ru-RU"/>
          </a:p>
        </p:txBody>
      </p:sp>
      <p:sp>
        <p:nvSpPr>
          <p:cNvPr id="15" name="Номер слайда 14"/>
          <p:cNvSpPr>
            <a:spLocks noGrp="1"/>
          </p:cNvSpPr>
          <p:nvPr>
            <p:ph type="sldNum" sz="quarter" idx="15"/>
          </p:nvPr>
        </p:nvSpPr>
        <p:spPr/>
        <p:txBody>
          <a:bodyPr/>
          <a:lstStyle>
            <a:lvl1pPr algn="ctr">
              <a:defRPr/>
            </a:lvl1pPr>
          </a:lstStyle>
          <a:p>
            <a:fld id="{420CEF49-8819-4A41-B9CB-03884394C937}"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0CEF49-8819-4A41-B9CB-03884394C937}"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0CEF49-8819-4A41-B9CB-03884394C93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20CEF49-8819-4A41-B9CB-03884394C937}"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0CEF49-8819-4A41-B9CB-03884394C93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0CEF49-8819-4A41-B9CB-03884394C937}" type="slidenum">
              <a:rPr lang="ru-RU" smtClean="0"/>
              <a:pPr/>
              <a:t>‹#›</a:t>
            </a:fld>
            <a:endParaRPr lang="ru-RU"/>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ABE4B97-D4AF-41FA-A289-F7B7C74A5D45}" type="datetimeFigureOut">
              <a:rPr lang="ru-RU" smtClean="0"/>
              <a:pPr/>
              <a:t>22.10.2014</a:t>
            </a:fld>
            <a:endParaRPr lang="ru-RU"/>
          </a:p>
        </p:txBody>
      </p:sp>
      <p:sp>
        <p:nvSpPr>
          <p:cNvPr id="9" name="Номер слайда 8"/>
          <p:cNvSpPr>
            <a:spLocks noGrp="1"/>
          </p:cNvSpPr>
          <p:nvPr>
            <p:ph type="sldNum" sz="quarter" idx="15"/>
          </p:nvPr>
        </p:nvSpPr>
        <p:spPr/>
        <p:txBody>
          <a:bodyPr/>
          <a:lstStyle/>
          <a:p>
            <a:fld id="{420CEF49-8819-4A41-B9CB-03884394C937}"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ABE4B97-D4AF-41FA-A289-F7B7C74A5D45}" type="datetimeFigureOut">
              <a:rPr lang="ru-RU" smtClean="0"/>
              <a:pPr/>
              <a:t>22.10.2014</a:t>
            </a:fld>
            <a:endParaRPr lang="ru-RU"/>
          </a:p>
        </p:txBody>
      </p:sp>
      <p:sp>
        <p:nvSpPr>
          <p:cNvPr id="9" name="Номер слайда 8"/>
          <p:cNvSpPr>
            <a:spLocks noGrp="1"/>
          </p:cNvSpPr>
          <p:nvPr>
            <p:ph type="sldNum" sz="quarter" idx="11"/>
          </p:nvPr>
        </p:nvSpPr>
        <p:spPr/>
        <p:txBody>
          <a:bodyPr/>
          <a:lstStyle/>
          <a:p>
            <a:fld id="{420CEF49-8819-4A41-B9CB-03884394C937}"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ABE4B97-D4AF-41FA-A289-F7B7C74A5D45}" type="datetimeFigureOut">
              <a:rPr lang="ru-RU" smtClean="0"/>
              <a:pPr/>
              <a:t>22.10.2014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20CEF49-8819-4A41-B9CB-03884394C937}"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u"/>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19872" y="4077072"/>
            <a:ext cx="5343128" cy="1656184"/>
          </a:xfrm>
        </p:spPr>
        <p:txBody>
          <a:bodyPr/>
          <a:lstStyle/>
          <a:p>
            <a:r>
              <a:rPr lang="ru-RU" b="1" dirty="0" smtClean="0"/>
              <a:t>Мастер-класс: Часть </a:t>
            </a:r>
            <a:r>
              <a:rPr lang="en-US" b="1" dirty="0" smtClean="0"/>
              <a:t>I</a:t>
            </a:r>
            <a:endParaRPr lang="ru-RU" b="1" dirty="0" smtClean="0"/>
          </a:p>
          <a:p>
            <a:r>
              <a:rPr lang="ru-RU" b="1" dirty="0" smtClean="0"/>
              <a:t>История японского искусства</a:t>
            </a:r>
          </a:p>
          <a:p>
            <a:endParaRPr lang="ru-RU" b="1" smtClean="0"/>
          </a:p>
          <a:p>
            <a:r>
              <a:rPr lang="ru-RU" b="1" smtClean="0"/>
              <a:t> </a:t>
            </a:r>
            <a:r>
              <a:rPr lang="ru-RU" b="1" dirty="0" smtClean="0"/>
              <a:t>Шараевой Ольги Анатольевны</a:t>
            </a:r>
            <a:endParaRPr lang="ru-RU" dirty="0"/>
          </a:p>
        </p:txBody>
      </p:sp>
      <p:sp>
        <p:nvSpPr>
          <p:cNvPr id="2" name="Заголовок 1"/>
          <p:cNvSpPr>
            <a:spLocks noGrp="1"/>
          </p:cNvSpPr>
          <p:nvPr>
            <p:ph type="ctrTitle"/>
          </p:nvPr>
        </p:nvSpPr>
        <p:spPr/>
        <p:txBody>
          <a:bodyPr/>
          <a:lstStyle/>
          <a:p>
            <a:r>
              <a:rPr lang="ru-RU" b="1" dirty="0" smtClean="0">
                <a:solidFill>
                  <a:schemeClr val="tx2">
                    <a:lumMod val="50000"/>
                  </a:schemeClr>
                </a:solidFill>
              </a:rPr>
              <a:t>Цумами </a:t>
            </a:r>
            <a:r>
              <a:rPr lang="ru-RU" b="1" dirty="0" err="1" smtClean="0">
                <a:solidFill>
                  <a:schemeClr val="tx2">
                    <a:lumMod val="50000"/>
                  </a:schemeClr>
                </a:solidFill>
              </a:rPr>
              <a:t>канзаши</a:t>
            </a:r>
            <a:r>
              <a:rPr lang="ru-RU" b="1" dirty="0" smtClean="0">
                <a:solidFill>
                  <a:schemeClr val="tx2">
                    <a:lumMod val="50000"/>
                  </a:schemeClr>
                </a:solidFill>
              </a:rPr>
              <a:t> - японский цветок из шёлка</a:t>
            </a:r>
            <a:r>
              <a:rPr lang="ru-RU" dirty="0" smtClean="0"/>
              <a:t/>
            </a:r>
            <a:br>
              <a:rPr lang="ru-RU" dirty="0" smtClean="0"/>
            </a:br>
            <a:endParaRPr lang="ru-RU" dirty="0"/>
          </a:p>
        </p:txBody>
      </p:sp>
      <p:pic>
        <p:nvPicPr>
          <p:cNvPr id="21506" name="Picture 2" descr="F:\Картинки\фонтан.gif"/>
          <p:cNvPicPr>
            <a:picLocks noChangeAspect="1" noChangeArrowheads="1" noCrop="1"/>
          </p:cNvPicPr>
          <p:nvPr/>
        </p:nvPicPr>
        <p:blipFill>
          <a:blip r:embed="rId2" cstate="email"/>
          <a:srcRect/>
          <a:stretch>
            <a:fillRect/>
          </a:stretch>
        </p:blipFill>
        <p:spPr bwMode="auto">
          <a:xfrm>
            <a:off x="63500" y="-136525"/>
            <a:ext cx="285750" cy="304800"/>
          </a:xfrm>
          <a:prstGeom prst="rect">
            <a:avLst/>
          </a:prstGeom>
          <a:noFill/>
        </p:spPr>
      </p:pic>
      <p:pic>
        <p:nvPicPr>
          <p:cNvPr id="21508" name="Picture 4" descr="F:\Картинки\звёзды.gif"/>
          <p:cNvPicPr>
            <a:picLocks noChangeAspect="1" noChangeArrowheads="1" noCrop="1"/>
          </p:cNvPicPr>
          <p:nvPr/>
        </p:nvPicPr>
        <p:blipFill>
          <a:blip r:embed="rId3" cstate="email"/>
          <a:srcRect/>
          <a:stretch>
            <a:fillRect/>
          </a:stretch>
        </p:blipFill>
        <p:spPr bwMode="auto">
          <a:xfrm>
            <a:off x="63500" y="-136525"/>
            <a:ext cx="304800" cy="304800"/>
          </a:xfrm>
          <a:prstGeom prst="rect">
            <a:avLst/>
          </a:prstGeom>
          <a:noFill/>
        </p:spPr>
      </p:pic>
      <p:pic>
        <p:nvPicPr>
          <p:cNvPr id="21510" name="Picture 6" descr="F:\Картинки\звёзды.gif"/>
          <p:cNvPicPr>
            <a:picLocks noChangeAspect="1" noChangeArrowheads="1" noCrop="1"/>
          </p:cNvPicPr>
          <p:nvPr/>
        </p:nvPicPr>
        <p:blipFill>
          <a:blip r:embed="rId3" cstate="email"/>
          <a:srcRect/>
          <a:stretch>
            <a:fillRect/>
          </a:stretch>
        </p:blipFill>
        <p:spPr bwMode="auto">
          <a:xfrm>
            <a:off x="63500" y="-136525"/>
            <a:ext cx="304800" cy="304800"/>
          </a:xfrm>
          <a:prstGeom prst="rect">
            <a:avLst/>
          </a:prstGeom>
          <a:noFill/>
        </p:spPr>
      </p:pic>
      <p:pic>
        <p:nvPicPr>
          <p:cNvPr id="21512" name="Picture 8" descr="F:\Картинки\звёзды.gif"/>
          <p:cNvPicPr>
            <a:picLocks noChangeAspect="1" noChangeArrowheads="1" noCrop="1"/>
          </p:cNvPicPr>
          <p:nvPr/>
        </p:nvPicPr>
        <p:blipFill>
          <a:blip r:embed="rId3" cstate="email"/>
          <a:srcRect/>
          <a:stretch>
            <a:fillRect/>
          </a:stretch>
        </p:blipFill>
        <p:spPr bwMode="auto">
          <a:xfrm>
            <a:off x="63500" y="-136525"/>
            <a:ext cx="304800" cy="304800"/>
          </a:xfrm>
          <a:prstGeom prst="rect">
            <a:avLst/>
          </a:prstGeom>
          <a:noFill/>
        </p:spPr>
      </p:pic>
      <p:pic>
        <p:nvPicPr>
          <p:cNvPr id="21516" name="Picture 12" descr="C:\Users\User\Documents\КАНЗАШИ\Фото канзаши\s67372187.jpg"/>
          <p:cNvPicPr>
            <a:picLocks noChangeAspect="1" noChangeArrowheads="1"/>
          </p:cNvPicPr>
          <p:nvPr/>
        </p:nvPicPr>
        <p:blipFill>
          <a:blip r:embed="rId4" cstate="email"/>
          <a:srcRect/>
          <a:stretch>
            <a:fillRect/>
          </a:stretch>
        </p:blipFill>
        <p:spPr bwMode="auto">
          <a:xfrm>
            <a:off x="899592" y="3789040"/>
            <a:ext cx="2371725" cy="2352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412776"/>
            <a:ext cx="8219256" cy="2808312"/>
          </a:xfrm>
        </p:spPr>
        <p:txBody>
          <a:bodyPr>
            <a:normAutofit lnSpcReduction="10000"/>
          </a:bodyPr>
          <a:lstStyle/>
          <a:p>
            <a:pPr algn="just">
              <a:buNone/>
            </a:pPr>
            <a:r>
              <a:rPr lang="ru-RU" dirty="0" smtClean="0"/>
              <a:t>	</a:t>
            </a:r>
            <a:r>
              <a:rPr lang="ru-RU" sz="1800" dirty="0" smtClean="0"/>
              <a:t>15 ноября по всей Японии проводится праздник "Сити-го-сан". В переводе на русский означает "7-5-3" . Это такой общий День Рождения всех детей, которым в этот год исполнилось соответственно 3, 5 и 7 лет. </a:t>
            </a:r>
          </a:p>
          <a:p>
            <a:pPr algn="just">
              <a:buNone/>
            </a:pPr>
            <a:r>
              <a:rPr lang="ru-RU" sz="1800" dirty="0" smtClean="0"/>
              <a:t>	Цифры магические и много чего  традиционно означают, но главное - это то, что в 7 лет девочки впервые надевают взрослый "оби", и проходят церемонию "перемены пояса" - то есть считаются взрослыми. </a:t>
            </a:r>
          </a:p>
          <a:p>
            <a:pPr algn="just">
              <a:buNone/>
            </a:pPr>
            <a:r>
              <a:rPr lang="ru-RU" sz="1800" dirty="0" smtClean="0"/>
              <a:t>	Девочки в этот день очень нарядные, и причёски, конечно же, украшены шёлковыми цветами, непременно ручной работы. Да и сами кимоно недешевы. Взрослое хорошее кимоно стоит около 3.000 долларов!</a:t>
            </a:r>
          </a:p>
          <a:p>
            <a:pPr algn="just">
              <a:buNone/>
            </a:pPr>
            <a:endParaRPr lang="ru-RU" sz="1800" dirty="0" smtClean="0"/>
          </a:p>
          <a:p>
            <a:pPr>
              <a:buNone/>
            </a:pPr>
            <a:endParaRPr lang="ru-RU" dirty="0" smtClean="0"/>
          </a:p>
          <a:p>
            <a:pPr>
              <a:buNone/>
            </a:pPr>
            <a:endParaRPr lang="ru-RU" dirty="0"/>
          </a:p>
        </p:txBody>
      </p:sp>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Праздник "Сити-го-сан"</a:t>
            </a:r>
            <a:endParaRPr lang="ru-RU" b="1" dirty="0">
              <a:solidFill>
                <a:schemeClr val="accent3">
                  <a:lumMod val="60000"/>
                  <a:lumOff val="40000"/>
                </a:schemeClr>
              </a:solidFill>
            </a:endParaRPr>
          </a:p>
        </p:txBody>
      </p:sp>
      <p:pic>
        <p:nvPicPr>
          <p:cNvPr id="4" name="Рисунок 3"/>
          <p:cNvPicPr/>
          <p:nvPr/>
        </p:nvPicPr>
        <p:blipFill>
          <a:blip r:embed="rId2" cstate="email"/>
          <a:srcRect/>
          <a:stretch>
            <a:fillRect/>
          </a:stretch>
        </p:blipFill>
        <p:spPr bwMode="auto">
          <a:xfrm>
            <a:off x="467544" y="4077072"/>
            <a:ext cx="3867834"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p:nvPr/>
        </p:nvPicPr>
        <p:blipFill>
          <a:blip r:embed="rId3" cstate="email"/>
          <a:srcRect/>
          <a:stretch>
            <a:fillRect/>
          </a:stretch>
        </p:blipFill>
        <p:spPr bwMode="auto">
          <a:xfrm>
            <a:off x="4788024" y="4077072"/>
            <a:ext cx="3816423" cy="2304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Современные идеи</a:t>
            </a:r>
            <a:endParaRPr lang="ru-RU" b="1" dirty="0">
              <a:solidFill>
                <a:schemeClr val="accent3">
                  <a:lumMod val="60000"/>
                  <a:lumOff val="40000"/>
                </a:schemeClr>
              </a:solidFill>
            </a:endParaRPr>
          </a:p>
        </p:txBody>
      </p:sp>
      <p:pic>
        <p:nvPicPr>
          <p:cNvPr id="4" name="Содержимое 3"/>
          <p:cNvPicPr>
            <a:picLocks noGrp="1"/>
          </p:cNvPicPr>
          <p:nvPr>
            <p:ph idx="1"/>
          </p:nvPr>
        </p:nvPicPr>
        <p:blipFill>
          <a:blip r:embed="rId2" cstate="email"/>
          <a:srcRect/>
          <a:stretch>
            <a:fillRect/>
          </a:stretch>
        </p:blipFill>
        <p:spPr bwMode="auto">
          <a:xfrm>
            <a:off x="971600" y="1628800"/>
            <a:ext cx="142875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Выноска-облако 9"/>
          <p:cNvSpPr/>
          <p:nvPr/>
        </p:nvSpPr>
        <p:spPr>
          <a:xfrm>
            <a:off x="683568" y="3429000"/>
            <a:ext cx="1800200" cy="576064"/>
          </a:xfrm>
          <a:prstGeom prst="cloudCallout">
            <a:avLst>
              <a:gd name="adj1" fmla="val -7069"/>
              <a:gd name="adj2" fmla="val -87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Конфетный гребень</a:t>
            </a:r>
            <a:endParaRPr lang="ru-RU" sz="1200" b="1" dirty="0">
              <a:solidFill>
                <a:schemeClr val="tx1"/>
              </a:solidFill>
              <a:effectLst>
                <a:outerShdw blurRad="38100" dist="38100" dir="2700000" algn="tl">
                  <a:srgbClr val="000000">
                    <a:alpha val="43137"/>
                  </a:srgbClr>
                </a:outerShdw>
              </a:effectLst>
            </a:endParaRPr>
          </a:p>
        </p:txBody>
      </p:sp>
      <p:pic>
        <p:nvPicPr>
          <p:cNvPr id="16385" name="Picture 1" descr="C:\Users\User\Documents\КАНЗАШИ\Фото канзаши\501.jpeg"/>
          <p:cNvPicPr>
            <a:picLocks noChangeAspect="1" noChangeArrowheads="1"/>
          </p:cNvPicPr>
          <p:nvPr/>
        </p:nvPicPr>
        <p:blipFill>
          <a:blip r:embed="rId3" cstate="email"/>
          <a:srcRect/>
          <a:stretch>
            <a:fillRect/>
          </a:stretch>
        </p:blipFill>
        <p:spPr bwMode="auto">
          <a:xfrm>
            <a:off x="3779912" y="1700808"/>
            <a:ext cx="165618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6" name="Picture 2" descr="C:\Users\User\Documents\КАНЗАШИ\Фото канзаши\65205301_7_4_1.jpg"/>
          <p:cNvPicPr>
            <a:picLocks noChangeAspect="1" noChangeArrowheads="1"/>
          </p:cNvPicPr>
          <p:nvPr/>
        </p:nvPicPr>
        <p:blipFill>
          <a:blip r:embed="rId4" cstate="email"/>
          <a:srcRect/>
          <a:stretch>
            <a:fillRect/>
          </a:stretch>
        </p:blipFill>
        <p:spPr bwMode="auto">
          <a:xfrm>
            <a:off x="6732240" y="2132856"/>
            <a:ext cx="165618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7" name="Picture 3" descr="C:\Users\User\Documents\КАНЗАШИ\Фото канзаши\65205401_7_4_18.jpg"/>
          <p:cNvPicPr>
            <a:picLocks noChangeAspect="1" noChangeArrowheads="1"/>
          </p:cNvPicPr>
          <p:nvPr/>
        </p:nvPicPr>
        <p:blipFill>
          <a:blip r:embed="rId5" cstate="email"/>
          <a:srcRect/>
          <a:stretch>
            <a:fillRect/>
          </a:stretch>
        </p:blipFill>
        <p:spPr bwMode="auto">
          <a:xfrm>
            <a:off x="2339752" y="4077072"/>
            <a:ext cx="1644774" cy="164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Выноска-облако 12"/>
          <p:cNvSpPr/>
          <p:nvPr/>
        </p:nvSpPr>
        <p:spPr>
          <a:xfrm>
            <a:off x="3635896" y="3429000"/>
            <a:ext cx="1728192" cy="504056"/>
          </a:xfrm>
          <a:prstGeom prst="cloudCallout">
            <a:avLst>
              <a:gd name="adj1" fmla="val -5481"/>
              <a:gd name="adj2" fmla="val -88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Шпилька «Бабочка»</a:t>
            </a:r>
            <a:endParaRPr lang="ru-RU" sz="1200" b="1" dirty="0">
              <a:solidFill>
                <a:schemeClr val="tx1"/>
              </a:solidFill>
              <a:effectLst>
                <a:outerShdw blurRad="38100" dist="38100" dir="2700000" algn="tl">
                  <a:srgbClr val="000000">
                    <a:alpha val="43137"/>
                  </a:srgbClr>
                </a:outerShdw>
              </a:effectLst>
            </a:endParaRPr>
          </a:p>
        </p:txBody>
      </p:sp>
      <p:sp>
        <p:nvSpPr>
          <p:cNvPr id="14" name="Выноска-облако 13"/>
          <p:cNvSpPr/>
          <p:nvPr/>
        </p:nvSpPr>
        <p:spPr>
          <a:xfrm>
            <a:off x="7020272" y="3789040"/>
            <a:ext cx="1728192" cy="576064"/>
          </a:xfrm>
          <a:prstGeom prst="cloudCallout">
            <a:avLst>
              <a:gd name="adj1" fmla="val -13947"/>
              <a:gd name="adj2" fmla="val -77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Шпилька «Рыбки»</a:t>
            </a:r>
            <a:endParaRPr lang="ru-RU" sz="1200" b="1" dirty="0">
              <a:solidFill>
                <a:schemeClr val="tx1"/>
              </a:solidFill>
              <a:effectLst>
                <a:outerShdw blurRad="38100" dist="38100" dir="2700000" algn="tl">
                  <a:srgbClr val="000000">
                    <a:alpha val="43137"/>
                  </a:srgbClr>
                </a:outerShdw>
              </a:effectLst>
            </a:endParaRPr>
          </a:p>
        </p:txBody>
      </p:sp>
      <p:sp>
        <p:nvSpPr>
          <p:cNvPr id="15" name="Выноска-облако 14"/>
          <p:cNvSpPr/>
          <p:nvPr/>
        </p:nvSpPr>
        <p:spPr>
          <a:xfrm>
            <a:off x="1979712" y="5877272"/>
            <a:ext cx="1656184" cy="504056"/>
          </a:xfrm>
          <a:prstGeom prst="cloudCallout">
            <a:avLst>
              <a:gd name="adj1" fmla="val 11979"/>
              <a:gd name="adj2" fmla="val -110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Шпилька «Журавль»</a:t>
            </a:r>
            <a:endParaRPr lang="ru-RU" sz="1200" b="1" dirty="0">
              <a:solidFill>
                <a:schemeClr val="tx1"/>
              </a:solidFill>
              <a:effectLst>
                <a:outerShdw blurRad="38100" dist="38100" dir="2700000" algn="tl">
                  <a:srgbClr val="000000">
                    <a:alpha val="43137"/>
                  </a:srgbClr>
                </a:outerShdw>
              </a:effectLst>
            </a:endParaRPr>
          </a:p>
        </p:txBody>
      </p:sp>
      <p:pic>
        <p:nvPicPr>
          <p:cNvPr id="16391" name="Picture 7" descr="C:\Users\User\Pictures\Картинки\63.gif"/>
          <p:cNvPicPr>
            <a:picLocks noChangeAspect="1" noChangeArrowheads="1" noCrop="1"/>
          </p:cNvPicPr>
          <p:nvPr/>
        </p:nvPicPr>
        <p:blipFill>
          <a:blip r:embed="rId6" cstate="email"/>
          <a:srcRect/>
          <a:stretch>
            <a:fillRect/>
          </a:stretch>
        </p:blipFill>
        <p:spPr bwMode="auto">
          <a:xfrm>
            <a:off x="6660232" y="548680"/>
            <a:ext cx="885178" cy="951359"/>
          </a:xfrm>
          <a:prstGeom prst="rect">
            <a:avLst/>
          </a:prstGeom>
          <a:noFill/>
        </p:spPr>
      </p:pic>
      <p:pic>
        <p:nvPicPr>
          <p:cNvPr id="20" name="Рисунок 19"/>
          <p:cNvPicPr/>
          <p:nvPr/>
        </p:nvPicPr>
        <p:blipFill>
          <a:blip r:embed="rId7" cstate="email"/>
          <a:srcRect/>
          <a:stretch>
            <a:fillRect/>
          </a:stretch>
        </p:blipFill>
        <p:spPr bwMode="auto">
          <a:xfrm>
            <a:off x="4860032" y="4077072"/>
            <a:ext cx="1728192" cy="1661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Выноска-облако 20"/>
          <p:cNvSpPr/>
          <p:nvPr/>
        </p:nvSpPr>
        <p:spPr>
          <a:xfrm>
            <a:off x="5076056" y="5805264"/>
            <a:ext cx="1944216" cy="576064"/>
          </a:xfrm>
          <a:prstGeom prst="cloudCallout">
            <a:avLst>
              <a:gd name="adj1" fmla="val -7069"/>
              <a:gd name="adj2" fmla="val -87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Шпилька «Филин»</a:t>
            </a:r>
            <a:endParaRPr lang="ru-RU" sz="1200" b="1" dirty="0">
              <a:solidFill>
                <a:schemeClr val="tx1"/>
              </a:solidFill>
              <a:effectLst>
                <a:outerShdw blurRad="38100" dist="38100" dir="2700000" algn="tl">
                  <a:srgbClr val="000000">
                    <a:alpha val="43137"/>
                  </a:srgbClr>
                </a:outerShdw>
              </a:effectLst>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Современные идеи</a:t>
            </a:r>
            <a:endParaRPr lang="ru-RU" b="1" dirty="0">
              <a:solidFill>
                <a:schemeClr val="accent3">
                  <a:lumMod val="60000"/>
                  <a:lumOff val="40000"/>
                </a:schemeClr>
              </a:solidFill>
            </a:endParaRPr>
          </a:p>
        </p:txBody>
      </p:sp>
      <p:pic>
        <p:nvPicPr>
          <p:cNvPr id="16391" name="Picture 7" descr="C:\Users\User\Pictures\Картинки\63.gif"/>
          <p:cNvPicPr>
            <a:picLocks noChangeAspect="1" noChangeArrowheads="1" noCrop="1"/>
          </p:cNvPicPr>
          <p:nvPr/>
        </p:nvPicPr>
        <p:blipFill>
          <a:blip r:embed="rId2" cstate="email"/>
          <a:srcRect/>
          <a:stretch>
            <a:fillRect/>
          </a:stretch>
        </p:blipFill>
        <p:spPr bwMode="auto">
          <a:xfrm>
            <a:off x="6732240" y="476672"/>
            <a:ext cx="885178" cy="951359"/>
          </a:xfrm>
          <a:prstGeom prst="rect">
            <a:avLst/>
          </a:prstGeom>
          <a:noFill/>
        </p:spPr>
      </p:pic>
      <p:pic>
        <p:nvPicPr>
          <p:cNvPr id="22" name="Рисунок 21"/>
          <p:cNvPicPr/>
          <p:nvPr/>
        </p:nvPicPr>
        <p:blipFill>
          <a:blip r:embed="rId3" cstate="email"/>
          <a:srcRect/>
          <a:stretch>
            <a:fillRect/>
          </a:stretch>
        </p:blipFill>
        <p:spPr bwMode="auto">
          <a:xfrm>
            <a:off x="611560" y="1772816"/>
            <a:ext cx="2011769" cy="1338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Рисунок 22"/>
          <p:cNvPicPr/>
          <p:nvPr/>
        </p:nvPicPr>
        <p:blipFill>
          <a:blip r:embed="rId4" cstate="email"/>
          <a:srcRect/>
          <a:stretch>
            <a:fillRect/>
          </a:stretch>
        </p:blipFill>
        <p:spPr bwMode="auto">
          <a:xfrm>
            <a:off x="3059832" y="1700808"/>
            <a:ext cx="2073927" cy="1379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4" descr="C:\Users\User\Documents\КАНЗАШИ\Фото канзаши\96.jpeg"/>
          <p:cNvPicPr>
            <a:picLocks noChangeAspect="1" noChangeArrowheads="1"/>
          </p:cNvPicPr>
          <p:nvPr/>
        </p:nvPicPr>
        <p:blipFill>
          <a:blip r:embed="rId5" cstate="email"/>
          <a:srcRect/>
          <a:stretch>
            <a:fillRect/>
          </a:stretch>
        </p:blipFill>
        <p:spPr bwMode="auto">
          <a:xfrm>
            <a:off x="611560" y="3933056"/>
            <a:ext cx="1624490" cy="2165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6" descr="C:\Users\User\Documents\КАНЗАШИ\Фото канзаши\503.jpeg"/>
          <p:cNvPicPr>
            <a:picLocks noChangeAspect="1" noChangeArrowheads="1"/>
          </p:cNvPicPr>
          <p:nvPr/>
        </p:nvPicPr>
        <p:blipFill>
          <a:blip r:embed="rId6" cstate="email"/>
          <a:srcRect/>
          <a:stretch>
            <a:fillRect/>
          </a:stretch>
        </p:blipFill>
        <p:spPr bwMode="auto">
          <a:xfrm>
            <a:off x="6732240" y="3645024"/>
            <a:ext cx="1967136" cy="1967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Рисунок 26"/>
          <p:cNvPicPr/>
          <p:nvPr/>
        </p:nvPicPr>
        <p:blipFill>
          <a:blip r:embed="rId7" cstate="email"/>
          <a:srcRect/>
          <a:stretch>
            <a:fillRect/>
          </a:stretch>
        </p:blipFill>
        <p:spPr bwMode="auto">
          <a:xfrm>
            <a:off x="5580112" y="1700808"/>
            <a:ext cx="1431925" cy="1673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Выноска-облако 27"/>
          <p:cNvSpPr/>
          <p:nvPr/>
        </p:nvSpPr>
        <p:spPr>
          <a:xfrm>
            <a:off x="7092280" y="2204864"/>
            <a:ext cx="1656184" cy="432048"/>
          </a:xfrm>
          <a:prstGeom prst="cloudCallout">
            <a:avLst>
              <a:gd name="adj1" fmla="val -58415"/>
              <a:gd name="adj2" fmla="val 105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Череп</a:t>
            </a:r>
            <a:endParaRPr lang="ru-RU" sz="1200" b="1" dirty="0">
              <a:solidFill>
                <a:schemeClr val="tx1"/>
              </a:solidFill>
              <a:effectLst>
                <a:outerShdw blurRad="38100" dist="38100" dir="2700000" algn="tl">
                  <a:srgbClr val="000000">
                    <a:alpha val="43137"/>
                  </a:srgbClr>
                </a:outerShdw>
              </a:effectLst>
            </a:endParaRPr>
          </a:p>
        </p:txBody>
      </p:sp>
      <p:sp>
        <p:nvSpPr>
          <p:cNvPr id="29" name="Выноска-облако 28"/>
          <p:cNvSpPr/>
          <p:nvPr/>
        </p:nvSpPr>
        <p:spPr>
          <a:xfrm>
            <a:off x="467544" y="3212976"/>
            <a:ext cx="1800200" cy="576064"/>
          </a:xfrm>
          <a:prstGeom prst="cloudCallout">
            <a:avLst>
              <a:gd name="adj1" fmla="val 8677"/>
              <a:gd name="adj2" fmla="val -88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Шпилька «Еловая»</a:t>
            </a:r>
            <a:endParaRPr lang="ru-RU" sz="1200" b="1" dirty="0">
              <a:solidFill>
                <a:schemeClr val="tx1"/>
              </a:solidFill>
              <a:effectLst>
                <a:outerShdw blurRad="38100" dist="38100" dir="2700000" algn="tl">
                  <a:srgbClr val="000000">
                    <a:alpha val="43137"/>
                  </a:srgbClr>
                </a:outerShdw>
              </a:effectLst>
            </a:endParaRPr>
          </a:p>
        </p:txBody>
      </p:sp>
      <p:pic>
        <p:nvPicPr>
          <p:cNvPr id="30" name="Picture 5" descr="C:\Users\User\Documents\КАНЗАШИ\Фото канзаши\348.jpeg"/>
          <p:cNvPicPr>
            <a:picLocks noChangeAspect="1" noChangeArrowheads="1"/>
          </p:cNvPicPr>
          <p:nvPr/>
        </p:nvPicPr>
        <p:blipFill>
          <a:blip r:embed="rId8" cstate="email"/>
          <a:srcRect/>
          <a:stretch>
            <a:fillRect/>
          </a:stretch>
        </p:blipFill>
        <p:spPr bwMode="auto">
          <a:xfrm>
            <a:off x="2627784" y="3861048"/>
            <a:ext cx="1450758" cy="1934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Выноска-облако 30"/>
          <p:cNvSpPr/>
          <p:nvPr/>
        </p:nvSpPr>
        <p:spPr>
          <a:xfrm>
            <a:off x="2699792" y="5949280"/>
            <a:ext cx="1944216" cy="576064"/>
          </a:xfrm>
          <a:prstGeom prst="cloudCallout">
            <a:avLst>
              <a:gd name="adj1" fmla="val -3307"/>
              <a:gd name="adj2" fmla="val -104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Брошь на сапоги</a:t>
            </a:r>
            <a:endParaRPr lang="ru-RU" sz="1200" b="1" dirty="0">
              <a:solidFill>
                <a:schemeClr val="tx1"/>
              </a:solidFill>
              <a:effectLst>
                <a:outerShdw blurRad="38100" dist="38100" dir="2700000" algn="tl">
                  <a:srgbClr val="000000">
                    <a:alpha val="43137"/>
                  </a:srgbClr>
                </a:outerShdw>
              </a:effectLst>
            </a:endParaRPr>
          </a:p>
        </p:txBody>
      </p:sp>
      <p:sp>
        <p:nvSpPr>
          <p:cNvPr id="32" name="Выноска-облако 31"/>
          <p:cNvSpPr/>
          <p:nvPr/>
        </p:nvSpPr>
        <p:spPr>
          <a:xfrm>
            <a:off x="827584" y="6021288"/>
            <a:ext cx="1656184" cy="504056"/>
          </a:xfrm>
          <a:prstGeom prst="cloudCallout">
            <a:avLst>
              <a:gd name="adj1" fmla="val -4309"/>
              <a:gd name="adj2" fmla="val -90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Свадебный набор</a:t>
            </a:r>
            <a:endParaRPr lang="ru-RU" sz="1200" b="1" dirty="0">
              <a:solidFill>
                <a:schemeClr val="tx1"/>
              </a:solidFill>
              <a:effectLst>
                <a:outerShdw blurRad="38100" dist="38100" dir="2700000" algn="tl">
                  <a:srgbClr val="000000">
                    <a:alpha val="43137"/>
                  </a:srgbClr>
                </a:outerShdw>
              </a:effectLst>
            </a:endParaRPr>
          </a:p>
        </p:txBody>
      </p:sp>
      <p:sp>
        <p:nvSpPr>
          <p:cNvPr id="33" name="Выноска-облако 32"/>
          <p:cNvSpPr/>
          <p:nvPr/>
        </p:nvSpPr>
        <p:spPr>
          <a:xfrm>
            <a:off x="2987824" y="3212976"/>
            <a:ext cx="1728192" cy="504056"/>
          </a:xfrm>
          <a:prstGeom prst="cloudCallout">
            <a:avLst>
              <a:gd name="adj1" fmla="val 23090"/>
              <a:gd name="adj2" fmla="val -852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Шпилька «Ветка»</a:t>
            </a:r>
            <a:endParaRPr lang="ru-RU" sz="1200" b="1" dirty="0">
              <a:solidFill>
                <a:schemeClr val="tx1"/>
              </a:solidFill>
              <a:effectLst>
                <a:outerShdw blurRad="38100" dist="38100" dir="2700000" algn="tl">
                  <a:srgbClr val="000000">
                    <a:alpha val="43137"/>
                  </a:srgbClr>
                </a:outerShdw>
              </a:effectLst>
            </a:endParaRPr>
          </a:p>
        </p:txBody>
      </p:sp>
      <p:pic>
        <p:nvPicPr>
          <p:cNvPr id="35842" name="Picture 2" descr="C:\Users\User\Documents\КАНЗАШИ\Фото канзаши\402.jpeg"/>
          <p:cNvPicPr>
            <a:picLocks noChangeAspect="1" noChangeArrowheads="1"/>
          </p:cNvPicPr>
          <p:nvPr/>
        </p:nvPicPr>
        <p:blipFill>
          <a:blip r:embed="rId9" cstate="email"/>
          <a:srcRect/>
          <a:stretch>
            <a:fillRect/>
          </a:stretch>
        </p:blipFill>
        <p:spPr bwMode="auto">
          <a:xfrm>
            <a:off x="4499992" y="4077072"/>
            <a:ext cx="1855755" cy="1391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 name="Выноска-облако 35"/>
          <p:cNvSpPr/>
          <p:nvPr/>
        </p:nvSpPr>
        <p:spPr>
          <a:xfrm>
            <a:off x="6876256" y="5733256"/>
            <a:ext cx="1800200" cy="504056"/>
          </a:xfrm>
          <a:prstGeom prst="cloudCallout">
            <a:avLst>
              <a:gd name="adj1" fmla="val -8593"/>
              <a:gd name="adj2" fmla="val -114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Гирлянда на шторы</a:t>
            </a:r>
            <a:endParaRPr lang="ru-RU" sz="1200" b="1" dirty="0">
              <a:solidFill>
                <a:schemeClr val="tx1"/>
              </a:solidFill>
              <a:effectLst>
                <a:outerShdw blurRad="38100" dist="38100" dir="2700000" algn="tl">
                  <a:srgbClr val="000000">
                    <a:alpha val="43137"/>
                  </a:srgbClr>
                </a:outerShdw>
              </a:effectLst>
            </a:endParaRPr>
          </a:p>
        </p:txBody>
      </p:sp>
      <p:sp>
        <p:nvSpPr>
          <p:cNvPr id="37" name="Выноска-облако 36"/>
          <p:cNvSpPr/>
          <p:nvPr/>
        </p:nvSpPr>
        <p:spPr>
          <a:xfrm>
            <a:off x="4788024" y="5589240"/>
            <a:ext cx="1800200" cy="504056"/>
          </a:xfrm>
          <a:prstGeom prst="cloudCallout">
            <a:avLst>
              <a:gd name="adj1" fmla="val -13164"/>
              <a:gd name="adj2" fmla="val -943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effectLst>
                  <a:outerShdw blurRad="38100" dist="38100" dir="2700000" algn="tl">
                    <a:srgbClr val="000000">
                      <a:alpha val="43137"/>
                    </a:srgbClr>
                  </a:outerShdw>
                </a:effectLst>
              </a:rPr>
              <a:t>Аппликация на сумку</a:t>
            </a:r>
            <a:endParaRPr lang="ru-RU" sz="1200" b="1" dirty="0">
              <a:solidFill>
                <a:schemeClr val="tx1"/>
              </a:solidFill>
              <a:effectLst>
                <a:outerShdw blurRad="38100" dist="38100" dir="2700000" algn="tl">
                  <a:srgbClr val="000000">
                    <a:alpha val="43137"/>
                  </a:srgbClr>
                </a:outerShdw>
              </a:effectLst>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Картинки\спасибо1.gif"/>
          <p:cNvPicPr>
            <a:picLocks noGrp="1" noChangeAspect="1" noChangeArrowheads="1" noCrop="1"/>
          </p:cNvPicPr>
          <p:nvPr>
            <p:ph idx="1"/>
          </p:nvPr>
        </p:nvPicPr>
        <p:blipFill>
          <a:blip r:embed="rId2" cstate="email"/>
          <a:srcRect/>
          <a:stretch>
            <a:fillRect/>
          </a:stretch>
        </p:blipFill>
        <p:spPr bwMode="auto">
          <a:xfrm>
            <a:off x="1115616" y="1340768"/>
            <a:ext cx="7240742" cy="4392488"/>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95736" y="1524000"/>
            <a:ext cx="6480720" cy="1977008"/>
          </a:xfrm>
        </p:spPr>
        <p:txBody>
          <a:bodyPr/>
          <a:lstStyle/>
          <a:p>
            <a:pPr algn="just">
              <a:buNone/>
            </a:pPr>
            <a:r>
              <a:rPr lang="ru-RU" dirty="0" smtClean="0"/>
              <a:t>	- это длинная шпилька для традиционной японской женской прически. Они делались из дерева, лака, серебра и черепахового панциря. </a:t>
            </a:r>
          </a:p>
          <a:p>
            <a:endParaRPr lang="ru-RU" dirty="0"/>
          </a:p>
        </p:txBody>
      </p:sp>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Японская </a:t>
            </a:r>
            <a:r>
              <a:rPr lang="ru-RU" b="1" dirty="0" err="1" smtClean="0">
                <a:solidFill>
                  <a:schemeClr val="accent3">
                    <a:lumMod val="60000"/>
                    <a:lumOff val="40000"/>
                  </a:schemeClr>
                </a:solidFill>
              </a:rPr>
              <a:t>канзаши</a:t>
            </a:r>
            <a:r>
              <a:rPr lang="ru-RU" b="1" dirty="0" smtClean="0">
                <a:solidFill>
                  <a:schemeClr val="accent3">
                    <a:lumMod val="60000"/>
                    <a:lumOff val="40000"/>
                  </a:schemeClr>
                </a:solidFill>
              </a:rPr>
              <a:t> (</a:t>
            </a:r>
            <a:r>
              <a:rPr lang="ru-RU" b="1" dirty="0" err="1" smtClean="0">
                <a:solidFill>
                  <a:schemeClr val="accent3">
                    <a:lumMod val="60000"/>
                    <a:lumOff val="40000"/>
                  </a:schemeClr>
                </a:solidFill>
              </a:rPr>
              <a:t>kanzashi</a:t>
            </a:r>
            <a:r>
              <a:rPr lang="ru-RU" b="1" dirty="0" smtClean="0">
                <a:solidFill>
                  <a:schemeClr val="accent3">
                    <a:lumMod val="60000"/>
                    <a:lumOff val="40000"/>
                  </a:schemeClr>
                </a:solidFill>
              </a:rPr>
              <a:t>)</a:t>
            </a:r>
            <a:endParaRPr lang="ru-RU" b="1" dirty="0">
              <a:solidFill>
                <a:schemeClr val="accent3">
                  <a:lumMod val="60000"/>
                  <a:lumOff val="40000"/>
                </a:schemeClr>
              </a:solidFill>
            </a:endParaRPr>
          </a:p>
        </p:txBody>
      </p:sp>
      <p:pic>
        <p:nvPicPr>
          <p:cNvPr id="5" name="Рисунок 4"/>
          <p:cNvPicPr/>
          <p:nvPr/>
        </p:nvPicPr>
        <p:blipFill>
          <a:blip r:embed="rId2" cstate="email"/>
          <a:srcRect/>
          <a:stretch>
            <a:fillRect/>
          </a:stretch>
        </p:blipFill>
        <p:spPr bwMode="auto">
          <a:xfrm>
            <a:off x="6804248" y="4149080"/>
            <a:ext cx="1742535" cy="2094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p:nvPr/>
        </p:nvPicPr>
        <p:blipFill>
          <a:blip r:embed="rId3" cstate="email"/>
          <a:srcRect/>
          <a:stretch>
            <a:fillRect/>
          </a:stretch>
        </p:blipFill>
        <p:spPr bwMode="auto">
          <a:xfrm>
            <a:off x="4644008" y="3789040"/>
            <a:ext cx="2232248" cy="1622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p:nvPr/>
        </p:nvPicPr>
        <p:blipFill>
          <a:blip r:embed="rId4" cstate="email"/>
          <a:srcRect/>
          <a:stretch>
            <a:fillRect/>
          </a:stretch>
        </p:blipFill>
        <p:spPr bwMode="auto">
          <a:xfrm>
            <a:off x="2555776" y="5085184"/>
            <a:ext cx="2204019"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p:nvPr/>
        </p:nvPicPr>
        <p:blipFill>
          <a:blip r:embed="rId5" cstate="email"/>
          <a:srcRect/>
          <a:stretch>
            <a:fillRect/>
          </a:stretch>
        </p:blipFill>
        <p:spPr bwMode="auto">
          <a:xfrm>
            <a:off x="611560" y="4365104"/>
            <a:ext cx="2232248" cy="1333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2" name="Picture 2" descr="C:\Users\User\Documents\КАНЗАШИ\Фото канзаши\64497230_tnms02.jpg"/>
          <p:cNvPicPr>
            <a:picLocks noChangeAspect="1" noChangeArrowheads="1"/>
          </p:cNvPicPr>
          <p:nvPr/>
        </p:nvPicPr>
        <p:blipFill>
          <a:blip r:embed="rId6" cstate="email"/>
          <a:srcRect/>
          <a:stretch>
            <a:fillRect/>
          </a:stretch>
        </p:blipFill>
        <p:spPr bwMode="auto">
          <a:xfrm>
            <a:off x="467544" y="1556791"/>
            <a:ext cx="1656184" cy="2481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p:nvPr/>
        </p:nvPicPr>
        <p:blipFill>
          <a:blip r:embed="rId7" cstate="email"/>
          <a:srcRect/>
          <a:stretch>
            <a:fillRect/>
          </a:stretch>
        </p:blipFill>
        <p:spPr bwMode="auto">
          <a:xfrm>
            <a:off x="3059832" y="3356992"/>
            <a:ext cx="1431925" cy="1673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357422" y="1524000"/>
            <a:ext cx="6319034" cy="4119578"/>
          </a:xfrm>
        </p:spPr>
        <p:txBody>
          <a:bodyPr>
            <a:normAutofit lnSpcReduction="10000"/>
          </a:bodyPr>
          <a:lstStyle/>
          <a:p>
            <a:pPr algn="just">
              <a:buNone/>
            </a:pPr>
            <a:r>
              <a:rPr lang="ru-RU" dirty="0" smtClean="0">
                <a:effectLst>
                  <a:outerShdw blurRad="38100" dist="38100" dir="2700000" algn="tl">
                    <a:srgbClr val="000000">
                      <a:alpha val="43137"/>
                    </a:srgbClr>
                  </a:outerShdw>
                </a:effectLst>
              </a:rPr>
              <a:t>		</a:t>
            </a:r>
            <a:r>
              <a:rPr lang="ru-RU" b="1" dirty="0" smtClean="0">
                <a:solidFill>
                  <a:schemeClr val="tx2">
                    <a:lumMod val="50000"/>
                  </a:schemeClr>
                </a:solidFill>
                <a:effectLst>
                  <a:outerShdw blurRad="38100" dist="38100" dir="2700000" algn="tl">
                    <a:srgbClr val="000000">
                      <a:alpha val="43137"/>
                    </a:srgbClr>
                  </a:outerShdw>
                </a:effectLst>
              </a:rPr>
              <a:t>Bira </a:t>
            </a:r>
            <a:r>
              <a:rPr lang="ru-RU" b="1" dirty="0" err="1" smtClean="0">
                <a:solidFill>
                  <a:schemeClr val="tx2">
                    <a:lumMod val="50000"/>
                  </a:schemeClr>
                </a:solidFill>
                <a:effectLst>
                  <a:outerShdw blurRad="38100" dist="38100" dir="2700000" algn="tl">
                    <a:srgbClr val="000000">
                      <a:alpha val="43137"/>
                    </a:srgbClr>
                  </a:outerShdw>
                </a:effectLst>
              </a:rPr>
              <a:t>bira</a:t>
            </a:r>
            <a:r>
              <a:rPr lang="ru-RU" b="1" dirty="0" smtClean="0">
                <a:solidFill>
                  <a:schemeClr val="tx2">
                    <a:lumMod val="50000"/>
                  </a:schemeClr>
                </a:solidFill>
                <a:effectLst>
                  <a:outerShdw blurRad="38100" dist="38100" dir="2700000" algn="tl">
                    <a:srgbClr val="000000">
                      <a:alpha val="43137"/>
                    </a:srgbClr>
                  </a:outerShdw>
                </a:effectLst>
              </a:rPr>
              <a:t> </a:t>
            </a:r>
            <a:r>
              <a:rPr lang="ru-RU" dirty="0" smtClean="0"/>
              <a:t>- они составлены из металлических полос, прикрепленных колечками к основе украшения. Полоски при этом двигаются независимо, приятно позванивая. Иногда звук дополнительно подчеркивается колокольчиками.</a:t>
            </a:r>
          </a:p>
          <a:p>
            <a:pPr algn="just">
              <a:buNone/>
            </a:pPr>
            <a:r>
              <a:rPr lang="ru-RU" dirty="0" smtClean="0"/>
              <a:t>		Вместо металла могут использоваться длинные нити шелковых цветов, называемые </a:t>
            </a:r>
            <a:r>
              <a:rPr lang="ru-RU" b="1" dirty="0" err="1" smtClean="0">
                <a:solidFill>
                  <a:schemeClr val="tx2">
                    <a:lumMod val="50000"/>
                  </a:schemeClr>
                </a:solidFill>
                <a:effectLst>
                  <a:outerShdw blurRad="38100" dist="38100" dir="2700000" algn="tl">
                    <a:srgbClr val="000000">
                      <a:alpha val="43137"/>
                    </a:srgbClr>
                  </a:outerShdw>
                </a:effectLst>
              </a:rPr>
              <a:t>shidare</a:t>
            </a:r>
            <a:r>
              <a:rPr lang="ru-RU" dirty="0" smtClean="0"/>
              <a:t>.</a:t>
            </a:r>
          </a:p>
          <a:p>
            <a:pPr algn="just">
              <a:buNone/>
            </a:pPr>
            <a:endParaRPr lang="ru-RU" dirty="0" smtClean="0"/>
          </a:p>
          <a:p>
            <a:pPr algn="just">
              <a:buNone/>
            </a:pPr>
            <a:endParaRPr lang="ru-RU" dirty="0" smtClean="0"/>
          </a:p>
          <a:p>
            <a:pPr algn="just">
              <a:buNone/>
            </a:pPr>
            <a:endParaRPr lang="ru-RU" dirty="0" smtClean="0"/>
          </a:p>
          <a:p>
            <a:endParaRPr lang="ru-RU" dirty="0"/>
          </a:p>
        </p:txBody>
      </p:sp>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Виды </a:t>
            </a:r>
            <a:r>
              <a:rPr lang="ru-RU" b="1" dirty="0" err="1" smtClean="0">
                <a:solidFill>
                  <a:schemeClr val="accent3">
                    <a:lumMod val="60000"/>
                    <a:lumOff val="40000"/>
                  </a:schemeClr>
                </a:solidFill>
              </a:rPr>
              <a:t>канзаши</a:t>
            </a:r>
            <a:endParaRPr lang="ru-RU" b="1" dirty="0">
              <a:solidFill>
                <a:schemeClr val="accent3">
                  <a:lumMod val="60000"/>
                  <a:lumOff val="40000"/>
                </a:schemeClr>
              </a:solidFill>
            </a:endParaRPr>
          </a:p>
        </p:txBody>
      </p:sp>
      <p:pic>
        <p:nvPicPr>
          <p:cNvPr id="11" name="Рисунок 10"/>
          <p:cNvPicPr/>
          <p:nvPr/>
        </p:nvPicPr>
        <p:blipFill>
          <a:blip r:embed="rId2" cstate="email"/>
          <a:srcRect/>
          <a:stretch>
            <a:fillRect/>
          </a:stretch>
        </p:blipFill>
        <p:spPr bwMode="auto">
          <a:xfrm>
            <a:off x="500034" y="1643050"/>
            <a:ext cx="1943565" cy="1467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p:cNvPicPr/>
          <p:nvPr/>
        </p:nvPicPr>
        <p:blipFill>
          <a:blip r:embed="rId3" cstate="email"/>
          <a:srcRect/>
          <a:stretch>
            <a:fillRect/>
          </a:stretch>
        </p:blipFill>
        <p:spPr bwMode="auto">
          <a:xfrm>
            <a:off x="428596" y="4143380"/>
            <a:ext cx="2000264" cy="1593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00298" y="1357298"/>
            <a:ext cx="6357982" cy="5286412"/>
          </a:xfrm>
        </p:spPr>
        <p:txBody>
          <a:bodyPr>
            <a:normAutofit fontScale="70000" lnSpcReduction="20000"/>
          </a:bodyPr>
          <a:lstStyle/>
          <a:p>
            <a:pPr>
              <a:buNone/>
            </a:pPr>
            <a:r>
              <a:rPr lang="ru-RU" dirty="0" smtClean="0">
                <a:effectLst>
                  <a:outerShdw blurRad="38100" dist="38100" dir="2700000" algn="tl">
                    <a:srgbClr val="000000">
                      <a:alpha val="43137"/>
                    </a:srgbClr>
                  </a:outerShdw>
                </a:effectLst>
              </a:rPr>
              <a:t>		</a:t>
            </a:r>
          </a:p>
          <a:p>
            <a:pPr>
              <a:buNone/>
            </a:pPr>
            <a:r>
              <a:rPr lang="ru-RU" sz="2800" b="1" dirty="0" smtClean="0">
                <a:solidFill>
                  <a:schemeClr val="tx2">
                    <a:lumMod val="50000"/>
                  </a:schemeClr>
                </a:solidFill>
                <a:effectLst>
                  <a:outerShdw blurRad="38100" dist="38100" dir="2700000" algn="tl">
                    <a:srgbClr val="000000">
                      <a:alpha val="43137"/>
                    </a:srgbClr>
                  </a:outerShdw>
                </a:effectLst>
              </a:rPr>
              <a:t>		Kogai</a:t>
            </a:r>
            <a:r>
              <a:rPr lang="ru-RU" sz="2800" dirty="0" smtClean="0"/>
              <a:t> (меч) – изготавливаются из натурального или искусственного панциря черепахи или других материалов, таких как керамика или металлы. Они часто продаются как набор с приложенным гребешком.</a:t>
            </a:r>
          </a:p>
          <a:p>
            <a:pPr>
              <a:buNone/>
            </a:pPr>
            <a:r>
              <a:rPr lang="ru-RU" sz="2800" b="1" dirty="0" smtClean="0">
                <a:solidFill>
                  <a:schemeClr val="tx2">
                    <a:lumMod val="50000"/>
                  </a:schemeClr>
                </a:solidFill>
                <a:effectLst>
                  <a:outerShdw blurRad="38100" dist="38100" dir="2700000" algn="tl">
                    <a:srgbClr val="000000">
                      <a:alpha val="43137"/>
                    </a:srgbClr>
                  </a:outerShdw>
                </a:effectLst>
              </a:rPr>
              <a:t>		</a:t>
            </a:r>
            <a:r>
              <a:rPr lang="ru-RU" sz="2800" b="1" dirty="0" err="1" smtClean="0">
                <a:solidFill>
                  <a:schemeClr val="tx2">
                    <a:lumMod val="50000"/>
                  </a:schemeClr>
                </a:solidFill>
                <a:effectLst>
                  <a:outerShdw blurRad="38100" dist="38100" dir="2700000" algn="tl">
                    <a:srgbClr val="000000">
                      <a:alpha val="43137"/>
                    </a:srgbClr>
                  </a:outerShdw>
                </a:effectLst>
              </a:rPr>
              <a:t>Kushi</a:t>
            </a:r>
            <a:r>
              <a:rPr lang="ru-RU" sz="2800" dirty="0" smtClean="0"/>
              <a:t>  – это гребень, а не шпилька как большинство </a:t>
            </a:r>
            <a:r>
              <a:rPr lang="ru-RU" sz="2800" dirty="0" err="1" smtClean="0"/>
              <a:t>канзаши</a:t>
            </a:r>
            <a:r>
              <a:rPr lang="ru-RU" sz="2800" dirty="0" smtClean="0"/>
              <a:t>. Они обычно представляют собой округлые гребешки, сделанные из панциря черепахи или лакируемого дерева, часто инкрустированные перламутром или золотом. Декоративная часть гребня обычно делается широкой, чтобы обеспечить максимальную площадь для нанесения рисунка, который, во многих случаях, будет простираться и на зубцы.</a:t>
            </a:r>
          </a:p>
          <a:p>
            <a:pPr>
              <a:buNone/>
            </a:pPr>
            <a:r>
              <a:rPr lang="ru-RU" sz="2800" dirty="0" smtClean="0"/>
              <a:t>		Кроме того, есть гребни называемые </a:t>
            </a:r>
            <a:r>
              <a:rPr lang="ru-RU" sz="2800" b="1" dirty="0" err="1" smtClean="0">
                <a:solidFill>
                  <a:schemeClr val="tx2">
                    <a:lumMod val="50000"/>
                  </a:schemeClr>
                </a:solidFill>
                <a:effectLst>
                  <a:outerShdw blurRad="38100" dist="38100" dir="2700000" algn="tl">
                    <a:srgbClr val="000000">
                      <a:alpha val="43137"/>
                    </a:srgbClr>
                  </a:outerShdw>
                </a:effectLst>
              </a:rPr>
              <a:t>hanagushi</a:t>
            </a:r>
            <a:r>
              <a:rPr lang="ru-RU" sz="2800" dirty="0" smtClean="0"/>
              <a:t>. К деревянной основе гребня крепятся лепестки цветов сделанные из свернутых кусочков шелка.</a:t>
            </a:r>
          </a:p>
          <a:p>
            <a:pPr>
              <a:buNone/>
            </a:pPr>
            <a:endParaRPr lang="ru-RU" dirty="0" smtClean="0"/>
          </a:p>
          <a:p>
            <a:pPr>
              <a:buNone/>
            </a:pPr>
            <a:endParaRPr lang="ru-RU" dirty="0" smtClean="0"/>
          </a:p>
          <a:p>
            <a:pPr algn="just">
              <a:buNone/>
            </a:pPr>
            <a:endParaRPr lang="ru-RU" dirty="0" smtClean="0"/>
          </a:p>
          <a:p>
            <a:pPr algn="just">
              <a:buNone/>
            </a:pPr>
            <a:endParaRPr lang="ru-RU" dirty="0" smtClean="0"/>
          </a:p>
          <a:p>
            <a:pPr algn="just">
              <a:buNone/>
            </a:pPr>
            <a:endParaRPr lang="ru-RU" dirty="0" smtClean="0"/>
          </a:p>
          <a:p>
            <a:endParaRPr lang="ru-RU" dirty="0"/>
          </a:p>
        </p:txBody>
      </p:sp>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Виды </a:t>
            </a:r>
            <a:r>
              <a:rPr lang="ru-RU" b="1" dirty="0" err="1" smtClean="0">
                <a:solidFill>
                  <a:schemeClr val="accent3">
                    <a:lumMod val="60000"/>
                    <a:lumOff val="40000"/>
                  </a:schemeClr>
                </a:solidFill>
              </a:rPr>
              <a:t>канзаши</a:t>
            </a:r>
            <a:endParaRPr lang="ru-RU" b="1" dirty="0">
              <a:solidFill>
                <a:schemeClr val="accent3">
                  <a:lumMod val="60000"/>
                  <a:lumOff val="40000"/>
                </a:schemeClr>
              </a:solidFill>
            </a:endParaRPr>
          </a:p>
        </p:txBody>
      </p:sp>
      <p:pic>
        <p:nvPicPr>
          <p:cNvPr id="6" name="Рисунок 5"/>
          <p:cNvPicPr/>
          <p:nvPr/>
        </p:nvPicPr>
        <p:blipFill>
          <a:blip r:embed="rId2" cstate="email">
            <a:lum/>
          </a:blip>
          <a:srcRect/>
          <a:stretch>
            <a:fillRect/>
          </a:stretch>
        </p:blipFill>
        <p:spPr bwMode="auto">
          <a:xfrm>
            <a:off x="785786" y="1428736"/>
            <a:ext cx="1357322"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p:nvPr/>
        </p:nvPicPr>
        <p:blipFill>
          <a:blip r:embed="rId3" cstate="email"/>
          <a:srcRect/>
          <a:stretch>
            <a:fillRect/>
          </a:stretch>
        </p:blipFill>
        <p:spPr bwMode="auto">
          <a:xfrm>
            <a:off x="500034" y="3357562"/>
            <a:ext cx="1956607" cy="1160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p:nvPr/>
        </p:nvPicPr>
        <p:blipFill>
          <a:blip r:embed="rId4" cstate="email"/>
          <a:srcRect/>
          <a:stretch>
            <a:fillRect/>
          </a:stretch>
        </p:blipFill>
        <p:spPr bwMode="auto">
          <a:xfrm>
            <a:off x="500034" y="5000637"/>
            <a:ext cx="2020402"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00298" y="1357298"/>
            <a:ext cx="6357982" cy="5072098"/>
          </a:xfrm>
        </p:spPr>
        <p:txBody>
          <a:bodyPr>
            <a:normAutofit/>
          </a:bodyPr>
          <a:lstStyle/>
          <a:p>
            <a:pPr>
              <a:buNone/>
            </a:pPr>
            <a:r>
              <a:rPr lang="ru-RU" sz="2800" b="1" dirty="0" smtClean="0">
                <a:solidFill>
                  <a:schemeClr val="tx2">
                    <a:lumMod val="50000"/>
                  </a:schemeClr>
                </a:solidFill>
                <a:effectLst>
                  <a:outerShdw blurRad="38100" dist="38100" dir="2700000" algn="tl">
                    <a:srgbClr val="000000">
                      <a:alpha val="43137"/>
                    </a:srgbClr>
                  </a:outerShdw>
                </a:effectLst>
              </a:rPr>
              <a:t>		</a:t>
            </a:r>
            <a:r>
              <a:rPr lang="ru-RU" sz="2000" b="1" dirty="0" smtClean="0">
                <a:solidFill>
                  <a:schemeClr val="tx2">
                    <a:lumMod val="50000"/>
                  </a:schemeClr>
                </a:solidFill>
                <a:effectLst>
                  <a:outerShdw blurRad="38100" dist="38100" dir="2700000" algn="tl">
                    <a:srgbClr val="000000">
                      <a:alpha val="43137"/>
                    </a:srgbClr>
                  </a:outerShdw>
                </a:effectLst>
              </a:rPr>
              <a:t>Kanoko </a:t>
            </a:r>
            <a:r>
              <a:rPr lang="ru-RU" sz="2000" b="1" dirty="0" err="1" smtClean="0">
                <a:solidFill>
                  <a:schemeClr val="tx2">
                    <a:lumMod val="50000"/>
                  </a:schemeClr>
                </a:solidFill>
                <a:effectLst>
                  <a:outerShdw blurRad="38100" dist="38100" dir="2700000" algn="tl">
                    <a:srgbClr val="000000">
                      <a:alpha val="43137"/>
                    </a:srgbClr>
                  </a:outerShdw>
                </a:effectLst>
              </a:rPr>
              <a:t>Dome</a:t>
            </a:r>
            <a:r>
              <a:rPr lang="ru-RU" sz="2000" dirty="0" smtClean="0"/>
              <a:t> - обильно украшен драгоценными и полудрагоценными камнями или жемчугом. Обычно изготовляется из серебра, панциря черепахи, нефрита или коралла. Большая часть их имеет округлую форму, однако встречаются и версии в виде цветов и бабочек. Kanoko </a:t>
            </a:r>
            <a:r>
              <a:rPr lang="ru-RU" sz="2000" dirty="0" err="1" smtClean="0"/>
              <a:t>Dome</a:t>
            </a:r>
            <a:r>
              <a:rPr lang="ru-RU" sz="2000" dirty="0" smtClean="0"/>
              <a:t> обычно имеет два зубца, которые позволяют надежно закрепить его в волосах. </a:t>
            </a:r>
          </a:p>
          <a:p>
            <a:pPr>
              <a:buNone/>
            </a:pPr>
            <a:r>
              <a:rPr lang="ru-RU" sz="2000" dirty="0" smtClean="0"/>
              <a:t>		</a:t>
            </a:r>
            <a:r>
              <a:rPr lang="ru-RU" sz="2000" b="1" dirty="0" err="1" smtClean="0">
                <a:solidFill>
                  <a:schemeClr val="tx2">
                    <a:lumMod val="50000"/>
                  </a:schemeClr>
                </a:solidFill>
                <a:effectLst>
                  <a:outerShdw blurRad="38100" dist="38100" dir="2700000" algn="tl">
                    <a:srgbClr val="000000">
                      <a:alpha val="43137"/>
                    </a:srgbClr>
                  </a:outerShdw>
                </a:effectLst>
              </a:rPr>
              <a:t>Ogi</a:t>
            </a:r>
            <a:r>
              <a:rPr lang="ru-RU" sz="2000" dirty="0" smtClean="0"/>
              <a:t> - представляет собой металлический </a:t>
            </a:r>
            <a:r>
              <a:rPr lang="ru-RU" sz="2000" dirty="0" err="1" smtClean="0"/>
              <a:t>канзаши</a:t>
            </a:r>
            <a:r>
              <a:rPr lang="ru-RU" sz="2000" dirty="0" smtClean="0"/>
              <a:t> в форме веера, закрепляющийся длинной шпилькой. Их обычно носят </a:t>
            </a:r>
            <a:r>
              <a:rPr lang="ru-RU" sz="2000" dirty="0" err="1" smtClean="0"/>
              <a:t>маико</a:t>
            </a:r>
            <a:r>
              <a:rPr lang="ru-RU" sz="2000" dirty="0" smtClean="0"/>
              <a:t>, а самые юные из них - по две штуки.</a:t>
            </a:r>
          </a:p>
          <a:p>
            <a:pPr>
              <a:buNone/>
            </a:pPr>
            <a:r>
              <a:rPr lang="ru-RU" dirty="0" smtClean="0"/>
              <a:t>		</a:t>
            </a:r>
            <a:endParaRPr lang="ru-RU" sz="2000" dirty="0" smtClean="0"/>
          </a:p>
          <a:p>
            <a:pPr>
              <a:buNone/>
            </a:pPr>
            <a:endParaRPr lang="ru-RU" dirty="0" smtClean="0"/>
          </a:p>
          <a:p>
            <a:pPr algn="just">
              <a:buNone/>
            </a:pPr>
            <a:endParaRPr lang="ru-RU" dirty="0" smtClean="0"/>
          </a:p>
          <a:p>
            <a:pPr algn="just">
              <a:buNone/>
            </a:pPr>
            <a:endParaRPr lang="ru-RU" dirty="0" smtClean="0"/>
          </a:p>
          <a:p>
            <a:pPr algn="just">
              <a:buNone/>
            </a:pPr>
            <a:endParaRPr lang="ru-RU" dirty="0" smtClean="0"/>
          </a:p>
          <a:p>
            <a:endParaRPr lang="ru-RU" dirty="0"/>
          </a:p>
        </p:txBody>
      </p:sp>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Виды </a:t>
            </a:r>
            <a:r>
              <a:rPr lang="ru-RU" b="1" dirty="0" err="1" smtClean="0">
                <a:solidFill>
                  <a:schemeClr val="accent3">
                    <a:lumMod val="60000"/>
                    <a:lumOff val="40000"/>
                  </a:schemeClr>
                </a:solidFill>
              </a:rPr>
              <a:t>канзаши</a:t>
            </a:r>
            <a:endParaRPr lang="ru-RU" b="1" dirty="0">
              <a:solidFill>
                <a:schemeClr val="accent3">
                  <a:lumMod val="60000"/>
                  <a:lumOff val="40000"/>
                </a:schemeClr>
              </a:solidFill>
            </a:endParaRPr>
          </a:p>
        </p:txBody>
      </p:sp>
      <p:pic>
        <p:nvPicPr>
          <p:cNvPr id="9" name="Рисунок 8"/>
          <p:cNvPicPr/>
          <p:nvPr/>
        </p:nvPicPr>
        <p:blipFill>
          <a:blip r:embed="rId2" cstate="email"/>
          <a:srcRect/>
          <a:stretch>
            <a:fillRect/>
          </a:stretch>
        </p:blipFill>
        <p:spPr bwMode="auto">
          <a:xfrm>
            <a:off x="714348" y="3929066"/>
            <a:ext cx="1785950"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00298" y="1357298"/>
            <a:ext cx="6357982" cy="5072098"/>
          </a:xfrm>
        </p:spPr>
        <p:txBody>
          <a:bodyPr>
            <a:normAutofit/>
          </a:bodyPr>
          <a:lstStyle/>
          <a:p>
            <a:pPr>
              <a:buNone/>
            </a:pPr>
            <a:r>
              <a:rPr lang="ru-RU" sz="2800" b="1" dirty="0" smtClean="0">
                <a:solidFill>
                  <a:schemeClr val="tx2">
                    <a:lumMod val="50000"/>
                  </a:schemeClr>
                </a:solidFill>
                <a:effectLst>
                  <a:outerShdw blurRad="38100" dist="38100" dir="2700000" algn="tl">
                    <a:srgbClr val="000000">
                      <a:alpha val="43137"/>
                    </a:srgbClr>
                  </a:outerShdw>
                </a:effectLst>
              </a:rPr>
              <a:t>		</a:t>
            </a:r>
            <a:r>
              <a:rPr lang="ru-RU" sz="2000" b="1" dirty="0" smtClean="0">
                <a:solidFill>
                  <a:schemeClr val="tx2">
                    <a:lumMod val="50000"/>
                  </a:schemeClr>
                </a:solidFill>
                <a:effectLst>
                  <a:outerShdw blurRad="38100" dist="38100" dir="2700000" algn="tl">
                    <a:srgbClr val="000000">
                      <a:alpha val="43137"/>
                    </a:srgbClr>
                  </a:outerShdw>
                </a:effectLst>
              </a:rPr>
              <a:t>Hira-uchi-Kanzashi</a:t>
            </a:r>
            <a:r>
              <a:rPr lang="ru-RU" sz="2000" dirty="0" smtClean="0"/>
              <a:t> - деревянные (цельные или раздвоенные) с плоским круглым украшением.</a:t>
            </a:r>
          </a:p>
          <a:p>
            <a:pPr>
              <a:buNone/>
            </a:pPr>
            <a:r>
              <a:rPr lang="ru-RU" sz="2000" dirty="0" smtClean="0"/>
              <a:t>		</a:t>
            </a:r>
          </a:p>
          <a:p>
            <a:pPr>
              <a:buNone/>
            </a:pPr>
            <a:endParaRPr lang="ru-RU" sz="2000" b="1" dirty="0" smtClean="0">
              <a:solidFill>
                <a:schemeClr val="tx2">
                  <a:lumMod val="50000"/>
                </a:schemeClr>
              </a:solidFill>
              <a:effectLst>
                <a:outerShdw blurRad="38100" dist="38100" dir="2700000" algn="tl">
                  <a:srgbClr val="000000">
                    <a:alpha val="43137"/>
                  </a:srgbClr>
                </a:outerShdw>
              </a:effectLst>
            </a:endParaRPr>
          </a:p>
          <a:p>
            <a:pPr>
              <a:buNone/>
            </a:pPr>
            <a:r>
              <a:rPr lang="ru-RU" sz="2000" b="1" dirty="0" smtClean="0">
                <a:solidFill>
                  <a:schemeClr val="tx2">
                    <a:lumMod val="50000"/>
                  </a:schemeClr>
                </a:solidFill>
                <a:effectLst>
                  <a:outerShdw blurRad="38100" dist="38100" dir="2700000" algn="tl">
                    <a:srgbClr val="000000">
                      <a:alpha val="43137"/>
                    </a:srgbClr>
                  </a:outerShdw>
                </a:effectLst>
              </a:rPr>
              <a:t>		</a:t>
            </a:r>
            <a:r>
              <a:rPr lang="ru-RU" sz="2000" b="1" dirty="0" err="1" smtClean="0">
                <a:solidFill>
                  <a:schemeClr val="tx2">
                    <a:lumMod val="50000"/>
                  </a:schemeClr>
                </a:solidFill>
                <a:effectLst>
                  <a:outerShdw blurRad="38100" dist="38100" dir="2700000" algn="tl">
                    <a:srgbClr val="000000">
                      <a:alpha val="43137"/>
                    </a:srgbClr>
                  </a:outerShdw>
                </a:effectLst>
              </a:rPr>
              <a:t>Tama-Kanzashi</a:t>
            </a:r>
            <a:r>
              <a:rPr lang="ru-RU" sz="2000" dirty="0" smtClean="0"/>
              <a:t> - самые распространенные, украшены шариком (</a:t>
            </a:r>
            <a:r>
              <a:rPr lang="ru-RU" sz="2000" dirty="0" err="1" smtClean="0"/>
              <a:t>тама</a:t>
            </a:r>
            <a:r>
              <a:rPr lang="ru-RU" sz="2000" dirty="0" smtClean="0"/>
              <a:t>).</a:t>
            </a:r>
          </a:p>
          <a:p>
            <a:pPr>
              <a:buNone/>
            </a:pPr>
            <a:endParaRPr lang="ru-RU" sz="2000" dirty="0" smtClean="0"/>
          </a:p>
          <a:p>
            <a:pPr>
              <a:buNone/>
            </a:pPr>
            <a:endParaRPr lang="ru-RU" sz="2000" dirty="0" smtClean="0"/>
          </a:p>
          <a:p>
            <a:pPr>
              <a:buNone/>
            </a:pPr>
            <a:r>
              <a:rPr lang="ru-RU" dirty="0" smtClean="0"/>
              <a:t>		</a:t>
            </a:r>
            <a:r>
              <a:rPr lang="ru-RU" sz="2000" b="1" dirty="0" err="1" smtClean="0">
                <a:solidFill>
                  <a:schemeClr val="tx2">
                    <a:lumMod val="50000"/>
                  </a:schemeClr>
                </a:solidFill>
                <a:effectLst>
                  <a:outerShdw blurRad="38100" dist="38100" dir="2700000" algn="tl">
                    <a:srgbClr val="000000">
                      <a:alpha val="43137"/>
                    </a:srgbClr>
                  </a:outerShdw>
                </a:effectLst>
              </a:rPr>
              <a:t>Yoshichoh</a:t>
            </a:r>
            <a:r>
              <a:rPr lang="ru-RU" sz="2000" dirty="0" smtClean="0"/>
              <a:t> - раздвоенная шпилька. Обилие подобных шпилек, сделанных из панциря черепахи, - одна из ярчайших черт облика таю (</a:t>
            </a:r>
            <a:r>
              <a:rPr lang="ru-RU" sz="2000" dirty="0" err="1" smtClean="0"/>
              <a:t>ойран</a:t>
            </a:r>
            <a:r>
              <a:rPr lang="ru-RU" sz="2000" dirty="0" smtClean="0"/>
              <a:t>).</a:t>
            </a:r>
          </a:p>
          <a:p>
            <a:pPr>
              <a:buNone/>
            </a:pPr>
            <a:endParaRPr lang="ru-RU" sz="2000" dirty="0" smtClean="0"/>
          </a:p>
          <a:p>
            <a:pPr>
              <a:buNone/>
            </a:pPr>
            <a:endParaRPr lang="ru-RU" dirty="0" smtClean="0"/>
          </a:p>
          <a:p>
            <a:pPr algn="just">
              <a:buNone/>
            </a:pPr>
            <a:endParaRPr lang="ru-RU" dirty="0" smtClean="0"/>
          </a:p>
          <a:p>
            <a:pPr algn="just">
              <a:buNone/>
            </a:pPr>
            <a:endParaRPr lang="ru-RU" dirty="0" smtClean="0"/>
          </a:p>
          <a:p>
            <a:pPr algn="just">
              <a:buNone/>
            </a:pPr>
            <a:endParaRPr lang="ru-RU" dirty="0" smtClean="0"/>
          </a:p>
          <a:p>
            <a:endParaRPr lang="ru-RU" dirty="0"/>
          </a:p>
        </p:txBody>
      </p:sp>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Виды </a:t>
            </a:r>
            <a:r>
              <a:rPr lang="ru-RU" b="1" dirty="0" err="1" smtClean="0">
                <a:solidFill>
                  <a:schemeClr val="accent3">
                    <a:lumMod val="60000"/>
                    <a:lumOff val="40000"/>
                  </a:schemeClr>
                </a:solidFill>
              </a:rPr>
              <a:t>канзаши</a:t>
            </a:r>
            <a:endParaRPr lang="ru-RU" b="1" dirty="0">
              <a:solidFill>
                <a:schemeClr val="accent3">
                  <a:lumMod val="60000"/>
                  <a:lumOff val="40000"/>
                </a:schemeClr>
              </a:solidFill>
            </a:endParaRPr>
          </a:p>
        </p:txBody>
      </p:sp>
      <p:pic>
        <p:nvPicPr>
          <p:cNvPr id="5" name="Рисунок 4"/>
          <p:cNvPicPr/>
          <p:nvPr/>
        </p:nvPicPr>
        <p:blipFill>
          <a:blip r:embed="rId2" cstate="email"/>
          <a:srcRect/>
          <a:stretch>
            <a:fillRect/>
          </a:stretch>
        </p:blipFill>
        <p:spPr bwMode="auto">
          <a:xfrm>
            <a:off x="500034" y="1500174"/>
            <a:ext cx="2071702"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p:nvPr/>
        </p:nvPicPr>
        <p:blipFill>
          <a:blip r:embed="rId3" cstate="email"/>
          <a:srcRect/>
          <a:stretch>
            <a:fillRect/>
          </a:stretch>
        </p:blipFill>
        <p:spPr bwMode="auto">
          <a:xfrm>
            <a:off x="500034" y="3143248"/>
            <a:ext cx="2071702" cy="1532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p:nvPr/>
        </p:nvPicPr>
        <p:blipFill>
          <a:blip r:embed="rId4" cstate="email"/>
          <a:srcRect/>
          <a:stretch>
            <a:fillRect/>
          </a:stretch>
        </p:blipFill>
        <p:spPr bwMode="auto">
          <a:xfrm>
            <a:off x="428596" y="4857760"/>
            <a:ext cx="2160624" cy="1619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00298" y="1357298"/>
            <a:ext cx="6357982" cy="5072098"/>
          </a:xfrm>
        </p:spPr>
        <p:txBody>
          <a:bodyPr>
            <a:normAutofit/>
          </a:bodyPr>
          <a:lstStyle/>
          <a:p>
            <a:pPr>
              <a:buNone/>
            </a:pPr>
            <a:r>
              <a:rPr lang="ru-RU" sz="2800" b="1" dirty="0" smtClean="0">
                <a:solidFill>
                  <a:schemeClr val="tx2">
                    <a:lumMod val="50000"/>
                  </a:schemeClr>
                </a:solidFill>
                <a:effectLst>
                  <a:outerShdw blurRad="38100" dist="38100" dir="2700000" algn="tl">
                    <a:srgbClr val="000000">
                      <a:alpha val="43137"/>
                    </a:srgbClr>
                  </a:outerShdw>
                </a:effectLst>
              </a:rPr>
              <a:t>		</a:t>
            </a:r>
            <a:r>
              <a:rPr lang="ru-RU" sz="2000" b="1" dirty="0" err="1" smtClean="0">
                <a:solidFill>
                  <a:schemeClr val="tx2">
                    <a:lumMod val="50000"/>
                  </a:schemeClr>
                </a:solidFill>
                <a:effectLst>
                  <a:outerShdw blurRad="38100" dist="38100" dir="2700000" algn="tl">
                    <a:srgbClr val="000000">
                      <a:alpha val="43137"/>
                    </a:srgbClr>
                  </a:outerShdw>
                </a:effectLst>
              </a:rPr>
              <a:t>Hana</a:t>
            </a:r>
            <a:r>
              <a:rPr lang="ru-RU" sz="2000" b="1" dirty="0" smtClean="0">
                <a:solidFill>
                  <a:schemeClr val="tx2">
                    <a:lumMod val="50000"/>
                  </a:schemeClr>
                </a:solidFill>
                <a:effectLst>
                  <a:outerShdw blurRad="38100" dist="38100" dir="2700000" algn="tl">
                    <a:srgbClr val="000000">
                      <a:alpha val="43137"/>
                    </a:srgbClr>
                  </a:outerShdw>
                </a:effectLst>
              </a:rPr>
              <a:t> </a:t>
            </a:r>
            <a:r>
              <a:rPr lang="ru-RU" sz="2000" b="1" dirty="0" err="1" smtClean="0">
                <a:solidFill>
                  <a:schemeClr val="tx2">
                    <a:lumMod val="50000"/>
                  </a:schemeClr>
                </a:solidFill>
                <a:effectLst>
                  <a:outerShdw blurRad="38100" dist="38100" dir="2700000" algn="tl">
                    <a:srgbClr val="000000">
                      <a:alpha val="43137"/>
                    </a:srgbClr>
                  </a:outerShdw>
                </a:effectLst>
              </a:rPr>
              <a:t>kanzashi</a:t>
            </a:r>
            <a:r>
              <a:rPr lang="ru-RU" sz="2000" b="1" dirty="0" smtClean="0">
                <a:solidFill>
                  <a:schemeClr val="tx2">
                    <a:lumMod val="50000"/>
                  </a:schemeClr>
                </a:solidFill>
                <a:effectLst>
                  <a:outerShdw blurRad="38100" dist="38100" dir="2700000" algn="tl">
                    <a:srgbClr val="000000">
                      <a:alpha val="43137"/>
                    </a:srgbClr>
                  </a:outerShdw>
                </a:effectLst>
              </a:rPr>
              <a:t> </a:t>
            </a:r>
            <a:r>
              <a:rPr lang="ru-RU" sz="2000" dirty="0" smtClean="0"/>
              <a:t>- цветочные украшения: шпильки, заколки, палочки и гребни с шелковыми цветами. Они создаются японскими мастерами из квадратов шелка техникой, известной как </a:t>
            </a:r>
            <a:r>
              <a:rPr lang="ru-RU" sz="2000" dirty="0" err="1" smtClean="0">
                <a:solidFill>
                  <a:schemeClr val="tx2">
                    <a:lumMod val="50000"/>
                  </a:schemeClr>
                </a:solidFill>
              </a:rPr>
              <a:t>tsumami</a:t>
            </a:r>
            <a:r>
              <a:rPr lang="ru-RU" sz="2000" dirty="0" smtClean="0"/>
              <a:t> (складывание). Каждый квадрат ткани, свернутый при помощи щипцов, превращается в один лепесток цветка. Они присоединяются к основе, чтобы создать целые цветы, или собираются с помощью шелковой нити, чтобы получилась последовательность цветов.</a:t>
            </a:r>
          </a:p>
          <a:p>
            <a:pPr>
              <a:buNone/>
            </a:pPr>
            <a:endParaRPr lang="ru-RU" sz="2000" dirty="0" smtClean="0"/>
          </a:p>
          <a:p>
            <a:pPr>
              <a:buNone/>
            </a:pPr>
            <a:endParaRPr lang="ru-RU" dirty="0" smtClean="0"/>
          </a:p>
          <a:p>
            <a:pPr algn="just">
              <a:buNone/>
            </a:pPr>
            <a:endParaRPr lang="ru-RU" dirty="0" smtClean="0"/>
          </a:p>
          <a:p>
            <a:pPr algn="just">
              <a:buNone/>
            </a:pPr>
            <a:endParaRPr lang="ru-RU" dirty="0" smtClean="0"/>
          </a:p>
          <a:p>
            <a:pPr algn="just">
              <a:buNone/>
            </a:pPr>
            <a:endParaRPr lang="ru-RU" dirty="0" smtClean="0"/>
          </a:p>
          <a:p>
            <a:endParaRPr lang="ru-RU" dirty="0"/>
          </a:p>
        </p:txBody>
      </p:sp>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Виды </a:t>
            </a:r>
            <a:r>
              <a:rPr lang="ru-RU" b="1" dirty="0" err="1" smtClean="0">
                <a:solidFill>
                  <a:schemeClr val="accent3">
                    <a:lumMod val="60000"/>
                    <a:lumOff val="40000"/>
                  </a:schemeClr>
                </a:solidFill>
              </a:rPr>
              <a:t>канзаши</a:t>
            </a:r>
            <a:endParaRPr lang="ru-RU" b="1" dirty="0">
              <a:solidFill>
                <a:schemeClr val="accent3">
                  <a:lumMod val="60000"/>
                  <a:lumOff val="40000"/>
                </a:schemeClr>
              </a:solidFill>
            </a:endParaRPr>
          </a:p>
        </p:txBody>
      </p:sp>
      <p:pic>
        <p:nvPicPr>
          <p:cNvPr id="8" name="Рисунок 7"/>
          <p:cNvPicPr/>
          <p:nvPr/>
        </p:nvPicPr>
        <p:blipFill>
          <a:blip r:embed="rId2" cstate="email"/>
          <a:srcRect/>
          <a:stretch>
            <a:fillRect/>
          </a:stretch>
        </p:blipFill>
        <p:spPr bwMode="auto">
          <a:xfrm>
            <a:off x="500034" y="1428736"/>
            <a:ext cx="1000132"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p:nvPr/>
        </p:nvPicPr>
        <p:blipFill>
          <a:blip r:embed="rId3" cstate="email"/>
          <a:srcRect/>
          <a:stretch>
            <a:fillRect/>
          </a:stretch>
        </p:blipFill>
        <p:spPr bwMode="auto">
          <a:xfrm>
            <a:off x="1571604" y="1785926"/>
            <a:ext cx="1000132" cy="1975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p:nvPr/>
        </p:nvPicPr>
        <p:blipFill>
          <a:blip r:embed="rId4" cstate="email"/>
          <a:srcRect/>
          <a:stretch>
            <a:fillRect/>
          </a:stretch>
        </p:blipFill>
        <p:spPr bwMode="auto">
          <a:xfrm>
            <a:off x="571472" y="3929066"/>
            <a:ext cx="133858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p:cNvPicPr/>
          <p:nvPr/>
        </p:nvPicPr>
        <p:blipFill>
          <a:blip r:embed="rId5" cstate="email"/>
          <a:srcRect/>
          <a:stretch>
            <a:fillRect/>
          </a:stretch>
        </p:blipFill>
        <p:spPr bwMode="auto">
          <a:xfrm>
            <a:off x="2357422" y="4714884"/>
            <a:ext cx="1714512" cy="1604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p:cNvPicPr/>
          <p:nvPr/>
        </p:nvPicPr>
        <p:blipFill>
          <a:blip r:embed="rId6" cstate="email"/>
          <a:srcRect/>
          <a:stretch>
            <a:fillRect/>
          </a:stretch>
        </p:blipFill>
        <p:spPr bwMode="auto">
          <a:xfrm>
            <a:off x="6786578" y="4429132"/>
            <a:ext cx="1643074"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Рисунок 14"/>
          <p:cNvPicPr/>
          <p:nvPr/>
        </p:nvPicPr>
        <p:blipFill>
          <a:blip r:embed="rId7" cstate="email"/>
          <a:srcRect/>
          <a:stretch>
            <a:fillRect/>
          </a:stretch>
        </p:blipFill>
        <p:spPr bwMode="auto">
          <a:xfrm>
            <a:off x="4572000" y="4714884"/>
            <a:ext cx="1785950" cy="1731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2800" b="1" dirty="0" smtClean="0"/>
              <a:t>- это складывание. Из маленьких квадратов шёлка, складываются кусочки ткани в лепестки. </a:t>
            </a:r>
          </a:p>
          <a:p>
            <a:endParaRPr lang="ru-RU" b="1" dirty="0" smtClean="0"/>
          </a:p>
        </p:txBody>
      </p:sp>
      <p:sp>
        <p:nvSpPr>
          <p:cNvPr id="3" name="Заголовок 2"/>
          <p:cNvSpPr>
            <a:spLocks noGrp="1"/>
          </p:cNvSpPr>
          <p:nvPr>
            <p:ph type="title"/>
          </p:nvPr>
        </p:nvSpPr>
        <p:spPr/>
        <p:txBody>
          <a:bodyPr/>
          <a:lstStyle/>
          <a:p>
            <a:r>
              <a:rPr lang="ru-RU" b="1" dirty="0" smtClean="0">
                <a:solidFill>
                  <a:schemeClr val="accent3">
                    <a:lumMod val="60000"/>
                    <a:lumOff val="40000"/>
                  </a:schemeClr>
                </a:solidFill>
              </a:rPr>
              <a:t>Техника </a:t>
            </a:r>
            <a:r>
              <a:rPr lang="ru-RU" b="1" dirty="0" err="1" smtClean="0">
                <a:solidFill>
                  <a:schemeClr val="accent3">
                    <a:lumMod val="60000"/>
                    <a:lumOff val="40000"/>
                  </a:schemeClr>
                </a:solidFill>
              </a:rPr>
              <a:t>цумами</a:t>
            </a:r>
            <a:r>
              <a:rPr lang="ru-RU" b="1" dirty="0" smtClean="0">
                <a:solidFill>
                  <a:schemeClr val="accent3">
                    <a:lumMod val="60000"/>
                    <a:lumOff val="40000"/>
                  </a:schemeClr>
                </a:solidFill>
              </a:rPr>
              <a:t> (</a:t>
            </a:r>
            <a:r>
              <a:rPr lang="ru-RU" b="1" dirty="0" err="1" smtClean="0">
                <a:solidFill>
                  <a:schemeClr val="accent3">
                    <a:lumMod val="60000"/>
                    <a:lumOff val="40000"/>
                  </a:schemeClr>
                </a:solidFill>
              </a:rPr>
              <a:t>tsumami</a:t>
            </a:r>
            <a:r>
              <a:rPr lang="ru-RU" b="1" dirty="0" smtClean="0">
                <a:solidFill>
                  <a:schemeClr val="accent3">
                    <a:lumMod val="60000"/>
                    <a:lumOff val="40000"/>
                  </a:schemeClr>
                </a:solidFill>
              </a:rPr>
              <a:t>)</a:t>
            </a:r>
            <a:endParaRPr lang="ru-RU" b="1" dirty="0">
              <a:solidFill>
                <a:schemeClr val="accent3">
                  <a:lumMod val="60000"/>
                  <a:lumOff val="40000"/>
                </a:schemeClr>
              </a:solidFill>
            </a:endParaRPr>
          </a:p>
        </p:txBody>
      </p:sp>
      <p:pic>
        <p:nvPicPr>
          <p:cNvPr id="4" name="Рисунок 3"/>
          <p:cNvPicPr/>
          <p:nvPr/>
        </p:nvPicPr>
        <p:blipFill>
          <a:blip r:embed="rId2" cstate="email"/>
          <a:srcRect/>
          <a:stretch>
            <a:fillRect/>
          </a:stretch>
        </p:blipFill>
        <p:spPr bwMode="auto">
          <a:xfrm>
            <a:off x="3428992" y="3357562"/>
            <a:ext cx="3053040" cy="2401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4900" b="1" dirty="0" smtClean="0">
                <a:solidFill>
                  <a:schemeClr val="accent3">
                    <a:lumMod val="60000"/>
                    <a:lumOff val="40000"/>
                  </a:schemeClr>
                </a:solidFill>
              </a:rPr>
              <a:t>17</a:t>
            </a:r>
            <a:r>
              <a:rPr lang="ru-RU" b="1" dirty="0" smtClean="0">
                <a:solidFill>
                  <a:schemeClr val="accent3">
                    <a:lumMod val="60000"/>
                    <a:lumOff val="40000"/>
                  </a:schemeClr>
                </a:solidFill>
              </a:rPr>
              <a:t> век, эпоха Эдо и расцвет искусств</a:t>
            </a:r>
            <a:endParaRPr lang="ru-RU" b="1" dirty="0">
              <a:solidFill>
                <a:schemeClr val="accent3">
                  <a:lumMod val="60000"/>
                  <a:lumOff val="40000"/>
                </a:schemeClr>
              </a:solidFill>
            </a:endParaRPr>
          </a:p>
        </p:txBody>
      </p:sp>
      <p:pic>
        <p:nvPicPr>
          <p:cNvPr id="5" name="Рисунок 4"/>
          <p:cNvPicPr/>
          <p:nvPr/>
        </p:nvPicPr>
        <p:blipFill>
          <a:blip r:embed="rId2" cstate="email"/>
          <a:srcRect/>
          <a:stretch>
            <a:fillRect/>
          </a:stretch>
        </p:blipFill>
        <p:spPr bwMode="auto">
          <a:xfrm>
            <a:off x="395536" y="1484784"/>
            <a:ext cx="1800200"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p:nvPr/>
        </p:nvPicPr>
        <p:blipFill>
          <a:blip r:embed="rId3" cstate="email"/>
          <a:srcRect/>
          <a:stretch>
            <a:fillRect/>
          </a:stretch>
        </p:blipFill>
        <p:spPr bwMode="auto">
          <a:xfrm>
            <a:off x="4283968" y="1916832"/>
            <a:ext cx="1728192" cy="216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323528" y="4077072"/>
            <a:ext cx="8496944" cy="2862322"/>
          </a:xfrm>
          <a:prstGeom prst="rect">
            <a:avLst/>
          </a:prstGeom>
        </p:spPr>
        <p:txBody>
          <a:bodyPr wrap="square">
            <a:spAutoFit/>
          </a:bodyPr>
          <a:lstStyle/>
          <a:p>
            <a:pPr algn="just">
              <a:buBlip>
                <a:blip r:embed="rId4"/>
              </a:buBlip>
            </a:pPr>
            <a:r>
              <a:rPr lang="ru-RU" dirty="0" smtClean="0"/>
              <a:t>	Появились </a:t>
            </a:r>
            <a:r>
              <a:rPr lang="ru-RU" b="1" dirty="0" smtClean="0">
                <a:solidFill>
                  <a:schemeClr val="accent3">
                    <a:lumMod val="60000"/>
                    <a:lumOff val="40000"/>
                  </a:schemeClr>
                </a:solidFill>
              </a:rPr>
              <a:t>гейши</a:t>
            </a:r>
            <a:r>
              <a:rPr lang="ru-RU" dirty="0" smtClean="0"/>
              <a:t>. На самом деле "</a:t>
            </a:r>
            <a:r>
              <a:rPr lang="ru-RU" dirty="0" err="1" smtClean="0"/>
              <a:t>гэй</a:t>
            </a:r>
            <a:r>
              <a:rPr lang="ru-RU" dirty="0" smtClean="0"/>
              <a:t> </a:t>
            </a:r>
            <a:r>
              <a:rPr lang="ru-RU" dirty="0" err="1" smtClean="0"/>
              <a:t>ся</a:t>
            </a:r>
            <a:r>
              <a:rPr lang="ru-RU" dirty="0" smtClean="0"/>
              <a:t>" - это "человек искусства». Традиционно выбеленное лицо, красная подводка бровей и глаз - но это ещё не гейша. Настоящая гейша носит кимоно с белым воротником, очень любили наряжаться. Многослойные кимоно одеваются по 5-6 штук сразу, одно на другое. И в дополнение красавицы стали украшать себя цветами - непременно в тон и цвет кимоно,   и чтобы подходили ко времени года и цвету глаз.</a:t>
            </a:r>
          </a:p>
          <a:p>
            <a:pPr algn="just">
              <a:buBlip>
                <a:blip r:embed="rId4"/>
              </a:buBlip>
            </a:pPr>
            <a:r>
              <a:rPr lang="ru-RU" dirty="0" smtClean="0"/>
              <a:t>	 Учениц гейш называют "</a:t>
            </a:r>
            <a:r>
              <a:rPr lang="ru-RU" b="1" dirty="0" err="1" smtClean="0">
                <a:solidFill>
                  <a:schemeClr val="accent3">
                    <a:lumMod val="60000"/>
                    <a:lumOff val="40000"/>
                  </a:schemeClr>
                </a:solidFill>
              </a:rPr>
              <a:t>мэйко</a:t>
            </a:r>
            <a:r>
              <a:rPr lang="ru-RU" dirty="0" smtClean="0"/>
              <a:t>". </a:t>
            </a:r>
            <a:r>
              <a:rPr lang="ru-RU" dirty="0" err="1" smtClean="0"/>
              <a:t>Мэйко</a:t>
            </a:r>
            <a:r>
              <a:rPr lang="ru-RU" dirty="0" smtClean="0"/>
              <a:t> – носят кимоно с узорным воротником. И конечно </a:t>
            </a:r>
            <a:r>
              <a:rPr lang="ru-RU" dirty="0" err="1" smtClean="0"/>
              <a:t>мэйко</a:t>
            </a:r>
            <a:r>
              <a:rPr lang="ru-RU" dirty="0" smtClean="0"/>
              <a:t> используют свои особые </a:t>
            </a:r>
            <a:r>
              <a:rPr lang="ru-RU" dirty="0" err="1" smtClean="0"/>
              <a:t>канзаши</a:t>
            </a:r>
            <a:r>
              <a:rPr lang="ru-RU" dirty="0" smtClean="0"/>
              <a:t>! </a:t>
            </a:r>
            <a:r>
              <a:rPr lang="ru-RU" dirty="0" err="1" smtClean="0"/>
              <a:t>Майко</a:t>
            </a:r>
            <a:r>
              <a:rPr lang="ru-RU" dirty="0" smtClean="0"/>
              <a:t> носят гораздо больше </a:t>
            </a:r>
            <a:r>
              <a:rPr lang="ru-RU" dirty="0" err="1" smtClean="0"/>
              <a:t>канзаши</a:t>
            </a:r>
            <a:r>
              <a:rPr lang="ru-RU" dirty="0" smtClean="0"/>
              <a:t> чем старшие гейши.</a:t>
            </a:r>
          </a:p>
          <a:p>
            <a:pPr algn="just">
              <a:buBlip>
                <a:blip r:embed="rId4"/>
              </a:buBlip>
            </a:pPr>
            <a:endParaRPr lang="ru-RU" dirty="0"/>
          </a:p>
        </p:txBody>
      </p:sp>
      <p:pic>
        <p:nvPicPr>
          <p:cNvPr id="1026" name="Picture 2" descr="C:\Users\User\Documents\КАНЗАШИ\Фото канзаши\64497259_p10_1.jpg"/>
          <p:cNvPicPr>
            <a:picLocks noChangeAspect="1" noChangeArrowheads="1"/>
          </p:cNvPicPr>
          <p:nvPr/>
        </p:nvPicPr>
        <p:blipFill>
          <a:blip r:embed="rId5" cstate="email"/>
          <a:srcRect/>
          <a:stretch>
            <a:fillRect/>
          </a:stretch>
        </p:blipFill>
        <p:spPr bwMode="auto">
          <a:xfrm>
            <a:off x="2483768" y="1772816"/>
            <a:ext cx="155537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p:nvPr/>
        </p:nvPicPr>
        <p:blipFill>
          <a:blip r:embed="rId6" cstate="email"/>
          <a:srcRect/>
          <a:stretch>
            <a:fillRect/>
          </a:stretch>
        </p:blipFill>
        <p:spPr bwMode="auto">
          <a:xfrm rot="363508">
            <a:off x="6236739" y="1753374"/>
            <a:ext cx="2448272"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1000</TotalTime>
  <Words>107</Words>
  <Application>Microsoft Office PowerPoint</Application>
  <PresentationFormat>Экран (4:3)</PresentationFormat>
  <Paragraphs>70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Цумами канзаши - японский цветок из шёлка </vt:lpstr>
      <vt:lpstr>Японская канзаши (kanzashi)</vt:lpstr>
      <vt:lpstr>Виды канзаши</vt:lpstr>
      <vt:lpstr>Виды канзаши</vt:lpstr>
      <vt:lpstr>Виды канзаши</vt:lpstr>
      <vt:lpstr>Виды канзаши</vt:lpstr>
      <vt:lpstr>Виды канзаши</vt:lpstr>
      <vt:lpstr>Техника цумами (tsumami)</vt:lpstr>
      <vt:lpstr>17 век, эпоха Эдо и расцвет искусств</vt:lpstr>
      <vt:lpstr>Праздник "Сити-го-сан"</vt:lpstr>
      <vt:lpstr>Современные идеи</vt:lpstr>
      <vt:lpstr>Современные идеи</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Цумами канзаши - японский цветок из шелка</dc:title>
  <dc:creator>User</dc:creator>
  <cp:lastModifiedBy>Ольга</cp:lastModifiedBy>
  <cp:revision>90</cp:revision>
  <dcterms:created xsi:type="dcterms:W3CDTF">2011-09-05T06:41:03Z</dcterms:created>
  <dcterms:modified xsi:type="dcterms:W3CDTF">2014-10-22T14:03:57Z</dcterms:modified>
</cp:coreProperties>
</file>