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8" r:id="rId11"/>
    <p:sldId id="265" r:id="rId12"/>
    <p:sldId id="276" r:id="rId13"/>
    <p:sldId id="277" r:id="rId14"/>
    <p:sldId id="266" r:id="rId15"/>
    <p:sldId id="267" r:id="rId16"/>
    <p:sldId id="271" r:id="rId17"/>
    <p:sldId id="272"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CE8DCB1-BFD6-4294-A47F-B1CD0CB137F5}" type="datetimeFigureOut">
              <a:rPr lang="ru-RU" smtClean="0"/>
              <a:pPr/>
              <a:t>19.12.2014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B8A7BC5-AB6B-4C95-9800-96DC86360BB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CE8DCB1-BFD6-4294-A47F-B1CD0CB137F5}" type="datetimeFigureOut">
              <a:rPr lang="ru-RU" smtClean="0"/>
              <a:pPr/>
              <a:t>19.12.2014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8A7BC5-AB6B-4C95-9800-96DC86360BB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CE8DCB1-BFD6-4294-A47F-B1CD0CB137F5}" type="datetimeFigureOut">
              <a:rPr lang="ru-RU" smtClean="0"/>
              <a:pPr/>
              <a:t>19.12.2014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8A7BC5-AB6B-4C95-9800-96DC86360BB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CE8DCB1-BFD6-4294-A47F-B1CD0CB137F5}" type="datetimeFigureOut">
              <a:rPr lang="ru-RU" smtClean="0"/>
              <a:pPr/>
              <a:t>19.12.2014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8A7BC5-AB6B-4C95-9800-96DC86360BB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CE8DCB1-BFD6-4294-A47F-B1CD0CB137F5}" type="datetimeFigureOut">
              <a:rPr lang="ru-RU" smtClean="0"/>
              <a:pPr/>
              <a:t>19.12.2014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8A7BC5-AB6B-4C95-9800-96DC86360BB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CE8DCB1-BFD6-4294-A47F-B1CD0CB137F5}" type="datetimeFigureOut">
              <a:rPr lang="ru-RU" smtClean="0"/>
              <a:pPr/>
              <a:t>19.12.2014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8A7BC5-AB6B-4C95-9800-96DC86360BB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CE8DCB1-BFD6-4294-A47F-B1CD0CB137F5}" type="datetimeFigureOut">
              <a:rPr lang="ru-RU" smtClean="0"/>
              <a:pPr/>
              <a:t>19.12.2014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B8A7BC5-AB6B-4C95-9800-96DC86360BB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9CE8DCB1-BFD6-4294-A47F-B1CD0CB137F5}" type="datetimeFigureOut">
              <a:rPr lang="ru-RU" smtClean="0"/>
              <a:pPr/>
              <a:t>19.12.2014</a:t>
            </a:fld>
            <a:endParaRPr lang="ru-RU"/>
          </a:p>
        </p:txBody>
      </p:sp>
      <p:sp>
        <p:nvSpPr>
          <p:cNvPr id="8" name="Номер слайда 7"/>
          <p:cNvSpPr>
            <a:spLocks noGrp="1"/>
          </p:cNvSpPr>
          <p:nvPr>
            <p:ph type="sldNum" sz="quarter" idx="11"/>
          </p:nvPr>
        </p:nvSpPr>
        <p:spPr/>
        <p:txBody>
          <a:bodyPr/>
          <a:lstStyle/>
          <a:p>
            <a:fld id="{DB8A7BC5-AB6B-4C95-9800-96DC86360BB0}"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E8DCB1-BFD6-4294-A47F-B1CD0CB137F5}" type="datetimeFigureOut">
              <a:rPr lang="ru-RU" smtClean="0"/>
              <a:pPr/>
              <a:t>19.12.2014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B8A7BC5-AB6B-4C95-9800-96DC86360BB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CE8DCB1-BFD6-4294-A47F-B1CD0CB137F5}" type="datetimeFigureOut">
              <a:rPr lang="ru-RU" smtClean="0"/>
              <a:pPr/>
              <a:t>19.12.2014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DB8A7BC5-AB6B-4C95-9800-96DC86360BB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9CE8DCB1-BFD6-4294-A47F-B1CD0CB137F5}" type="datetimeFigureOut">
              <a:rPr lang="ru-RU" smtClean="0"/>
              <a:pPr/>
              <a:t>19.12.2014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8A7BC5-AB6B-4C95-9800-96DC86360BB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CE8DCB1-BFD6-4294-A47F-B1CD0CB137F5}" type="datetimeFigureOut">
              <a:rPr lang="ru-RU" smtClean="0"/>
              <a:pPr/>
              <a:t>19.12.2014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B8A7BC5-AB6B-4C95-9800-96DC86360BB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556792"/>
            <a:ext cx="8496944" cy="3240360"/>
          </a:xfrm>
        </p:spPr>
        <p:txBody>
          <a:bodyPr>
            <a:normAutofit/>
          </a:bodyPr>
          <a:lstStyle/>
          <a:p>
            <a:pPr algn="ctr"/>
            <a:r>
              <a:rPr lang="ru-RU" sz="5400" dirty="0" smtClean="0">
                <a:solidFill>
                  <a:srgbClr val="FFFF00"/>
                </a:solidFill>
              </a:rPr>
              <a:t>Творчество </a:t>
            </a:r>
            <a:br>
              <a:rPr lang="ru-RU" sz="5400" dirty="0" smtClean="0">
                <a:solidFill>
                  <a:srgbClr val="FFFF00"/>
                </a:solidFill>
              </a:rPr>
            </a:br>
            <a:r>
              <a:rPr lang="ru-RU" sz="5400" dirty="0" smtClean="0">
                <a:solidFill>
                  <a:srgbClr val="FFFF00"/>
                </a:solidFill>
              </a:rPr>
              <a:t>Косенкова Станислава Степановича</a:t>
            </a:r>
            <a:endParaRPr lang="ru-RU" sz="5400" dirty="0">
              <a:solidFill>
                <a:srgbClr val="FFFF00"/>
              </a:solidFill>
            </a:endParaRPr>
          </a:p>
        </p:txBody>
      </p:sp>
      <p:sp>
        <p:nvSpPr>
          <p:cNvPr id="3" name="Прямоугольник 2"/>
          <p:cNvSpPr/>
          <p:nvPr/>
        </p:nvSpPr>
        <p:spPr>
          <a:xfrm>
            <a:off x="179512" y="188640"/>
            <a:ext cx="8784976" cy="1200329"/>
          </a:xfrm>
          <a:prstGeom prst="rect">
            <a:avLst/>
          </a:prstGeom>
        </p:spPr>
        <p:txBody>
          <a:bodyPr wrap="square">
            <a:spAutoFit/>
          </a:bodyPr>
          <a:lstStyle/>
          <a:p>
            <a:pPr algn="ctr"/>
            <a:r>
              <a:rPr lang="ru-RU" sz="2400" dirty="0" smtClean="0">
                <a:latin typeface="Times New Roman" panose="02020603050405020304" pitchFamily="18" charset="0"/>
                <a:cs typeface="Times New Roman" panose="02020603050405020304" pitchFamily="18" charset="0"/>
              </a:rPr>
              <a:t>МУНИЦИПАЛЬНОЕ БЮДЖЕТНОЕ УЧРЕЖДЕНИЕ ДОПОЛНИТЕЛЬНОГО ОБРАЗОВАНИЯ «РОВЕСНИК» г. БЕЛГОРОДА</a:t>
            </a:r>
          </a:p>
        </p:txBody>
      </p:sp>
      <p:sp>
        <p:nvSpPr>
          <p:cNvPr id="4" name="Прямоугольник 3"/>
          <p:cNvSpPr/>
          <p:nvPr/>
        </p:nvSpPr>
        <p:spPr>
          <a:xfrm>
            <a:off x="4283968" y="4149080"/>
            <a:ext cx="4572000" cy="1569660"/>
          </a:xfrm>
          <a:prstGeom prst="rect">
            <a:avLst/>
          </a:prstGeom>
        </p:spPr>
        <p:txBody>
          <a:bodyPr>
            <a:spAutoFit/>
          </a:bodyPr>
          <a:lstStyle/>
          <a:p>
            <a:pPr algn="r"/>
            <a:r>
              <a:rPr lang="ru-RU" sz="2400" dirty="0" smtClean="0">
                <a:latin typeface="Times New Roman" pitchFamily="18" charset="0"/>
                <a:cs typeface="Times New Roman" pitchFamily="18" charset="0"/>
              </a:rPr>
              <a:t>Автор: </a:t>
            </a:r>
          </a:p>
          <a:p>
            <a:pPr algn="r"/>
            <a:r>
              <a:rPr lang="ru-RU" sz="2400" dirty="0" smtClean="0">
                <a:latin typeface="Times New Roman" pitchFamily="18" charset="0"/>
                <a:cs typeface="Times New Roman" pitchFamily="18" charset="0"/>
              </a:rPr>
              <a:t>педагог дополнительного образования</a:t>
            </a:r>
          </a:p>
          <a:p>
            <a:pPr algn="r"/>
            <a:r>
              <a:rPr lang="ru-RU" sz="2400" dirty="0" err="1" smtClean="0">
                <a:latin typeface="Times New Roman" pitchFamily="18" charset="0"/>
                <a:cs typeface="Times New Roman" pitchFamily="18" charset="0"/>
              </a:rPr>
              <a:t>Кирюкова</a:t>
            </a:r>
            <a:r>
              <a:rPr lang="ru-RU" sz="2400" dirty="0" smtClean="0">
                <a:latin typeface="Times New Roman" pitchFamily="18" charset="0"/>
                <a:cs typeface="Times New Roman" pitchFamily="18" charset="0"/>
              </a:rPr>
              <a:t> Ксения Сергеевна</a:t>
            </a:r>
          </a:p>
        </p:txBody>
      </p:sp>
      <p:sp>
        <p:nvSpPr>
          <p:cNvPr id="5" name="Прямоугольник 4"/>
          <p:cNvSpPr/>
          <p:nvPr/>
        </p:nvSpPr>
        <p:spPr>
          <a:xfrm>
            <a:off x="4048972" y="6165304"/>
            <a:ext cx="1046056" cy="461665"/>
          </a:xfrm>
          <a:prstGeom prst="rect">
            <a:avLst/>
          </a:prstGeom>
        </p:spPr>
        <p:txBody>
          <a:bodyPr wrap="none">
            <a:spAutoFit/>
          </a:bodyPr>
          <a:lstStyle/>
          <a:p>
            <a:r>
              <a:rPr lang="ru-RU" sz="2400" dirty="0" smtClean="0">
                <a:latin typeface="Times New Roman" pitchFamily="18" charset="0"/>
                <a:cs typeface="Times New Roman" pitchFamily="18" charset="0"/>
              </a:rPr>
              <a:t>2014 г.</a:t>
            </a:r>
            <a:endParaRPr lang="ru-RU" sz="2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052736"/>
          </a:xfrm>
        </p:spPr>
        <p:txBody>
          <a:bodyPr>
            <a:normAutofit/>
          </a:bodyPr>
          <a:lstStyle/>
          <a:p>
            <a:r>
              <a:rPr lang="ru-RU" dirty="0" err="1" smtClean="0"/>
              <a:t>Экслирис</a:t>
            </a:r>
            <a:endParaRPr lang="ru-RU" dirty="0"/>
          </a:p>
        </p:txBody>
      </p:sp>
      <p:sp>
        <p:nvSpPr>
          <p:cNvPr id="3" name="Содержимое 2"/>
          <p:cNvSpPr>
            <a:spLocks noGrp="1"/>
          </p:cNvSpPr>
          <p:nvPr>
            <p:ph idx="1"/>
          </p:nvPr>
        </p:nvSpPr>
        <p:spPr>
          <a:xfrm>
            <a:off x="0" y="1052736"/>
            <a:ext cx="4283968" cy="5544616"/>
          </a:xfrm>
        </p:spPr>
        <p:txBody>
          <a:bodyPr>
            <a:normAutofit fontScale="77500" lnSpcReduction="20000"/>
          </a:bodyPr>
          <a:lstStyle/>
          <a:p>
            <a:r>
              <a:rPr lang="ru-RU" b="1" dirty="0" err="1" smtClean="0"/>
              <a:t>Эксли́брис</a:t>
            </a:r>
            <a:r>
              <a:rPr lang="ru-RU" dirty="0" smtClean="0"/>
              <a:t> (от. лат. </a:t>
            </a:r>
            <a:r>
              <a:rPr lang="la-Latn" i="1" dirty="0" smtClean="0"/>
              <a:t>ex libris</a:t>
            </a:r>
            <a:r>
              <a:rPr lang="ru-RU" dirty="0" smtClean="0"/>
              <a:t> — «из книг») — книжный знак, наклеиваемый владельцами библиотек на книгу, преимущественно на внутреннюю сторону переплета. </a:t>
            </a:r>
          </a:p>
          <a:p>
            <a:r>
              <a:rPr lang="ru-RU" dirty="0" smtClean="0"/>
              <a:t>Обычно на экслибрисе обозначены имя и фамилия владельца и рисунок, лаконично и образно говорящий о профессии, интересах или о составе библиотеки владельца. </a:t>
            </a:r>
            <a:endParaRPr lang="ru-RU" dirty="0"/>
          </a:p>
        </p:txBody>
      </p:sp>
      <p:pic>
        <p:nvPicPr>
          <p:cNvPr id="6146" name="Picture 2" descr="C:\Users\кристина\Desktop\косенков\9375_original.jpg"/>
          <p:cNvPicPr>
            <a:picLocks noChangeAspect="1" noChangeArrowheads="1"/>
          </p:cNvPicPr>
          <p:nvPr/>
        </p:nvPicPr>
        <p:blipFill>
          <a:blip r:embed="rId2" cstate="print"/>
          <a:srcRect/>
          <a:stretch>
            <a:fillRect/>
          </a:stretch>
        </p:blipFill>
        <p:spPr bwMode="auto">
          <a:xfrm>
            <a:off x="4427984" y="260648"/>
            <a:ext cx="4401053" cy="622056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Линогравюра</a:t>
            </a:r>
            <a:endParaRPr lang="ru-RU" dirty="0"/>
          </a:p>
        </p:txBody>
      </p:sp>
      <p:sp>
        <p:nvSpPr>
          <p:cNvPr id="3" name="Содержимое 2"/>
          <p:cNvSpPr>
            <a:spLocks noGrp="1"/>
          </p:cNvSpPr>
          <p:nvPr>
            <p:ph idx="1"/>
          </p:nvPr>
        </p:nvSpPr>
        <p:spPr/>
        <p:txBody>
          <a:bodyPr>
            <a:normAutofit/>
          </a:bodyPr>
          <a:lstStyle/>
          <a:p>
            <a:r>
              <a:rPr lang="ru-RU" dirty="0" smtClean="0"/>
              <a:t>Лучше всего для нее подходит старый пробковый линолеум, который сейчас не выпускают. Из современных используют линолеум без рельефа и гладкого покрытия, иногда режут по обратной стороне с ровной фактурой. Печатают по сухой бумаге в прессе или прокатывая в офортном станке.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ристина\Desktop\678c0337854ebf17920a52d89582f65b.jpg"/>
          <p:cNvPicPr>
            <a:picLocks noChangeAspect="1" noChangeArrowheads="1"/>
          </p:cNvPicPr>
          <p:nvPr/>
        </p:nvPicPr>
        <p:blipFill>
          <a:blip r:embed="rId2" cstate="print"/>
          <a:srcRect/>
          <a:stretch>
            <a:fillRect/>
          </a:stretch>
        </p:blipFill>
        <p:spPr bwMode="auto">
          <a:xfrm>
            <a:off x="323528" y="764704"/>
            <a:ext cx="8644362" cy="453650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кристина\Desktop\gravura1.png"/>
          <p:cNvPicPr>
            <a:picLocks noChangeAspect="1" noChangeArrowheads="1"/>
          </p:cNvPicPr>
          <p:nvPr/>
        </p:nvPicPr>
        <p:blipFill>
          <a:blip r:embed="rId2" cstate="print"/>
          <a:srcRect/>
          <a:stretch>
            <a:fillRect/>
          </a:stretch>
        </p:blipFill>
        <p:spPr bwMode="auto">
          <a:xfrm>
            <a:off x="395536" y="260648"/>
            <a:ext cx="6264696" cy="626469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021288"/>
            <a:ext cx="8208912" cy="836712"/>
          </a:xfrm>
        </p:spPr>
        <p:txBody>
          <a:bodyPr>
            <a:noAutofit/>
          </a:bodyPr>
          <a:lstStyle/>
          <a:p>
            <a:r>
              <a:rPr lang="ru-RU" sz="3200" dirty="0" smtClean="0"/>
              <a:t>«Ветеран. 40 лет спустя». </a:t>
            </a:r>
            <a:r>
              <a:rPr lang="ru-RU" sz="3200" dirty="0" err="1" smtClean="0"/>
              <a:t>Цв</a:t>
            </a:r>
            <a:r>
              <a:rPr lang="ru-RU" sz="3200" dirty="0" smtClean="0"/>
              <a:t>. линогравюра.</a:t>
            </a:r>
            <a:endParaRPr lang="ru-RU" sz="3200" dirty="0"/>
          </a:p>
        </p:txBody>
      </p:sp>
      <p:pic>
        <p:nvPicPr>
          <p:cNvPr id="5122" name="Picture 2" descr="C:\Users\кристина\Desktop\косенков\Ветеран. 40 лет спустя..jpg"/>
          <p:cNvPicPr>
            <a:picLocks noChangeAspect="1" noChangeArrowheads="1"/>
          </p:cNvPicPr>
          <p:nvPr/>
        </p:nvPicPr>
        <p:blipFill>
          <a:blip r:embed="rId2" cstate="print"/>
          <a:srcRect/>
          <a:stretch>
            <a:fillRect/>
          </a:stretch>
        </p:blipFill>
        <p:spPr bwMode="auto">
          <a:xfrm>
            <a:off x="179512" y="188640"/>
            <a:ext cx="7128792" cy="589313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кристина\Desktop\косенков\Камыши. Зима 1947 г..jpg"/>
          <p:cNvPicPr>
            <a:picLocks noChangeAspect="1" noChangeArrowheads="1"/>
          </p:cNvPicPr>
          <p:nvPr/>
        </p:nvPicPr>
        <p:blipFill>
          <a:blip r:embed="rId2" cstate="print"/>
          <a:srcRect/>
          <a:stretch>
            <a:fillRect/>
          </a:stretch>
        </p:blipFill>
        <p:spPr bwMode="auto">
          <a:xfrm>
            <a:off x="323528" y="260648"/>
            <a:ext cx="8085898" cy="5544616"/>
          </a:xfrm>
          <a:prstGeom prst="rect">
            <a:avLst/>
          </a:prstGeom>
          <a:noFill/>
        </p:spPr>
      </p:pic>
      <p:sp>
        <p:nvSpPr>
          <p:cNvPr id="5" name="Заголовок 1"/>
          <p:cNvSpPr>
            <a:spLocks noGrp="1"/>
          </p:cNvSpPr>
          <p:nvPr>
            <p:ph type="title"/>
          </p:nvPr>
        </p:nvSpPr>
        <p:spPr>
          <a:xfrm>
            <a:off x="179512" y="5877272"/>
            <a:ext cx="8208912" cy="836712"/>
          </a:xfrm>
        </p:spPr>
        <p:txBody>
          <a:bodyPr>
            <a:noAutofit/>
          </a:bodyPr>
          <a:lstStyle/>
          <a:p>
            <a:r>
              <a:rPr lang="ru-RU" sz="3200" dirty="0" smtClean="0"/>
              <a:t>«Камыши». </a:t>
            </a:r>
            <a:r>
              <a:rPr lang="ru-RU" sz="3200" dirty="0" err="1" smtClean="0"/>
              <a:t>Цв</a:t>
            </a:r>
            <a:r>
              <a:rPr lang="ru-RU" sz="3200" dirty="0" smtClean="0"/>
              <a:t>. линогравюра.</a:t>
            </a:r>
            <a:endParaRPr lang="ru-RU"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661248"/>
            <a:ext cx="8568952" cy="1196752"/>
          </a:xfrm>
        </p:spPr>
        <p:txBody>
          <a:bodyPr>
            <a:noAutofit/>
          </a:bodyPr>
          <a:lstStyle/>
          <a:p>
            <a:r>
              <a:rPr lang="ru-RU" sz="3200" dirty="0" smtClean="0"/>
              <a:t>Иллюстрации по мотивам повести Е.Дубровина </a:t>
            </a:r>
            <a:r>
              <a:rPr lang="ru-RU" sz="3200" b="1" i="1" dirty="0" smtClean="0"/>
              <a:t>«В ожидании козы»</a:t>
            </a:r>
            <a:r>
              <a:rPr lang="ru-RU" sz="3200" dirty="0" smtClean="0"/>
              <a:t> </a:t>
            </a:r>
            <a:r>
              <a:rPr lang="ru-RU" sz="3200" dirty="0" err="1" smtClean="0"/>
              <a:t>цв</a:t>
            </a:r>
            <a:r>
              <a:rPr lang="ru-RU" sz="3200" dirty="0" smtClean="0"/>
              <a:t>. Линогравюра.</a:t>
            </a:r>
            <a:endParaRPr lang="ru-RU" sz="3200" dirty="0"/>
          </a:p>
        </p:txBody>
      </p:sp>
      <p:pic>
        <p:nvPicPr>
          <p:cNvPr id="9218" name="Picture 2" descr="C:\Users\кристина\Desktop\косенков\Ожидание..jpg"/>
          <p:cNvPicPr>
            <a:picLocks noChangeAspect="1" noChangeArrowheads="1"/>
          </p:cNvPicPr>
          <p:nvPr/>
        </p:nvPicPr>
        <p:blipFill>
          <a:blip r:embed="rId2" cstate="print"/>
          <a:srcRect/>
          <a:stretch>
            <a:fillRect/>
          </a:stretch>
        </p:blipFill>
        <p:spPr bwMode="auto">
          <a:xfrm>
            <a:off x="179512" y="188640"/>
            <a:ext cx="3868716" cy="5373216"/>
          </a:xfrm>
          <a:prstGeom prst="rect">
            <a:avLst/>
          </a:prstGeom>
          <a:noFill/>
        </p:spPr>
      </p:pic>
      <p:pic>
        <p:nvPicPr>
          <p:cNvPr id="9219" name="Picture 3" descr="C:\Users\кристина\Desktop\косенков\Утрата..jpg"/>
          <p:cNvPicPr>
            <a:picLocks noChangeAspect="1" noChangeArrowheads="1"/>
          </p:cNvPicPr>
          <p:nvPr/>
        </p:nvPicPr>
        <p:blipFill>
          <a:blip r:embed="rId3" cstate="print"/>
          <a:srcRect/>
          <a:stretch>
            <a:fillRect/>
          </a:stretch>
        </p:blipFill>
        <p:spPr bwMode="auto">
          <a:xfrm>
            <a:off x="4355976" y="188640"/>
            <a:ext cx="3888432" cy="538990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805264"/>
            <a:ext cx="8640960" cy="1052736"/>
          </a:xfrm>
        </p:spPr>
        <p:txBody>
          <a:bodyPr>
            <a:normAutofit fontScale="90000"/>
          </a:bodyPr>
          <a:lstStyle/>
          <a:p>
            <a:r>
              <a:rPr lang="ru-RU" sz="3600" b="1" i="1" dirty="0" smtClean="0"/>
              <a:t>«Безотцовщина».</a:t>
            </a:r>
            <a:r>
              <a:rPr lang="ru-RU" sz="3600" dirty="0" smtClean="0"/>
              <a:t> Из серии </a:t>
            </a:r>
            <a:r>
              <a:rPr lang="ru-RU" sz="3600" dirty="0" err="1" smtClean="0"/>
              <a:t>илл</a:t>
            </a:r>
            <a:r>
              <a:rPr lang="ru-RU" sz="3600" dirty="0" smtClean="0"/>
              <a:t>. К поэзии </a:t>
            </a:r>
            <a:br>
              <a:rPr lang="ru-RU" sz="3600" dirty="0" smtClean="0"/>
            </a:br>
            <a:r>
              <a:rPr lang="ru-RU" sz="3600" dirty="0" smtClean="0"/>
              <a:t>А. </a:t>
            </a:r>
            <a:r>
              <a:rPr lang="ru-RU" sz="3600" dirty="0" err="1" smtClean="0"/>
              <a:t>Прасолова</a:t>
            </a:r>
            <a:r>
              <a:rPr lang="ru-RU" sz="3600" dirty="0" smtClean="0"/>
              <a:t>. Б., гр. кар.  </a:t>
            </a:r>
            <a:r>
              <a:rPr lang="ru-RU" dirty="0" smtClean="0"/>
              <a:t/>
            </a:r>
            <a:br>
              <a:rPr lang="ru-RU" dirty="0" smtClean="0"/>
            </a:br>
            <a:endParaRPr lang="ru-RU" dirty="0"/>
          </a:p>
        </p:txBody>
      </p:sp>
      <p:pic>
        <p:nvPicPr>
          <p:cNvPr id="10242" name="Picture 2" descr="C:\Users\кристина\Desktop\косенков\Безотцовщина..jpg"/>
          <p:cNvPicPr>
            <a:picLocks noChangeAspect="1" noChangeArrowheads="1"/>
          </p:cNvPicPr>
          <p:nvPr/>
        </p:nvPicPr>
        <p:blipFill>
          <a:blip r:embed="rId2" cstate="print"/>
          <a:srcRect/>
          <a:stretch>
            <a:fillRect/>
          </a:stretch>
        </p:blipFill>
        <p:spPr bwMode="auto">
          <a:xfrm>
            <a:off x="0" y="0"/>
            <a:ext cx="8453138" cy="550661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165304"/>
            <a:ext cx="8712968" cy="692696"/>
          </a:xfrm>
        </p:spPr>
        <p:txBody>
          <a:bodyPr>
            <a:normAutofit fontScale="90000"/>
          </a:bodyPr>
          <a:lstStyle/>
          <a:p>
            <a:r>
              <a:rPr lang="ru-RU" dirty="0" smtClean="0"/>
              <a:t>«</a:t>
            </a:r>
            <a:r>
              <a:rPr lang="ru-RU" sz="3600" dirty="0" smtClean="0"/>
              <a:t>12 июля. День памяти. Год любой». Из серии «</a:t>
            </a:r>
            <a:r>
              <a:rPr lang="ru-RU" sz="3600" dirty="0" err="1" smtClean="0"/>
              <a:t>Прохоровское</a:t>
            </a:r>
            <a:r>
              <a:rPr lang="ru-RU" sz="3600" dirty="0" smtClean="0"/>
              <a:t> поле». </a:t>
            </a:r>
            <a:r>
              <a:rPr lang="ru-RU" sz="3600" dirty="0" err="1" smtClean="0"/>
              <a:t>Цв</a:t>
            </a:r>
            <a:r>
              <a:rPr lang="ru-RU" sz="3600" dirty="0" smtClean="0"/>
              <a:t>. линогравюра.</a:t>
            </a:r>
            <a:r>
              <a:rPr lang="ru-RU" dirty="0" smtClean="0"/>
              <a:t/>
            </a:r>
            <a:br>
              <a:rPr lang="ru-RU" dirty="0" smtClean="0"/>
            </a:br>
            <a:endParaRPr lang="ru-RU" dirty="0"/>
          </a:p>
        </p:txBody>
      </p:sp>
      <p:pic>
        <p:nvPicPr>
          <p:cNvPr id="12290" name="Picture 2" descr="C:\Users\кристина\Desktop\косенков\12 июля – день памяти. Год любой..jpg"/>
          <p:cNvPicPr>
            <a:picLocks noChangeAspect="1" noChangeArrowheads="1"/>
          </p:cNvPicPr>
          <p:nvPr/>
        </p:nvPicPr>
        <p:blipFill>
          <a:blip r:embed="rId2" cstate="print"/>
          <a:srcRect/>
          <a:stretch>
            <a:fillRect/>
          </a:stretch>
        </p:blipFill>
        <p:spPr bwMode="auto">
          <a:xfrm>
            <a:off x="179512" y="188640"/>
            <a:ext cx="7272808" cy="558794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кристина\Desktop\косенков\v_masterskoy.jpg"/>
          <p:cNvPicPr>
            <a:picLocks noChangeAspect="1" noChangeArrowheads="1"/>
          </p:cNvPicPr>
          <p:nvPr/>
        </p:nvPicPr>
        <p:blipFill>
          <a:blip r:embed="rId2" cstate="print"/>
          <a:srcRect/>
          <a:stretch>
            <a:fillRect/>
          </a:stretch>
        </p:blipFill>
        <p:spPr bwMode="auto">
          <a:xfrm>
            <a:off x="611560" y="260648"/>
            <a:ext cx="4068878" cy="6332885"/>
          </a:xfrm>
          <a:prstGeom prst="rect">
            <a:avLst/>
          </a:prstGeom>
          <a:noFill/>
        </p:spPr>
      </p:pic>
      <p:sp>
        <p:nvSpPr>
          <p:cNvPr id="4" name="Заголовок 1"/>
          <p:cNvSpPr>
            <a:spLocks noGrp="1"/>
          </p:cNvSpPr>
          <p:nvPr>
            <p:ph type="title"/>
          </p:nvPr>
        </p:nvSpPr>
        <p:spPr>
          <a:xfrm>
            <a:off x="4932040" y="548680"/>
            <a:ext cx="3960440" cy="6048672"/>
          </a:xfrm>
        </p:spPr>
        <p:txBody>
          <a:bodyPr>
            <a:normAutofit fontScale="90000"/>
          </a:bodyPr>
          <a:lstStyle/>
          <a:p>
            <a:r>
              <a:rPr lang="ru-RU" sz="4000" dirty="0" smtClean="0"/>
              <a:t>Просто удивительно, каким нужно обладать воображением, чтобы создать столько образов, передать цветом и линией характер и эмоции героев… </a:t>
            </a: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6096" y="260648"/>
            <a:ext cx="3466728" cy="5674642"/>
          </a:xfrm>
        </p:spPr>
        <p:txBody>
          <a:bodyPr>
            <a:normAutofit fontScale="90000"/>
          </a:bodyPr>
          <a:lstStyle/>
          <a:p>
            <a:r>
              <a:rPr lang="ru-RU" dirty="0" smtClean="0"/>
              <a:t>Заслуженный художник РСФСР Станислав Степанович Косенков. (1941-1993) Художник-график.</a:t>
            </a:r>
            <a:endParaRPr lang="ru-RU" dirty="0"/>
          </a:p>
        </p:txBody>
      </p:sp>
      <p:pic>
        <p:nvPicPr>
          <p:cNvPr id="1026" name="Picture 2" descr="C:\Users\кристина\Desktop\косенков\Photo_selfportret_.jpg"/>
          <p:cNvPicPr>
            <a:picLocks noChangeAspect="1" noChangeArrowheads="1"/>
          </p:cNvPicPr>
          <p:nvPr/>
        </p:nvPicPr>
        <p:blipFill>
          <a:blip r:embed="rId2" cstate="print"/>
          <a:srcRect/>
          <a:stretch>
            <a:fillRect/>
          </a:stretch>
        </p:blipFill>
        <p:spPr bwMode="auto">
          <a:xfrm>
            <a:off x="179512" y="260648"/>
            <a:ext cx="5115300" cy="56757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7643192" cy="5721499"/>
          </a:xfrm>
        </p:spPr>
        <p:txBody>
          <a:bodyPr>
            <a:normAutofit/>
          </a:bodyPr>
          <a:lstStyle/>
          <a:p>
            <a:r>
              <a:rPr lang="ru-RU" sz="3600" b="1" dirty="0" smtClean="0"/>
              <a:t>Печатная графика (эстамп)</a:t>
            </a:r>
            <a:r>
              <a:rPr lang="ru-RU" sz="3600" dirty="0" smtClean="0"/>
              <a:t> - это особый род искусства, в котором произведением считается оттиск с изготовленной художником доски.</a:t>
            </a:r>
          </a:p>
          <a:p>
            <a:r>
              <a:rPr lang="ru-RU" sz="3600" dirty="0" smtClean="0"/>
              <a:t>По технике выполнения печатную графику в основном делят на ВЫСОКУЮ, ГЛУБОКУЮ и ПЛОСКУЮ печать.</a:t>
            </a:r>
            <a:endParaRPr lang="ru-RU"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7673280" cy="1052736"/>
          </a:xfrm>
        </p:spPr>
        <p:txBody>
          <a:bodyPr/>
          <a:lstStyle/>
          <a:p>
            <a:r>
              <a:rPr lang="ru-RU" b="1" dirty="0" smtClean="0"/>
              <a:t>ГЛУБОКАЯ печать</a:t>
            </a:r>
            <a:endParaRPr lang="ru-RU" dirty="0"/>
          </a:p>
        </p:txBody>
      </p:sp>
      <p:sp>
        <p:nvSpPr>
          <p:cNvPr id="3" name="Содержимое 2"/>
          <p:cNvSpPr>
            <a:spLocks noGrp="1"/>
          </p:cNvSpPr>
          <p:nvPr>
            <p:ph idx="1"/>
          </p:nvPr>
        </p:nvSpPr>
        <p:spPr>
          <a:xfrm>
            <a:off x="0" y="980728"/>
            <a:ext cx="4211960" cy="5544616"/>
          </a:xfrm>
        </p:spPr>
        <p:txBody>
          <a:bodyPr>
            <a:normAutofit fontScale="77500" lnSpcReduction="20000"/>
          </a:bodyPr>
          <a:lstStyle/>
          <a:p>
            <a:r>
              <a:rPr lang="ru-RU" dirty="0" smtClean="0"/>
              <a:t>При глубокой печати краска заполняет углубления, канавки и неровности, а с гладкой поверхности счищается. Влажная бумага прижимается к доске и прокатывается под большим давлением в офортном станке, где вал с сукном или войлоком вдавливает ее в доску, заставляя выбирать краску из углублений.</a:t>
            </a:r>
          </a:p>
          <a:p>
            <a:r>
              <a:rPr lang="ru-RU" dirty="0" smtClean="0"/>
              <a:t>Ее разновидности - резцовая гравюра на меди, офорт,</a:t>
            </a:r>
            <a:r>
              <a:rPr lang="ru-RU" b="1" dirty="0" smtClean="0"/>
              <a:t> </a:t>
            </a:r>
            <a:r>
              <a:rPr lang="ru-RU" dirty="0" smtClean="0"/>
              <a:t>акватинта, сухая игла, меццо-тинто и </a:t>
            </a:r>
            <a:r>
              <a:rPr lang="ru-RU" dirty="0" err="1" smtClean="0"/>
              <a:t>т.д</a:t>
            </a:r>
            <a:r>
              <a:rPr lang="ru-RU" dirty="0" smtClean="0"/>
              <a:t> </a:t>
            </a:r>
            <a:endParaRPr lang="ru-RU" dirty="0"/>
          </a:p>
        </p:txBody>
      </p:sp>
      <p:pic>
        <p:nvPicPr>
          <p:cNvPr id="2050" name="Picture 2" descr="C:\Users\кристина\Desktop\косенков\Моя деревня..jpg"/>
          <p:cNvPicPr>
            <a:picLocks noChangeAspect="1" noChangeArrowheads="1"/>
          </p:cNvPicPr>
          <p:nvPr/>
        </p:nvPicPr>
        <p:blipFill>
          <a:blip r:embed="rId2" cstate="print"/>
          <a:srcRect/>
          <a:stretch>
            <a:fillRect/>
          </a:stretch>
        </p:blipFill>
        <p:spPr bwMode="auto">
          <a:xfrm>
            <a:off x="4355976" y="908720"/>
            <a:ext cx="4320480" cy="5400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ПЛОСКАЯ печать</a:t>
            </a:r>
            <a:endParaRPr lang="ru-RU" dirty="0"/>
          </a:p>
        </p:txBody>
      </p:sp>
      <p:sp>
        <p:nvSpPr>
          <p:cNvPr id="3" name="Содержимое 2"/>
          <p:cNvSpPr>
            <a:spLocks noGrp="1"/>
          </p:cNvSpPr>
          <p:nvPr>
            <p:ph idx="1"/>
          </p:nvPr>
        </p:nvSpPr>
        <p:spPr>
          <a:xfrm>
            <a:off x="0" y="1556792"/>
            <a:ext cx="8892480" cy="5040560"/>
          </a:xfrm>
        </p:spPr>
        <p:txBody>
          <a:bodyPr>
            <a:noAutofit/>
          </a:bodyPr>
          <a:lstStyle/>
          <a:p>
            <a:r>
              <a:rPr lang="ru-RU" sz="3600" dirty="0" smtClean="0"/>
              <a:t>Поверхность доски остается гладкой - но обрабатывается химикатами так, что на одни места печатная краска ложится, а на другие нет. Плоская печать называется литографией и делается на специальном литографском камне (известняке).</a:t>
            </a:r>
            <a:endParaRPr lang="ru-RU"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3682752" cy="6264696"/>
          </a:xfrm>
        </p:spPr>
        <p:txBody>
          <a:bodyPr>
            <a:normAutofit fontScale="92500" lnSpcReduction="10000"/>
          </a:bodyPr>
          <a:lstStyle/>
          <a:p>
            <a:r>
              <a:rPr lang="ru-RU" dirty="0" smtClean="0"/>
              <a:t>К плоской печати относится также монотипия. Если на ровной поверхности (стекла, камня, линолеума) нарисовать нечто краской и притиснуть лист бумаги - получится один-единственный неповторимый оттиск</a:t>
            </a:r>
            <a:endParaRPr lang="ru-RU" dirty="0"/>
          </a:p>
        </p:txBody>
      </p:sp>
      <p:pic>
        <p:nvPicPr>
          <p:cNvPr id="3074" name="Picture 2" descr="C:\Users\кристина\Desktop\косенков\Перед огромным небом..jpg"/>
          <p:cNvPicPr>
            <a:picLocks noChangeAspect="1" noChangeArrowheads="1"/>
          </p:cNvPicPr>
          <p:nvPr/>
        </p:nvPicPr>
        <p:blipFill>
          <a:blip r:embed="rId2" cstate="print"/>
          <a:srcRect/>
          <a:stretch>
            <a:fillRect/>
          </a:stretch>
        </p:blipFill>
        <p:spPr bwMode="auto">
          <a:xfrm>
            <a:off x="4067944" y="188640"/>
            <a:ext cx="4860032" cy="63117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ВЫСОКАЯ печать</a:t>
            </a:r>
            <a:endParaRPr lang="ru-RU" dirty="0"/>
          </a:p>
        </p:txBody>
      </p:sp>
      <p:sp>
        <p:nvSpPr>
          <p:cNvPr id="3" name="Содержимое 2"/>
          <p:cNvSpPr>
            <a:spLocks noGrp="1"/>
          </p:cNvSpPr>
          <p:nvPr>
            <p:ph idx="1"/>
          </p:nvPr>
        </p:nvSpPr>
        <p:spPr/>
        <p:txBody>
          <a:bodyPr/>
          <a:lstStyle/>
          <a:p>
            <a:r>
              <a:rPr lang="ru-RU" dirty="0" smtClean="0"/>
              <a:t>Поверхность клише неровная, краска наносится валиком или кистью на ВЫПУКЛЫЕ места, а углубления остаются чистыми, бумага прикладывается и прижимается прессом, ложкой, валом и т.п.(по аналогии с печатями на документах)</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Ксилография</a:t>
            </a:r>
            <a:endParaRPr lang="ru-RU" dirty="0"/>
          </a:p>
        </p:txBody>
      </p:sp>
      <p:sp>
        <p:nvSpPr>
          <p:cNvPr id="3" name="Содержимое 2"/>
          <p:cNvSpPr>
            <a:spLocks noGrp="1"/>
          </p:cNvSpPr>
          <p:nvPr>
            <p:ph idx="1"/>
          </p:nvPr>
        </p:nvSpPr>
        <p:spPr>
          <a:xfrm>
            <a:off x="457200" y="1600200"/>
            <a:ext cx="7787208" cy="4925144"/>
          </a:xfrm>
        </p:spPr>
        <p:txBody>
          <a:bodyPr>
            <a:normAutofit/>
          </a:bodyPr>
          <a:lstStyle/>
          <a:p>
            <a:r>
              <a:rPr lang="ru-RU" dirty="0" smtClean="0"/>
              <a:t>гравюра на дереве</a:t>
            </a:r>
          </a:p>
          <a:p>
            <a:r>
              <a:rPr lang="ru-RU" dirty="0" smtClean="0"/>
              <a:t>один из самых старинных способов печати. На доске резцом вырезается рисунок. Полученный оттиск зависит от породы дерева, качества резца. Также называется продольной гравюрой. Техника требует помимо особого видения очень высокого мастерства.</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661248"/>
            <a:ext cx="7470648" cy="854968"/>
          </a:xfrm>
        </p:spPr>
        <p:txBody>
          <a:bodyPr>
            <a:normAutofit/>
          </a:bodyPr>
          <a:lstStyle/>
          <a:p>
            <a:r>
              <a:rPr lang="ru-RU" sz="3600" dirty="0" smtClean="0"/>
              <a:t>«Островок» ксилография</a:t>
            </a:r>
            <a:endParaRPr lang="ru-RU" sz="3600" dirty="0"/>
          </a:p>
        </p:txBody>
      </p:sp>
      <p:pic>
        <p:nvPicPr>
          <p:cNvPr id="3" name="Picture 2" descr="C:\Users\кристина\Desktop\косенков\Островок..jpg"/>
          <p:cNvPicPr>
            <a:picLocks noChangeAspect="1" noChangeArrowheads="1"/>
          </p:cNvPicPr>
          <p:nvPr/>
        </p:nvPicPr>
        <p:blipFill>
          <a:blip r:embed="rId2" cstate="print"/>
          <a:srcRect/>
          <a:stretch>
            <a:fillRect/>
          </a:stretch>
        </p:blipFill>
        <p:spPr bwMode="auto">
          <a:xfrm>
            <a:off x="395536" y="188640"/>
            <a:ext cx="7056784" cy="5544616"/>
          </a:xfrm>
          <a:prstGeom prst="rect">
            <a:avLst/>
          </a:prstGeom>
          <a:noFill/>
        </p:spPr>
      </p:pic>
    </p:spTree>
  </p:cSld>
  <p:clrMapOvr>
    <a:masterClrMapping/>
  </p:clrMapOvr>
</p:sld>
</file>

<file path=ppt/theme/theme1.xml><?xml version="1.0" encoding="utf-8"?>
<a:theme xmlns:a="http://schemas.openxmlformats.org/drawingml/2006/main" name="Техническ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103</TotalTime>
  <Words>423</Words>
  <Application>Microsoft Office PowerPoint</Application>
  <PresentationFormat>Экран (4:3)</PresentationFormat>
  <Paragraphs>32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Техническая</vt:lpstr>
      <vt:lpstr>Творчество  Косенкова Станислава Степановича</vt:lpstr>
      <vt:lpstr>Заслуженный художник РСФСР Станислав Степанович Косенков. (1941-1993) Художник-график.</vt:lpstr>
      <vt:lpstr>Слайд 3</vt:lpstr>
      <vt:lpstr>ГЛУБОКАЯ печать</vt:lpstr>
      <vt:lpstr>ПЛОСКАЯ печать</vt:lpstr>
      <vt:lpstr>Слайд 6</vt:lpstr>
      <vt:lpstr>ВЫСОКАЯ печать</vt:lpstr>
      <vt:lpstr>Ксилография</vt:lpstr>
      <vt:lpstr>«Островок» ксилография</vt:lpstr>
      <vt:lpstr>Экслирис</vt:lpstr>
      <vt:lpstr>Линогравюра</vt:lpstr>
      <vt:lpstr>Слайд 12</vt:lpstr>
      <vt:lpstr>Слайд 13</vt:lpstr>
      <vt:lpstr>«Ветеран. 40 лет спустя». Цв. линогравюра.</vt:lpstr>
      <vt:lpstr>«Камыши». Цв. линогравюра.</vt:lpstr>
      <vt:lpstr>Иллюстрации по мотивам повести Е.Дубровина «В ожидании козы» цв. Линогравюра.</vt:lpstr>
      <vt:lpstr>«Безотцовщина». Из серии илл. К поэзии  А. Прасолова. Б., гр. кар.   </vt:lpstr>
      <vt:lpstr>«12 июля. День памяти. Год любой». Из серии «Прохоровское поле». Цв. линогравюра. </vt:lpstr>
      <vt:lpstr>Просто удивительно, каким нужно обладать воображением, чтобы создать столько образов, передать цветом и линией характер и эмоции героев…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Творчество Косенкова Станислава Степановича</dc:title>
  <dc:creator>кристина</dc:creator>
  <cp:lastModifiedBy>Xenuspopka</cp:lastModifiedBy>
  <cp:revision>13</cp:revision>
  <dcterms:created xsi:type="dcterms:W3CDTF">2013-04-17T20:22:34Z</dcterms:created>
  <dcterms:modified xsi:type="dcterms:W3CDTF">2014-12-19T18:52:37Z</dcterms:modified>
</cp:coreProperties>
</file>