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activeX/activeX2.xml" ContentType="application/vnd.ms-office.activeX+xml"/>
  <Override PartName="/ppt/tags/tag5.xml" ContentType="application/vnd.openxmlformats-officedocument.presentationml.tags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2"/>
  </p:notesMasterIdLst>
  <p:sldIdLst>
    <p:sldId id="256" r:id="rId2"/>
    <p:sldId id="260" r:id="rId3"/>
    <p:sldId id="275" r:id="rId4"/>
    <p:sldId id="270" r:id="rId5"/>
    <p:sldId id="27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>
        <p:scale>
          <a:sx n="70" d="100"/>
          <a:sy n="70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95;1005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95;1005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1662-8875-4E84-BC6B-F057167AD8AA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5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2985616" y="5114016"/>
            <a:ext cx="3214710" cy="29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Georgia" pitchFamily="18" charset="0"/>
                <a:cs typeface="Times New Roman" pitchFamily="18" charset="0"/>
              </a:rPr>
              <a:t>Введите фамилию и имя</a:t>
            </a:r>
            <a:endParaRPr lang="ru-RU" b="1" dirty="0">
              <a:latin typeface="Georgia" pitchFamily="18" charset="0"/>
              <a:cs typeface="Times New Roman" pitchFamily="18" charset="0"/>
            </a:endParaRP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36484" y="130154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64220" y="142852"/>
            <a:ext cx="2571768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АЛГЕБРА – 8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2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785786" y="1289914"/>
            <a:ext cx="7500990" cy="755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Тест по теме</a:t>
            </a:r>
            <a:endParaRPr lang="ru-RU" sz="5400" b="1" dirty="0">
              <a:solidFill>
                <a:schemeClr val="tx2">
                  <a:lumMod val="50000"/>
                </a:schemeClr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71472" y="2241850"/>
            <a:ext cx="828680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«Преобразование рациональных выражений»</a:t>
            </a:r>
          </a:p>
          <a:p>
            <a:pPr marL="342900" indent="-342900" algn="ctr">
              <a:spcBef>
                <a:spcPct val="20000"/>
              </a:spcBef>
            </a:pPr>
            <a:endParaRPr lang="ru-RU" sz="1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Вариант 1</a:t>
            </a:r>
            <a:endParaRPr lang="ru-RU" sz="3200" b="1" dirty="0">
              <a:solidFill>
                <a:schemeClr val="tx2">
                  <a:lumMod val="50000"/>
                </a:schemeClr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controls>
      <p:control spid="1087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4220" y="142852"/>
            <a:ext cx="2571768" cy="461665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АЛГЕБРА – 8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14348" y="785794"/>
            <a:ext cx="807249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tx2">
                      <a:lumMod val="40000"/>
                      <a:lumOff val="60000"/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Результаты тестирования</a:t>
            </a:r>
            <a:endParaRPr lang="ru-RU" sz="5400" b="1" dirty="0">
              <a:solidFill>
                <a:schemeClr val="tx2">
                  <a:lumMod val="50000"/>
                </a:schemeClr>
              </a:solidFill>
              <a:effectLst>
                <a:glow rad="139700">
                  <a:schemeClr val="tx2">
                    <a:lumMod val="40000"/>
                    <a:lumOff val="60000"/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6786578" y="2663823"/>
            <a:ext cx="19334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 dirty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Оценка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910519" y="3160692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>
                <a:latin typeface="Georgia" pitchFamily="18" charset="0"/>
                <a:cs typeface="Times New Roman" pitchFamily="18" charset="0"/>
              </a:rPr>
              <a:t>Правильных ответов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921394" y="3875072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>
                <a:latin typeface="Georgia" pitchFamily="18" charset="0"/>
                <a:cs typeface="Times New Roman" pitchFamily="18" charset="0"/>
              </a:rPr>
              <a:t>Набранных баллов</a:t>
            </a:r>
          </a:p>
        </p:txBody>
      </p:sp>
      <p:sp>
        <p:nvSpPr>
          <p:cNvPr id="27" name="T_osh"/>
          <p:cNvSpPr txBox="1">
            <a:spLocks noChangeArrowheads="1"/>
          </p:cNvSpPr>
          <p:nvPr/>
        </p:nvSpPr>
        <p:spPr bwMode="auto">
          <a:xfrm>
            <a:off x="724798" y="4701236"/>
            <a:ext cx="19288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 dirty="0">
                <a:latin typeface="Georgia" pitchFamily="18" charset="0"/>
                <a:cs typeface="Times New Roman" pitchFamily="18" charset="0"/>
              </a:rPr>
              <a:t>Ошибки в выборе ответов на задания:</a:t>
            </a: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smtClean="0">
                <a:solidFill>
                  <a:schemeClr val="hlink"/>
                </a:solidFill>
                <a:latin typeface="Arial" charset="0"/>
              </a:rPr>
              <a:t>14:55</a:t>
            </a: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871694" y="2515635"/>
            <a:ext cx="756000" cy="496800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854416" y="3419607"/>
            <a:ext cx="756000" cy="496800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854416" y="4335713"/>
            <a:ext cx="756000" cy="496800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865013" y="5263639"/>
            <a:ext cx="756000" cy="496800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64220" y="142852"/>
            <a:ext cx="8566132" cy="1201405"/>
            <a:chOff x="564220" y="142852"/>
            <a:chExt cx="8566132" cy="1201405"/>
          </a:xfrm>
        </p:grpSpPr>
        <p:sp>
          <p:nvSpPr>
            <p:cNvPr id="42" name="TextBox 41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90200" y="143928"/>
              <a:ext cx="5940152" cy="120032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выражений»</a:t>
              </a:r>
            </a:p>
            <a:p>
              <a:pPr algn="ctr"/>
              <a:endParaRPr lang="ru-RU" sz="24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52" name="Rectangle 47"/>
              <p:cNvSpPr>
                <a:spLocks noChangeArrowheads="1"/>
              </p:cNvSpPr>
              <p:nvPr/>
            </p:nvSpPr>
            <p:spPr bwMode="auto">
              <a:xfrm>
                <a:off x="785786" y="1142648"/>
                <a:ext cx="8001056" cy="1207619"/>
              </a:xfrm>
              <a:prstGeom prst="rect">
                <a:avLst/>
              </a:prstGeom>
              <a:solidFill>
                <a:srgbClr val="FEFBDA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just"/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Произведение дробей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latin typeface="Cambria Math"/>
                            <a:cs typeface="Times New Roman" pitchFamily="18" charset="0"/>
                          </a:rPr>
                          <m:t>𝟓𝟒</m:t>
                        </m:r>
                        <m:sSup>
                          <m:sSupPr>
                            <m:ctrlPr>
                              <a:rPr lang="ru-RU" sz="24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cs typeface="Times New Roman" pitchFamily="18" charset="0"/>
                              </a:rPr>
                              <m:t>𝟕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24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cs typeface="Times New Roman" pitchFamily="18" charset="0"/>
                              </a:rPr>
                              <m:t>𝟖</m:t>
                            </m:r>
                          </m:sup>
                        </m:sSup>
                      </m:den>
                    </m:f>
                    <m:r>
                      <a:rPr lang="ru-RU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f>
                      <m:fPr>
                        <m:ctrlPr>
                          <a:rPr lang="ru-RU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𝟗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𝟕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 можно заменить дробью:</a:t>
                </a:r>
              </a:p>
              <a:p>
                <a:pPr algn="just"/>
                <a:endParaRPr lang="ru-RU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  <a:p>
                <a:pPr algn="just"/>
                <a:endParaRPr lang="ru-RU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2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5786" y="1142648"/>
                <a:ext cx="8001056" cy="1207619"/>
              </a:xfrm>
              <a:prstGeom prst="rect">
                <a:avLst/>
              </a:prstGeom>
              <a:blipFill rotWithShape="1">
                <a:blip r:embed="rId4"/>
                <a:stretch>
                  <a:fillRect l="-1063"/>
                </a:stretch>
              </a:blip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0" name="Rectangle 48"/>
              <p:cNvSpPr>
                <a:spLocks noChangeArrowheads="1"/>
              </p:cNvSpPr>
              <p:nvPr/>
            </p:nvSpPr>
            <p:spPr bwMode="auto">
              <a:xfrm>
                <a:off x="2594404" y="2373757"/>
                <a:ext cx="1191592" cy="78055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0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4404" y="2373757"/>
                <a:ext cx="1191592" cy="7805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3" name="Rectangle 48"/>
              <p:cNvSpPr>
                <a:spLocks noChangeArrowheads="1"/>
              </p:cNvSpPr>
              <p:nvPr/>
            </p:nvSpPr>
            <p:spPr bwMode="auto">
              <a:xfrm>
                <a:off x="2594404" y="4204898"/>
                <a:ext cx="1191592" cy="78055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3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4404" y="4204898"/>
                <a:ext cx="1191592" cy="7805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4" name="Rectangle 48"/>
              <p:cNvSpPr>
                <a:spLocks noChangeArrowheads="1"/>
              </p:cNvSpPr>
              <p:nvPr/>
            </p:nvSpPr>
            <p:spPr bwMode="auto">
              <a:xfrm>
                <a:off x="2606105" y="5170988"/>
                <a:ext cx="1191592" cy="78055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𝟏𝟎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4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6105" y="5170988"/>
                <a:ext cx="1191592" cy="7805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2594404" y="3277729"/>
                <a:ext cx="1191592" cy="78055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ru-RU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5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4404" y="3277729"/>
                <a:ext cx="1191592" cy="7805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smtClean="0">
                <a:solidFill>
                  <a:schemeClr val="hlink"/>
                </a:solidFill>
                <a:latin typeface="Arial" charset="0"/>
              </a:rPr>
              <a:t>14:51</a:t>
            </a: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870266" y="2903327"/>
            <a:ext cx="756000" cy="496800"/>
            <a:chOff x="49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49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857224" y="3797668"/>
            <a:ext cx="756000" cy="496800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857224" y="4582796"/>
            <a:ext cx="756000" cy="496800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870872" y="5371474"/>
            <a:ext cx="756000" cy="496800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6" name="Rectangle 47"/>
              <p:cNvSpPr>
                <a:spLocks noChangeArrowheads="1"/>
              </p:cNvSpPr>
              <p:nvPr/>
            </p:nvSpPr>
            <p:spPr bwMode="auto">
              <a:xfrm>
                <a:off x="402228" y="925236"/>
                <a:ext cx="8001056" cy="1518379"/>
              </a:xfrm>
              <a:prstGeom prst="rect">
                <a:avLst/>
              </a:prstGeom>
              <a:solidFill>
                <a:srgbClr val="FEFBDA"/>
              </a:solid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Частное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800" b="1" i="1" smtClean="0">
                            <a:latin typeface="Cambria Math"/>
                            <a:cs typeface="Times New Roman" pitchFamily="18" charset="0"/>
                          </a:rPr>
                          <m:t>𝟑𝟔</m:t>
                        </m:r>
                        <m:sSup>
                          <m:sSupPr>
                            <m:ctrlPr>
                              <a:rPr lang="ru-RU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𝟒</m:t>
                            </m:r>
                          </m:sup>
                        </m:sSup>
                        <m:sSup>
                          <m:sSupPr>
                            <m:ctrlPr>
                              <a:rPr lang="ru-RU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𝟔</m:t>
                            </m:r>
                          </m:sup>
                        </m:sSup>
                      </m:e>
                    </m:d>
                    <m:r>
                      <a:rPr lang="en-US" sz="2800" b="1" i="1" smtClean="0">
                        <a:latin typeface="Cambria Math"/>
                        <a:cs typeface="Times New Roman" pitchFamily="18" charset="0"/>
                      </a:rPr>
                      <m:t>: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𝟒𝟖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     равно дроби:</a:t>
                </a:r>
                <a:endParaRPr lang="ru-RU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6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228" y="925236"/>
                <a:ext cx="8001056" cy="15183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Группа 60"/>
          <p:cNvGrpSpPr/>
          <p:nvPr/>
        </p:nvGrpSpPr>
        <p:grpSpPr>
          <a:xfrm>
            <a:off x="564220" y="142852"/>
            <a:ext cx="8566132" cy="832073"/>
            <a:chOff x="564220" y="142852"/>
            <a:chExt cx="8566132" cy="832073"/>
          </a:xfrm>
        </p:grpSpPr>
        <p:sp>
          <p:nvSpPr>
            <p:cNvPr id="62" name="TextBox 61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90200" y="143928"/>
              <a:ext cx="5940152" cy="83099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</a:t>
              </a:r>
              <a:r>
                <a:rPr lang="ru-RU" sz="2400" b="1" dirty="0" smtClean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»</a:t>
              </a:r>
              <a:endParaRPr lang="ru-RU" sz="24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6" name="Rectangle 51"/>
              <p:cNvSpPr>
                <a:spLocks noChangeArrowheads="1"/>
              </p:cNvSpPr>
              <p:nvPr/>
            </p:nvSpPr>
            <p:spPr bwMode="auto">
              <a:xfrm>
                <a:off x="2848545" y="5371474"/>
                <a:ext cx="683310" cy="697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6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8545" y="5371474"/>
                <a:ext cx="683310" cy="6972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50" name="Rectangle 51"/>
              <p:cNvSpPr>
                <a:spLocks noChangeArrowheads="1"/>
              </p:cNvSpPr>
              <p:nvPr/>
            </p:nvSpPr>
            <p:spPr bwMode="auto">
              <a:xfrm>
                <a:off x="2852708" y="4473703"/>
                <a:ext cx="683310" cy="697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0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2708" y="4473703"/>
                <a:ext cx="683310" cy="6972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1" name="Rectangle 51"/>
              <p:cNvSpPr>
                <a:spLocks noChangeArrowheads="1"/>
              </p:cNvSpPr>
              <p:nvPr/>
            </p:nvSpPr>
            <p:spPr bwMode="auto">
              <a:xfrm>
                <a:off x="2852708" y="3621627"/>
                <a:ext cx="683310" cy="697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1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2708" y="3621627"/>
                <a:ext cx="683310" cy="6972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2852708" y="2803085"/>
                <a:ext cx="683310" cy="697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/>
                              <a:cs typeface="Times New Roman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0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2708" y="2803085"/>
                <a:ext cx="683310" cy="6972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52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53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54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056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060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1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2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058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sp>
        <p:nvSpPr>
          <p:cNvPr id="2059" name="Rectangle 48"/>
          <p:cNvSpPr>
            <a:spLocks noChangeArrowheads="1"/>
          </p:cNvSpPr>
          <p:nvPr/>
        </p:nvSpPr>
        <p:spPr bwMode="auto">
          <a:xfrm>
            <a:off x="2285984" y="3937769"/>
            <a:ext cx="2376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latin typeface="Georgia" pitchFamily="18" charset="0"/>
              </a:rPr>
              <a:t>Введите ответ: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785786" y="925237"/>
            <a:ext cx="8001056" cy="1518379"/>
            <a:chOff x="785786" y="925237"/>
            <a:chExt cx="8001056" cy="1518379"/>
          </a:xfrm>
        </p:grpSpPr>
        <p:sp>
          <p:nvSpPr>
            <p:cNvPr id="16" name="Rectangle 47"/>
            <p:cNvSpPr>
              <a:spLocks noChangeArrowheads="1"/>
            </p:cNvSpPr>
            <p:nvPr/>
          </p:nvSpPr>
          <p:spPr bwMode="auto">
            <a:xfrm>
              <a:off x="785786" y="925237"/>
              <a:ext cx="8001056" cy="1518379"/>
            </a:xfrm>
            <a:prstGeom prst="rect">
              <a:avLst/>
            </a:prstGeom>
            <a:solidFill>
              <a:srgbClr val="FEFBDA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Найдите значение выражения               при </a:t>
              </a:r>
              <a:r>
                <a:rPr lang="ru-RU" sz="2400" b="1" i="1" dirty="0" err="1" smtClean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= 0,2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5143504" y="1320927"/>
            <a:ext cx="942330" cy="834635"/>
          </p:xfrm>
          <a:graphic>
            <a:graphicData uri="http://schemas.openxmlformats.org/presentationml/2006/ole">
              <p:oleObj spid="_x0000_s22539" name="Формула" r:id="rId5" imgW="444307" imgH="393529" progId="Equation.3">
                <p:embed/>
              </p:oleObj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564220" y="142852"/>
            <a:ext cx="8566132" cy="832073"/>
            <a:chOff x="564220" y="142852"/>
            <a:chExt cx="8566132" cy="832073"/>
          </a:xfrm>
        </p:grpSpPr>
        <p:sp>
          <p:nvSpPr>
            <p:cNvPr id="19" name="TextBox 18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90200" y="143928"/>
              <a:ext cx="5940152" cy="83099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</a:t>
              </a:r>
              <a:r>
                <a:rPr lang="ru-RU" sz="2400" b="1" dirty="0" smtClean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»</a:t>
              </a:r>
              <a:endParaRPr lang="ru-RU" sz="24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</p:spTree>
    <p:custDataLst>
      <p:tags r:id="rId2"/>
    </p:custDataLst>
    <p:controls>
      <p:control spid="22538" name="KAN_1" r:id="rId3" imgW="3886200" imgH="3618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52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53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54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056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060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1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2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058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2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2059" name="Rectangle 48"/>
          <p:cNvSpPr>
            <a:spLocks noChangeArrowheads="1"/>
          </p:cNvSpPr>
          <p:nvPr/>
        </p:nvSpPr>
        <p:spPr bwMode="auto">
          <a:xfrm>
            <a:off x="2285984" y="3937769"/>
            <a:ext cx="2376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>
                <a:latin typeface="Georgia" pitchFamily="18" charset="0"/>
              </a:rPr>
              <a:t>Введите ответ:</a:t>
            </a:r>
          </a:p>
        </p:txBody>
      </p:sp>
      <p:grpSp>
        <p:nvGrpSpPr>
          <p:cNvPr id="4" name="Группа 17"/>
          <p:cNvGrpSpPr/>
          <p:nvPr/>
        </p:nvGrpSpPr>
        <p:grpSpPr>
          <a:xfrm>
            <a:off x="564220" y="142852"/>
            <a:ext cx="8566132" cy="832073"/>
            <a:chOff x="564220" y="142852"/>
            <a:chExt cx="8566132" cy="832073"/>
          </a:xfrm>
        </p:grpSpPr>
        <p:sp>
          <p:nvSpPr>
            <p:cNvPr id="19" name="TextBox 18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90200" y="143928"/>
              <a:ext cx="5940152" cy="83099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</a:t>
              </a:r>
              <a:r>
                <a:rPr lang="ru-RU" sz="2400" b="1" dirty="0" smtClean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»</a:t>
              </a:r>
              <a:endParaRPr lang="ru-RU" sz="24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2" name="Rectangle 47"/>
          <p:cNvSpPr>
            <a:spLocks noChangeArrowheads="1"/>
          </p:cNvSpPr>
          <p:nvPr/>
        </p:nvSpPr>
        <p:spPr bwMode="auto">
          <a:xfrm>
            <a:off x="785786" y="925237"/>
            <a:ext cx="8001056" cy="1518379"/>
          </a:xfrm>
          <a:prstGeom prst="rect">
            <a:avLst/>
          </a:prstGeom>
          <a:solidFill>
            <a:srgbClr val="FEFBDA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  значение   выражения</a:t>
            </a:r>
          </a:p>
        </p:txBody>
      </p:sp>
      <p:pic>
        <p:nvPicPr>
          <p:cNvPr id="24" name="Рисунок 23"/>
          <p:cNvPicPr/>
          <p:nvPr/>
        </p:nvPicPr>
        <p:blipFill rotWithShape="1">
          <a:blip r:embed="rId6"/>
          <a:srcRect l="39654" t="19769" r="38631" b="67789"/>
          <a:stretch/>
        </p:blipFill>
        <p:spPr bwMode="auto">
          <a:xfrm>
            <a:off x="5364088" y="1069456"/>
            <a:ext cx="3213939" cy="1229939"/>
          </a:xfrm>
          <a:prstGeom prst="rect">
            <a:avLst/>
          </a:prstGeom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custDataLst>
      <p:tags r:id="rId2"/>
    </p:custDataLst>
    <p:controls>
      <p:control spid="23555" name="KAN_1" r:id="rId3" imgW="3886200" imgH="3618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2 бал.</a:t>
            </a:r>
            <a:endParaRPr lang="ru-RU" sz="1000">
              <a:solidFill>
                <a:schemeClr val="tx2"/>
              </a:solidFill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859819" y="3012435"/>
            <a:ext cx="756000" cy="496800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871694" y="3804677"/>
            <a:ext cx="756000" cy="496800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871694" y="4582177"/>
            <a:ext cx="756000" cy="496800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863667" y="5381576"/>
            <a:ext cx="756000" cy="496800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Группа 40"/>
          <p:cNvGrpSpPr/>
          <p:nvPr/>
        </p:nvGrpSpPr>
        <p:grpSpPr>
          <a:xfrm>
            <a:off x="564220" y="142852"/>
            <a:ext cx="8566132" cy="832073"/>
            <a:chOff x="564220" y="142852"/>
            <a:chExt cx="8566132" cy="832073"/>
          </a:xfrm>
        </p:grpSpPr>
        <p:sp>
          <p:nvSpPr>
            <p:cNvPr id="42" name="TextBox 41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90200" y="143928"/>
              <a:ext cx="5940152" cy="83099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выражений»</a:t>
              </a:r>
            </a:p>
          </p:txBody>
        </p:sp>
      </p:grp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57" name="Rectangle 49"/>
              <p:cNvSpPr>
                <a:spLocks noChangeArrowheads="1"/>
              </p:cNvSpPr>
              <p:nvPr/>
            </p:nvSpPr>
            <p:spPr bwMode="auto">
              <a:xfrm>
                <a:off x="2163686" y="3798065"/>
                <a:ext cx="2271600" cy="4968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7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3686" y="3798065"/>
                <a:ext cx="2271600" cy="496800"/>
              </a:xfrm>
              <a:prstGeom prst="rect">
                <a:avLst/>
              </a:prstGeom>
              <a:blipFill rotWithShape="1">
                <a:blip r:embed="rId4"/>
                <a:stretch>
                  <a:fillRect t="-19048" b="-27381"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8" name="Rectangle 50"/>
              <p:cNvSpPr>
                <a:spLocks noChangeArrowheads="1"/>
              </p:cNvSpPr>
              <p:nvPr/>
            </p:nvSpPr>
            <p:spPr bwMode="auto">
              <a:xfrm>
                <a:off x="2158544" y="4595758"/>
                <a:ext cx="2270580" cy="50006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28,8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8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8544" y="4595758"/>
                <a:ext cx="2270580" cy="500066"/>
              </a:xfrm>
              <a:prstGeom prst="rect">
                <a:avLst/>
              </a:prstGeom>
              <a:blipFill rotWithShape="1">
                <a:blip r:embed="rId5"/>
                <a:stretch>
                  <a:fillRect t="-19048" b="-27381"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9" name="Rectangle 51"/>
              <p:cNvSpPr>
                <a:spLocks noChangeArrowheads="1"/>
              </p:cNvSpPr>
              <p:nvPr/>
            </p:nvSpPr>
            <p:spPr bwMode="auto">
              <a:xfrm>
                <a:off x="2154983" y="5381575"/>
                <a:ext cx="2271600" cy="4968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7,8</a:t>
                </a: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9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4983" y="5381575"/>
                <a:ext cx="2271600" cy="496800"/>
              </a:xfrm>
              <a:prstGeom prst="rect">
                <a:avLst/>
              </a:prstGeom>
              <a:blipFill rotWithShape="1">
                <a:blip r:embed="rId6"/>
                <a:stretch>
                  <a:fillRect t="-19277" b="-28916"/>
                </a:stretch>
              </a:blipFill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48"/>
          <p:cNvSpPr>
            <a:spLocks noChangeArrowheads="1"/>
          </p:cNvSpPr>
          <p:nvPr/>
        </p:nvSpPr>
        <p:spPr bwMode="auto">
          <a:xfrm>
            <a:off x="2158438" y="3024122"/>
            <a:ext cx="2271600" cy="49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28,8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785786" y="925237"/>
            <a:ext cx="8001056" cy="1518379"/>
          </a:xfrm>
          <a:prstGeom prst="rect">
            <a:avLst/>
          </a:prstGeom>
          <a:solidFill>
            <a:srgbClr val="FEFBDA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 значение выражения</a:t>
            </a:r>
          </a:p>
        </p:txBody>
      </p:sp>
      <p:pic>
        <p:nvPicPr>
          <p:cNvPr id="47" name="Рисунок 46"/>
          <p:cNvPicPr/>
          <p:nvPr/>
        </p:nvPicPr>
        <p:blipFill rotWithShape="1">
          <a:blip r:embed="rId7"/>
          <a:srcRect l="39383" t="19725" r="34825" b="69153"/>
          <a:stretch/>
        </p:blipFill>
        <p:spPr bwMode="auto">
          <a:xfrm>
            <a:off x="5095067" y="1066621"/>
            <a:ext cx="3653646" cy="12822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1 бал.</a:t>
            </a:r>
            <a:endParaRPr lang="ru-RU" sz="1000">
              <a:solidFill>
                <a:schemeClr val="tx2"/>
              </a:solidFill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859819" y="3012435"/>
            <a:ext cx="756000" cy="496800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871694" y="3804677"/>
            <a:ext cx="756000" cy="496800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871694" y="4582177"/>
            <a:ext cx="756000" cy="496800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863667" y="5381576"/>
            <a:ext cx="756000" cy="496800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Группа 40"/>
          <p:cNvGrpSpPr/>
          <p:nvPr/>
        </p:nvGrpSpPr>
        <p:grpSpPr>
          <a:xfrm>
            <a:off x="564220" y="142852"/>
            <a:ext cx="8566132" cy="832073"/>
            <a:chOff x="564220" y="142852"/>
            <a:chExt cx="8566132" cy="832073"/>
          </a:xfrm>
        </p:grpSpPr>
        <p:sp>
          <p:nvSpPr>
            <p:cNvPr id="42" name="TextBox 41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90200" y="143928"/>
              <a:ext cx="5940152" cy="83099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</a:t>
              </a:r>
              <a:r>
                <a:rPr lang="ru-RU" sz="2400" b="1" dirty="0" smtClean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»</a:t>
              </a:r>
              <a:endParaRPr lang="ru-RU" sz="24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2163686" y="3798065"/>
            <a:ext cx="4051388" cy="49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числа, кроме 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2158544" y="4595758"/>
            <a:ext cx="4056530" cy="5000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числа, кроме 0</a:t>
            </a:r>
          </a:p>
        </p:txBody>
      </p:sp>
      <p:sp>
        <p:nvSpPr>
          <p:cNvPr id="59" name="Rectangle 51"/>
          <p:cNvSpPr>
            <a:spLocks noChangeArrowheads="1"/>
          </p:cNvSpPr>
          <p:nvPr/>
        </p:nvSpPr>
        <p:spPr bwMode="auto">
          <a:xfrm>
            <a:off x="2154982" y="5381575"/>
            <a:ext cx="4060092" cy="49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48"/>
          <p:cNvSpPr>
            <a:spLocks noChangeArrowheads="1"/>
          </p:cNvSpPr>
          <p:nvPr/>
        </p:nvSpPr>
        <p:spPr bwMode="auto">
          <a:xfrm>
            <a:off x="2158438" y="3024122"/>
            <a:ext cx="4056636" cy="49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числа, кроме 0 и 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785786" y="925237"/>
            <a:ext cx="8001056" cy="1789383"/>
            <a:chOff x="785786" y="925237"/>
            <a:chExt cx="8001056" cy="1355974"/>
          </a:xfrm>
        </p:grpSpPr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785786" y="925237"/>
              <a:ext cx="8001056" cy="1355974"/>
            </a:xfrm>
            <a:prstGeom prst="rect">
              <a:avLst/>
            </a:prstGeom>
            <a:solidFill>
              <a:srgbClr val="FEFBDA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>
                <a:lnSpc>
                  <a:spcPct val="150000"/>
                </a:lnSpc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Укажите допустимые значения переменных в выражении</a:t>
              </a:r>
            </a:p>
          </p:txBody>
        </p:sp>
        <p:graphicFrame>
          <p:nvGraphicFramePr>
            <p:cNvPr id="46" name="Объект 45"/>
            <p:cNvGraphicFramePr>
              <a:graphicFrameLocks noChangeAspect="1"/>
            </p:cNvGraphicFramePr>
            <p:nvPr/>
          </p:nvGraphicFramePr>
          <p:xfrm>
            <a:off x="2643174" y="1523322"/>
            <a:ext cx="1643074" cy="666377"/>
          </p:xfrm>
          <a:graphic>
            <a:graphicData uri="http://schemas.openxmlformats.org/presentationml/2006/ole">
              <p:oleObj spid="_x0000_s24585" name="Формула" r:id="rId5" imgW="609600" imgH="419100" progId="Equation.3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859819" y="3012435"/>
            <a:ext cx="756000" cy="496800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871694" y="3804677"/>
            <a:ext cx="756000" cy="496800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871694" y="4582177"/>
            <a:ext cx="756000" cy="496800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863667" y="5381576"/>
            <a:ext cx="756000" cy="496800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Группа 40"/>
          <p:cNvGrpSpPr/>
          <p:nvPr/>
        </p:nvGrpSpPr>
        <p:grpSpPr>
          <a:xfrm>
            <a:off x="564220" y="142852"/>
            <a:ext cx="8566132" cy="832073"/>
            <a:chOff x="564220" y="142852"/>
            <a:chExt cx="8566132" cy="832073"/>
          </a:xfrm>
        </p:grpSpPr>
        <p:sp>
          <p:nvSpPr>
            <p:cNvPr id="42" name="TextBox 41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90200" y="143928"/>
              <a:ext cx="5940152" cy="83099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</a:t>
              </a:r>
              <a:r>
                <a:rPr lang="ru-RU" sz="2400" b="1" dirty="0" smtClean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»</a:t>
              </a:r>
              <a:endParaRPr lang="ru-RU" sz="24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p:grpSp>
        <p:nvGrpSpPr>
          <p:cNvPr id="44" name="Группа 43"/>
          <p:cNvGrpSpPr/>
          <p:nvPr/>
        </p:nvGrpSpPr>
        <p:grpSpPr>
          <a:xfrm>
            <a:off x="785786" y="925237"/>
            <a:ext cx="8001056" cy="1575069"/>
            <a:chOff x="785786" y="925237"/>
            <a:chExt cx="8001056" cy="1193570"/>
          </a:xfrm>
        </p:grpSpPr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785786" y="925237"/>
              <a:ext cx="8001056" cy="1193570"/>
            </a:xfrm>
            <a:prstGeom prst="rect">
              <a:avLst/>
            </a:prstGeom>
            <a:solidFill>
              <a:srgbClr val="FEFBDA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>
                <a:lnSpc>
                  <a:spcPct val="150000"/>
                </a:lnSpc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Из формулы                 выразите </a:t>
              </a:r>
              <a:r>
                <a:rPr lang="el-GR" sz="2400" b="1" i="1" dirty="0" smtClean="0">
                  <a:latin typeface="Times New Roman" pitchFamily="18" charset="0"/>
                  <a:cs typeface="Times New Roman" pitchFamily="18" charset="0"/>
                </a:rPr>
                <a:t>ρ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через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400" b="1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6" name="Объект 45"/>
            <p:cNvGraphicFramePr>
              <a:graphicFrameLocks noChangeAspect="1"/>
            </p:cNvGraphicFramePr>
            <p:nvPr/>
          </p:nvGraphicFramePr>
          <p:xfrm>
            <a:off x="2643174" y="1252648"/>
            <a:ext cx="1198562" cy="666457"/>
          </p:xfrm>
          <a:graphic>
            <a:graphicData uri="http://schemas.openxmlformats.org/presentationml/2006/ole">
              <p:oleObj spid="_x0000_s25637" name="Формула" r:id="rId5" imgW="444307" imgH="418918" progId="Equation.3">
                <p:embed/>
              </p:oleObj>
            </a:graphicData>
          </a:graphic>
        </p:graphicFrame>
      </p:grpSp>
      <p:grpSp>
        <p:nvGrpSpPr>
          <p:cNvPr id="47" name="Группа 46"/>
          <p:cNvGrpSpPr/>
          <p:nvPr/>
        </p:nvGrpSpPr>
        <p:grpSpPr>
          <a:xfrm>
            <a:off x="2142920" y="4400928"/>
            <a:ext cx="2286000" cy="825500"/>
            <a:chOff x="2643174" y="4986528"/>
            <a:chExt cx="2357454" cy="825500"/>
          </a:xfrm>
        </p:grpSpPr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2643174" y="5056190"/>
              <a:ext cx="2357454" cy="730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endParaRPr lang="ru-RU" sz="2800" dirty="0">
                <a:latin typeface="+mn-lt"/>
              </a:endParaRPr>
            </a:p>
          </p:txBody>
        </p:sp>
        <p:graphicFrame>
          <p:nvGraphicFramePr>
            <p:cNvPr id="49" name="Объект 48"/>
            <p:cNvGraphicFramePr>
              <a:graphicFrameLocks noChangeAspect="1"/>
            </p:cNvGraphicFramePr>
            <p:nvPr/>
          </p:nvGraphicFramePr>
          <p:xfrm>
            <a:off x="3214678" y="4986528"/>
            <a:ext cx="1198562" cy="825500"/>
          </p:xfrm>
          <a:graphic>
            <a:graphicData uri="http://schemas.openxmlformats.org/presentationml/2006/ole">
              <p:oleObj spid="_x0000_s25638" name="Формула" r:id="rId6" imgW="444307" imgH="393529" progId="Equation.3">
                <p:embed/>
              </p:oleObj>
            </a:graphicData>
          </a:graphic>
        </p:graphicFrame>
      </p:grpSp>
      <p:grpSp>
        <p:nvGrpSpPr>
          <p:cNvPr id="51" name="Группа 50"/>
          <p:cNvGrpSpPr/>
          <p:nvPr/>
        </p:nvGrpSpPr>
        <p:grpSpPr>
          <a:xfrm>
            <a:off x="2142920" y="2887476"/>
            <a:ext cx="2286204" cy="714380"/>
            <a:chOff x="2071670" y="2887476"/>
            <a:chExt cx="2357454" cy="714380"/>
          </a:xfrm>
        </p:grpSpPr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2071670" y="2887476"/>
              <a:ext cx="2357454" cy="7143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endParaRPr lang="ru-RU" sz="2800" dirty="0">
                <a:latin typeface="+mn-lt"/>
              </a:endParaRPr>
            </a:p>
          </p:txBody>
        </p:sp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2631696" y="3071810"/>
            <a:ext cx="1438275" cy="425450"/>
          </p:xfrm>
          <a:graphic>
            <a:graphicData uri="http://schemas.openxmlformats.org/presentationml/2006/ole">
              <p:oleObj spid="_x0000_s25639" name="Формула" r:id="rId7" imgW="533169" imgH="203112" progId="Equation.3">
                <p:embed/>
              </p:oleObj>
            </a:graphicData>
          </a:graphic>
        </p:graphicFrame>
      </p:grpSp>
      <p:grpSp>
        <p:nvGrpSpPr>
          <p:cNvPr id="54" name="Группа 53"/>
          <p:cNvGrpSpPr/>
          <p:nvPr/>
        </p:nvGrpSpPr>
        <p:grpSpPr>
          <a:xfrm>
            <a:off x="2143108" y="3628324"/>
            <a:ext cx="2286016" cy="825500"/>
            <a:chOff x="2071670" y="3628324"/>
            <a:chExt cx="2357454" cy="825500"/>
          </a:xfrm>
        </p:grpSpPr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071670" y="3658304"/>
              <a:ext cx="2357454" cy="7558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endParaRPr lang="ru-RU" sz="2800" dirty="0">
                <a:latin typeface="+mn-lt"/>
              </a:endParaRPr>
            </a:p>
          </p:txBody>
        </p:sp>
        <p:graphicFrame>
          <p:nvGraphicFramePr>
            <p:cNvPr id="56" name="Объект 55"/>
            <p:cNvGraphicFramePr>
              <a:graphicFrameLocks noChangeAspect="1"/>
            </p:cNvGraphicFramePr>
            <p:nvPr/>
          </p:nvGraphicFramePr>
          <p:xfrm>
            <a:off x="2631696" y="3628324"/>
            <a:ext cx="1198562" cy="825500"/>
          </p:xfrm>
          <a:graphic>
            <a:graphicData uri="http://schemas.openxmlformats.org/presentationml/2006/ole">
              <p:oleObj spid="_x0000_s25640" name="Формула" r:id="rId8" imgW="444307" imgH="393529" progId="Equation.3">
                <p:embed/>
              </p:oleObj>
            </a:graphicData>
          </a:graphic>
        </p:graphicFrame>
      </p:grpSp>
      <p:grpSp>
        <p:nvGrpSpPr>
          <p:cNvPr id="61" name="Группа 60"/>
          <p:cNvGrpSpPr/>
          <p:nvPr/>
        </p:nvGrpSpPr>
        <p:grpSpPr>
          <a:xfrm>
            <a:off x="2142920" y="5256408"/>
            <a:ext cx="2286000" cy="714380"/>
            <a:chOff x="2071670" y="5256408"/>
            <a:chExt cx="2357454" cy="714380"/>
          </a:xfrm>
        </p:grpSpPr>
        <p:sp>
          <p:nvSpPr>
            <p:cNvPr id="62" name="Rectangle 51"/>
            <p:cNvSpPr>
              <a:spLocks noChangeArrowheads="1"/>
            </p:cNvSpPr>
            <p:nvPr/>
          </p:nvSpPr>
          <p:spPr bwMode="auto">
            <a:xfrm>
              <a:off x="2071670" y="5256408"/>
              <a:ext cx="2357454" cy="7143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endParaRPr lang="ru-RU" sz="2800" dirty="0">
                <a:latin typeface="+mn-lt"/>
              </a:endParaRPr>
            </a:p>
          </p:txBody>
        </p:sp>
        <p:graphicFrame>
          <p:nvGraphicFramePr>
            <p:cNvPr id="63" name="Объект 62"/>
            <p:cNvGraphicFramePr>
              <a:graphicFrameLocks noChangeAspect="1"/>
            </p:cNvGraphicFramePr>
            <p:nvPr/>
          </p:nvGraphicFramePr>
          <p:xfrm>
            <a:off x="2428860" y="5399284"/>
            <a:ext cx="1746250" cy="425450"/>
          </p:xfrm>
          <a:graphic>
            <a:graphicData uri="http://schemas.openxmlformats.org/presentationml/2006/ole">
              <p:oleObj spid="_x0000_s25641" name="Формула" r:id="rId9" imgW="647419" imgH="203112" progId="Equation.3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2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3" name="KAN 1"/>
          <p:cNvGrpSpPr>
            <a:grpSpLocks/>
          </p:cNvGrpSpPr>
          <p:nvPr/>
        </p:nvGrpSpPr>
        <p:grpSpPr bwMode="auto">
          <a:xfrm>
            <a:off x="859819" y="3012435"/>
            <a:ext cx="756000" cy="496800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KAN 2"/>
          <p:cNvGrpSpPr>
            <a:grpSpLocks/>
          </p:cNvGrpSpPr>
          <p:nvPr/>
        </p:nvGrpSpPr>
        <p:grpSpPr bwMode="auto">
          <a:xfrm>
            <a:off x="871694" y="3804677"/>
            <a:ext cx="756000" cy="496800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KAN 3"/>
          <p:cNvGrpSpPr>
            <a:grpSpLocks/>
          </p:cNvGrpSpPr>
          <p:nvPr/>
        </p:nvGrpSpPr>
        <p:grpSpPr bwMode="auto">
          <a:xfrm>
            <a:off x="871694" y="4582177"/>
            <a:ext cx="756000" cy="496800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KAN 4"/>
          <p:cNvGrpSpPr>
            <a:grpSpLocks/>
          </p:cNvGrpSpPr>
          <p:nvPr/>
        </p:nvGrpSpPr>
        <p:grpSpPr bwMode="auto">
          <a:xfrm>
            <a:off x="863667" y="5381576"/>
            <a:ext cx="756000" cy="496800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Группа 40"/>
          <p:cNvGrpSpPr/>
          <p:nvPr/>
        </p:nvGrpSpPr>
        <p:grpSpPr>
          <a:xfrm>
            <a:off x="564220" y="142852"/>
            <a:ext cx="8566132" cy="832073"/>
            <a:chOff x="564220" y="142852"/>
            <a:chExt cx="8566132" cy="832073"/>
          </a:xfrm>
        </p:grpSpPr>
        <p:sp>
          <p:nvSpPr>
            <p:cNvPr id="42" name="TextBox 41"/>
            <p:cNvSpPr txBox="1"/>
            <p:nvPr/>
          </p:nvSpPr>
          <p:spPr>
            <a:xfrm>
              <a:off x="564220" y="142852"/>
              <a:ext cx="2571768" cy="46166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АЛГЕБРА – 8</a:t>
              </a: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90200" y="143928"/>
              <a:ext cx="5940152" cy="830997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«Преобразование рациональных выражений</a:t>
              </a:r>
              <a:r>
                <a:rPr lang="ru-RU" sz="2400" b="1" dirty="0" smtClean="0">
                  <a:solidFill>
                    <a:srgbClr val="C00000"/>
                  </a:solidFill>
                  <a:latin typeface="Georgia" pitchFamily="18" charset="0"/>
                  <a:cs typeface="Times New Roman" pitchFamily="18" charset="0"/>
                </a:rPr>
                <a:t>»</a:t>
              </a:r>
              <a:endParaRPr lang="ru-RU" sz="2400" b="1" dirty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500438"/>
            <a:ext cx="2286016" cy="167055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2163686" y="3798065"/>
            <a:ext cx="4051388" cy="49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числа, кроме 0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2158544" y="4595758"/>
            <a:ext cx="4056530" cy="5000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числа, кроме 0 и 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1"/>
          <p:cNvSpPr>
            <a:spLocks noChangeArrowheads="1"/>
          </p:cNvSpPr>
          <p:nvPr/>
        </p:nvSpPr>
        <p:spPr bwMode="auto">
          <a:xfrm>
            <a:off x="2154982" y="5381575"/>
            <a:ext cx="4060092" cy="49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числа, кроме 0 и − 4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48"/>
          <p:cNvSpPr>
            <a:spLocks noChangeArrowheads="1"/>
          </p:cNvSpPr>
          <p:nvPr/>
        </p:nvSpPr>
        <p:spPr bwMode="auto">
          <a:xfrm>
            <a:off x="2158438" y="3024122"/>
            <a:ext cx="4056636" cy="49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числа, кроме 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785786" y="925237"/>
            <a:ext cx="8001056" cy="1518379"/>
            <a:chOff x="785786" y="925237"/>
            <a:chExt cx="8001056" cy="1518379"/>
          </a:xfrm>
        </p:grpSpPr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785786" y="925237"/>
              <a:ext cx="8001056" cy="1518379"/>
            </a:xfrm>
            <a:prstGeom prst="rect">
              <a:avLst/>
            </a:prstGeom>
            <a:solidFill>
              <a:srgbClr val="FEFBDA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Какова область определения функции                       ?</a:t>
              </a:r>
            </a:p>
          </p:txBody>
        </p:sp>
        <p:graphicFrame>
          <p:nvGraphicFramePr>
            <p:cNvPr id="46" name="Объект 45"/>
            <p:cNvGraphicFramePr>
              <a:graphicFrameLocks noChangeAspect="1"/>
            </p:cNvGraphicFramePr>
            <p:nvPr/>
          </p:nvGraphicFramePr>
          <p:xfrm>
            <a:off x="6191273" y="1254125"/>
            <a:ext cx="1666875" cy="889000"/>
          </p:xfrm>
          <a:graphic>
            <a:graphicData uri="http://schemas.openxmlformats.org/presentationml/2006/ole">
              <p:oleObj spid="_x0000_s26633" name="Формула" r:id="rId5" imgW="787400" imgH="419100" progId="Equation.3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T" val="True"/>
  <p:tag name="TTIM" val="15"/>
  <p:tag name="TFM" val="True"/>
  <p:tag name="TK" val="0.8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V1" val="2,4"/>
  <p:tag name="V2" val="2, 4"/>
  <p:tag name="V3" val="2.4"/>
  <p:tag name="V4" val="2. 4"/>
  <p:tag name="KO" val="1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1"/>
  <p:tag name="KP" val="0"/>
  <p:tag name="V1" val="4"/>
  <p:tag name="V2" val="4"/>
  <p:tag name="V3" val="4"/>
  <p:tag name="V4" val="4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heme/theme1.xml><?xml version="1.0" encoding="utf-8"?>
<a:theme xmlns:a="http://schemas.openxmlformats.org/drawingml/2006/main" name="Тема Office">
  <a:themeElements>
    <a:clrScheme name="Другая 16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DBE1D3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C00000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322</Words>
  <Application>Microsoft Office PowerPoint</Application>
  <PresentationFormat>Экран (4:3)</PresentationFormat>
  <Paragraphs>156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ИА тест</dc:title>
  <dc:creator>Ковалева И.М.</dc:creator>
  <cp:lastModifiedBy>RTV</cp:lastModifiedBy>
  <cp:revision>192</cp:revision>
  <dcterms:created xsi:type="dcterms:W3CDTF">2011-08-18T05:12:14Z</dcterms:created>
  <dcterms:modified xsi:type="dcterms:W3CDTF">2015-01-31T16:41:05Z</dcterms:modified>
</cp:coreProperties>
</file>