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80" r:id="rId25"/>
    <p:sldId id="281" r:id="rId26"/>
    <p:sldId id="282" r:id="rId27"/>
    <p:sldId id="283" r:id="rId28"/>
    <p:sldId id="284" r:id="rId29"/>
    <p:sldId id="287" r:id="rId30"/>
    <p:sldId id="286" r:id="rId31"/>
    <p:sldId id="285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54" autoAdjust="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5155-04E4-441B-A3E2-F68CA11F74B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4909-73D8-4175-92BE-07B80378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5155-04E4-441B-A3E2-F68CA11F74B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4909-73D8-4175-92BE-07B80378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5155-04E4-441B-A3E2-F68CA11F74B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4909-73D8-4175-92BE-07B80378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5155-04E4-441B-A3E2-F68CA11F74B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4909-73D8-4175-92BE-07B80378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5155-04E4-441B-A3E2-F68CA11F74B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4909-73D8-4175-92BE-07B80378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5155-04E4-441B-A3E2-F68CA11F74B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4909-73D8-4175-92BE-07B80378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5155-04E4-441B-A3E2-F68CA11F74B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4909-73D8-4175-92BE-07B80378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5155-04E4-441B-A3E2-F68CA11F74B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4909-73D8-4175-92BE-07B80378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5155-04E4-441B-A3E2-F68CA11F74B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4909-73D8-4175-92BE-07B80378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5155-04E4-441B-A3E2-F68CA11F74B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4909-73D8-4175-92BE-07B80378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5155-04E4-441B-A3E2-F68CA11F74B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924909-73D8-4175-92BE-07B8037800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0C5155-04E4-441B-A3E2-F68CA11F74B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924909-73D8-4175-92BE-07B8037800D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851648" cy="300039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>
                    <a:lumMod val="95000"/>
                  </a:schemeClr>
                </a:solidFill>
              </a:rPr>
              <a:t>Практика организации краткосрочных проектов в системе дополнительного образования</a:t>
            </a:r>
            <a:endParaRPr lang="ru-RU" sz="4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786322"/>
            <a:ext cx="6640250" cy="1643074"/>
          </a:xfrm>
        </p:spPr>
        <p:txBody>
          <a:bodyPr/>
          <a:lstStyle/>
          <a:p>
            <a:r>
              <a:rPr lang="ru-RU" dirty="0" smtClean="0"/>
              <a:t>Педагог дополнительного образования</a:t>
            </a:r>
          </a:p>
          <a:p>
            <a:r>
              <a:rPr lang="ru-RU" dirty="0" smtClean="0"/>
              <a:t> МАОУ  ДОД «ЦДОД» г. Полярный</a:t>
            </a:r>
          </a:p>
          <a:p>
            <a:r>
              <a:rPr lang="ru-RU" dirty="0" smtClean="0"/>
              <a:t>Яковлева О.В.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99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857232"/>
            <a:ext cx="3482585" cy="4643446"/>
          </a:xfrm>
          <a:prstGeom prst="rect">
            <a:avLst/>
          </a:prstGeom>
        </p:spPr>
      </p:pic>
      <p:pic>
        <p:nvPicPr>
          <p:cNvPr id="6" name="Рисунок 5" descr="IMG_099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1857364"/>
            <a:ext cx="3571900" cy="4762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 проекта</a:t>
            </a:r>
            <a:endParaRPr lang="ru-RU" dirty="0"/>
          </a:p>
        </p:txBody>
      </p:sp>
      <p:pic>
        <p:nvPicPr>
          <p:cNvPr id="11" name="Содержимое 10" descr="IMG_091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27424" y="1571612"/>
            <a:ext cx="3755241" cy="5006988"/>
          </a:xfrm>
        </p:spPr>
      </p:pic>
      <p:pic>
        <p:nvPicPr>
          <p:cNvPr id="12" name="Содержимое 11" descr="IMG_104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0" y="1571612"/>
            <a:ext cx="4143404" cy="501764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ru-RU" dirty="0" smtClean="0"/>
              <a:t>Проект «Весна идет!»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обобщить знания об изменениях, происходящих весной в природе</a:t>
            </a:r>
          </a:p>
          <a:p>
            <a:r>
              <a:rPr lang="ru-RU" dirty="0" smtClean="0"/>
              <a:t>Задачи: 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Развитие словарного запаса и навыка связной речи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Развитие логического мышления, памяти, внимания, воображения</a:t>
            </a:r>
          </a:p>
          <a:p>
            <a:pPr marL="514350" indent="-514350">
              <a:buAutoNum type="arabicParenR"/>
            </a:pPr>
            <a:r>
              <a:rPr lang="ru-RU" dirty="0" smtClean="0"/>
              <a:t>Воспитание бережного отношения  природе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Подготовительный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2928958"/>
          </a:xfrm>
        </p:spPr>
        <p:txBody>
          <a:bodyPr/>
          <a:lstStyle/>
          <a:p>
            <a:r>
              <a:rPr lang="ru-RU" dirty="0" smtClean="0"/>
              <a:t>Просмотр и обсуждение презентации «Весна»</a:t>
            </a:r>
          </a:p>
          <a:p>
            <a:r>
              <a:rPr lang="ru-RU" dirty="0" smtClean="0"/>
              <a:t>Беседа по картинам</a:t>
            </a:r>
          </a:p>
          <a:p>
            <a:r>
              <a:rPr lang="ru-RU" dirty="0" smtClean="0"/>
              <a:t>Прослушивание аудиозаписей «Весенние звуки природы»</a:t>
            </a:r>
          </a:p>
          <a:p>
            <a:r>
              <a:rPr lang="ru-RU" dirty="0" smtClean="0"/>
              <a:t>Анализ стихотворения о весне</a:t>
            </a:r>
          </a:p>
          <a:p>
            <a:r>
              <a:rPr lang="ru-RU" dirty="0" smtClean="0"/>
              <a:t>Дидактическое упражнение «Раскрашиваем весну»</a:t>
            </a:r>
            <a:endParaRPr lang="ru-RU" dirty="0"/>
          </a:p>
        </p:txBody>
      </p:sp>
      <p:pic>
        <p:nvPicPr>
          <p:cNvPr id="26626" name="Picture 2" descr="http://prezentacii.com/uploads/posts/2012-02/1328970969_vesn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286256"/>
            <a:ext cx="2357454" cy="1964545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4071942"/>
            <a:ext cx="1857388" cy="21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 descr="http://www.plakitina.ru/img/kartini_ekaterinburg/maltsev_hudozhnik/24_11_2012/kartina-maslom-druzhnaja-vesna-50-na-70-malcev-evgenij-ekaterinbur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4572008"/>
            <a:ext cx="2597745" cy="1857388"/>
          </a:xfrm>
          <a:prstGeom prst="rect">
            <a:avLst/>
          </a:prstGeom>
          <a:noFill/>
        </p:spPr>
      </p:pic>
      <p:pic>
        <p:nvPicPr>
          <p:cNvPr id="26631" name="Picture 7" descr="http://o6oi.ru/main.php/55456-2/2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29488" y="5429264"/>
            <a:ext cx="1714512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9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1142984"/>
            <a:ext cx="6858015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714356"/>
            <a:ext cx="8229600" cy="866775"/>
          </a:xfrm>
        </p:spPr>
        <p:txBody>
          <a:bodyPr/>
          <a:lstStyle/>
          <a:p>
            <a:pPr algn="ctr"/>
            <a:r>
              <a:rPr lang="ru-RU" dirty="0" smtClean="0"/>
              <a:t>Реализация проекта</a:t>
            </a:r>
            <a:endParaRPr lang="ru-RU" dirty="0"/>
          </a:p>
        </p:txBody>
      </p:sp>
      <p:pic>
        <p:nvPicPr>
          <p:cNvPr id="4" name="Рисунок 3" descr="Коллаж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14480" y="1857364"/>
            <a:ext cx="6000760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ЕК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928670"/>
            <a:ext cx="7429552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Коллективное оформление стенгазеты</a:t>
            </a:r>
            <a:endParaRPr lang="ru-RU" sz="4800" dirty="0"/>
          </a:p>
        </p:txBody>
      </p:sp>
      <p:pic>
        <p:nvPicPr>
          <p:cNvPr id="6" name="Содержимое 5" descr="IMG_100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428736"/>
            <a:ext cx="4038600" cy="3028950"/>
          </a:xfrm>
        </p:spPr>
      </p:pic>
      <p:pic>
        <p:nvPicPr>
          <p:cNvPr id="7" name="Содержимое 6" descr="IMG_100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14876" y="3500438"/>
            <a:ext cx="4038600" cy="3028950"/>
          </a:xfrm>
        </p:spPr>
      </p:pic>
      <p:pic>
        <p:nvPicPr>
          <p:cNvPr id="31750" name="Picture 6" descr="http://img0.liveinternet.ru/images/attach/c/2/69/731/69731072_1295949545_02270303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4643446"/>
            <a:ext cx="2176157" cy="2071702"/>
          </a:xfrm>
          <a:prstGeom prst="rect">
            <a:avLst/>
          </a:prstGeom>
          <a:noFill/>
        </p:spPr>
      </p:pic>
      <p:pic>
        <p:nvPicPr>
          <p:cNvPr id="31752" name="Picture 8" descr="http://t2.gstatic.com/images?q=tbn:ANd9GcS1VoleVG_NhMpGU8QcynmA7hPqfX8UUqZW6h6198yEIxgUkKzIL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142984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4876" y="3500438"/>
            <a:ext cx="4071966" cy="3053975"/>
          </a:xfrm>
          <a:prstGeom prst="rect">
            <a:avLst/>
          </a:prstGeom>
        </p:spPr>
      </p:pic>
      <p:pic>
        <p:nvPicPr>
          <p:cNvPr id="4" name="Рисунок 3" descr="IMG_10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071546"/>
            <a:ext cx="4000496" cy="3000372"/>
          </a:xfrm>
          <a:prstGeom prst="rect">
            <a:avLst/>
          </a:prstGeom>
        </p:spPr>
      </p:pic>
      <p:sp>
        <p:nvSpPr>
          <p:cNvPr id="30722" name="AutoShape 2" descr="data:image/jpeg;base64,/9j/4AAQSkZJRgABAQAAAQABAAD/2wCEAAkGBhQSERUUExQUFRUVFRwUFxYVFRcVGBYUFhUWFhUWFhgXGyYfFxkjHRUYHy8gIycpLCwsGh8yNTAqNSYtLCoBCQoKDgwOGg8PGiokHyUwLCoqMCosLCwvLCwpLC8sLSwsLC8pLCwsLCwsKSwsLS8sLCwsLC8pLCwsLCwsLywsLP/AABEIAOEA4QMBIgACEQEDEQH/xAAbAAACAwEBAQAAAAAAAAAAAAAABgMEBQECB//EAEgQAAIBAwIDBAYHBAYJBQEAAAECAwAEERIhBTFBBhNRYSIyQlJxgRQzYnKCkaEjQ1NzFVRjkqKxNESDk6Oys9LhB2TBw/EW/8QAGwEAAQUBAQAAAAAAAAAAAAAAAAECAwQFBgf/xAA0EQABAwIFAgMHBAEFAAAAAAABAAIDBBEFEiExQVFxE2HwBiIygaGx0RSRweHxFSMzQmL/2gAMAwEAAhEDEQA/APuNFFFCEUUUUIRRRVDjfE/o8Jk0lmyqIgOC8jsERMnllmG/QZPSkJtqUK8TQDSv/RUknpXM8jMfYhkeCJfJRGQ7/F2OfAch4PD5IvStZnyP3U0jzROPdy5Z4j4Mp26q3Kso4vTB+UlSeG5NlFZ3BuLrOhYBlZWKSRt60cgxlGxt1BBGxBBGxrRrVBDhcKNFQXd2saM7kKiKWZicAKBkk1PS92nOuW1hPqvMZHHisCGRQfLvO7PypkrxGwvPCUC+i5/T9xJ6UVrhOhnm7lmHiI1jdl/FpPiBVvhXHhIxjeNoZgurQxVgyZxrjddnUEgHkRkZAyMxzTEHArL4wdBgm9qK4j3+xK4gkHwKyZ+KjwrloMeL6kROGhNuynMNm3TcK7XBXa6wKuiig1g8U4xI0v0e306wA0sjAssKt6o0gjXK25C5AA3O2AzZJGxtzOOiUC63qKWWsbhRlb2Ut4SxwvGT4FURGA+6wrQ4FxYzB1ddEsTaJFB1LkgMroTglGUgjIyNwdwaqwV0M5LWHXolLSN1rUVwV2rqaiiiihCKKKKEIooooQiiiihCKKKKEIooooQisDtr6MCS+zBPFM/X9mrgSN+FWLfhrfqO4hDqVYAqwKkHcEEYIPlimPaHNLTygLDn3xXlErO4VmBzZyEkxjMLH97bZwpz1ePZG+Cn2q1s15LiEUtPUOY/cLRY640WbdSfRpkuBsjaYbgdNBOIpT5o7AE+47e6KbgaXrqBZEZHGVdSjDxVgQR+Rqx2UvWe3AkOZIiYJD1LxHTr/EAr/irsvZuuMsJhcdW7dv6VaZljdbVLvHxi7sz498nzMQf/ACjNMVL/AGw9FIZf4NzEx+5ITA5+AWYn5V0VU3NC5vkVA3cKR13zWR2jbMIX3poFHxNzEK2J6xeIDXPax+9cq5+7Cjzf8yJ+deY0ERfXsH/pX3H3CU6Cu1wV2vVlnqtxK/WGGSV/VjRnb4KCTjz2rC4NatHADJ9dITLL/NkwWHwXZB5IKm7WnWsMP8a4RW+5HquHHwIh0/iqe4Ncv7Q1RjjDAp4W3Kiz1NV+zZ13V249UdzBnxeNHkf8u/UfKqnGOJmJMqNcjERxJ78rbIvw6k9FDHpW92f4P9GgSPVqbdnf35XJaR/LLE7dBgdKoezVI8vdUO22CknNhZaQqvfX6Qo0kjqiKMlmOAOg+ZOwHU17ublUVmYhVUFmZjgBVGSSegApbtla5dbmYEIpzbxMMaRyE8gP71gdgfUU49YtXW1NSynjzOVZrbmysf03dS7wwIidGuWZHbzESKSg++Q3ioqS07ROJFiuIxE7nEbq3eRSNjOkMVUo+x9FgM42LYNejMTyrN7R6WtZtRwBEz591kUurjwKsoYHxArlme0bjOG2uCbaKfwNE2Ka9VV4dKzRRswwzIrMPBioJ/WrVdmDdVkUUUUqEUUUUIRRRRQhFFcJrM4tx1YSqBXklcEpFGAWIGxY5IVEGRlmIG+NztTXODRcoWpRS7//AEU67yWcgXxiljmYfFPRJ/DqPxrX4dxSKdNcTh15ZHMMOasDurDqpAIpjJmSfCQUpFlU4/wIXCDDFJYzrhkAyY5MYzj2lIOll6gmsXhnFC5aORe7niwJI85AzydCfWjbGQ3yO4NN9Y3aDs93+l0YRzx57uXGcZ9ZHHtxt1X5jBANZeK4Yyuj00cNj/HZSRyZCq+qoeBy93ezJ0miWcffjIhl/wAJhqnYcTLs0Uq91PH68ZOdjsJI29uM9G+Rwa7cSaLi1k8JjCfuzoygf31i/KuRwhslHXiOQWvof4VqWzmXCchVDjvDu/t5of4kbID4MykKfkcH5VfXlXGFejHVUEscO4h31tFLyLoCw8Hxh1+IYEfKoeFR95xDPS3tyfg9w4A+emBv71R2y91cXFv07z6RH/LuMlgPhKsv94Vf7ERaopbj+sTM6/yk/ZQ/Iqmr8dcfh1CWYlISNG7fPb6K093+2ExgUGu0GuxVVLvFTqv4F6RwSy/iZoY1P5GT8688Ru1QMzMFVQSzE4AUDJJPhUV3MBfTscAJbQrknAGZLl2PkMKv5VT4XYG+dZXGLRGDRqR/pLr6srA/ulO6j2iNR2ArjsQpH19b4Q+Ftrn1zqrMbgxt1Y7McNaWT6XMpXYrbRsMFI29aVh0kk8Oargcy1NecCu6az+OcT7iBpMamGFRPfkYhY0H3mIHlz6V1MUTIGBjBYBQOJcbrK4vJ9Kn+jjeGEq8/g8mzRQfAbSMPDuxyY1bmbO1QcMse4iCs2pyS8j+/K51O3wJOw6AAdK8zTVwONV7p5cjFbhZZEs2KyJUN5MLZd41Kvct0CAhlg+8+BkdEzn1hXhJpbuQxWpwqnTLc4BSPxWMHaSXy9Veu/o038H4PHbRiOMYUZJJJLMxOWdyd2Ynck1oYJgpDhUTDzA/lJNKB7rVeUV2iiu2VNFFFFCEUUUUIRRRRQhcalThko+kXjN9aJwhzzESxI0AH2cMzfeZ6bKXuP8AAHaQXFuQs6rpIbPdzRgkiOTG4wSSrjdSTzBINDEIJJ4HMjNinsIB1UnfE9KpXdg2vv7chJ8YOc6JlHJJgOfk49JemRlTBZ8fVn7qRWgn6wy4DHxMberKvmufPFaImrzoT1dDN79wR1V3KHDRX+DcXW4TUAVZTokjb1o5BzRsfEEHkQQRsa0DSneq0cguYQS6jTJGP38IOdH8xckofHK8m2ZLG9SWNZEYMjgMrDqDyr0LDq9lZFnbvyFSewtKo8d7PJcqMkpImTFKmA8bHw95T1U7Ec6S+NX8kUTx3KhJ4wJo2X6qfuGWbMRPJsJvGdx5jevpdZ/F+Cw3UTRToJEbmp/Qg8wR0I3qSpoopy1zviGoPKGvLdFfRsgEcjXajhQKoUclAA36AYFZvE+0sEDaHkzJzESAySkePdoCwHmQB51dJAFymLI7dcLmcRy2q5l9K3OOkVxhe8P8twj/AADUycPs1hjSNBhY1VFHgqgKP0FL0nayZvqrXA96eVY/8EQkP54qE8avT1tV8u7mk/XvE/yrMdiFHE4kvFzvz9lL4TyNk4ZrhpQXjN6Otq3l3c0f694/+VWI+1cy/W2pI8beVZf8Egjb8gafHidLJo2QJDE8bhR3vZF572V5mH0VhF+yHOVow3oyn+EC2dI9Y89hgtKpjYDFZ3DO0cE7aY5BrG5jcGOQDxMbgNjzxitPNXWhu7eUxGaWr2Xv7zH7u0Go+BuZFOn+5ExPxlXwra4txBYIZJn9SJGkb7qqScee1JHAZLmeEC3j0mQmWW5nVghlkOp+5j2aXGdIJ0rhRjNU8Q8Z0WSEXJ07Dm6cy19VscX4zHCuqRtIJ0qMEszdFRRu7eQBqpa8BnvPSnDW9uf3IOJpR/asp/ZKfcU5PU9K2eDdlI4G7xi005GDNKcvj3UHqxr9lQBW4oqhQYLHAfEl95/0HZSOmJ0Gyhs7JIkVI0VEUYVVAAAHQAcqnoqtxDiCQoXkdUVebMcDfkPMnoBua3tlArGaNVLrcWuZ/qIxDH/FuFJdvNIAQVHnIyn7NRyWl0oyt45Yb4khhMZPgRGiuB8Hz8aoS4lTxGznJ4YSmbNdrN4HxT6REHK6HBMciZzolQ6XXPUZGx6gg9a0qvNcHC4TEUUUU5CKKq8Q4gkEZkkOFXyJJJOAqgbsxJAAG5JFY/8ATd0262gC9BLcKkmPNUR1U+RaopJmR/GQEoBKYqKwI+1qLgXMclseWqUKYif5yEoPxFT5VuxvkZHI/qPEU5j2vF2m6S1lT4pweK4TRMiyLzww5HoVPNT5jel2fsvcw/6NOJE6Q3WWI8knX0h+MNThRUc1PHOMsjQe6c1xbskN+PGHa6hlt/tle8i+Pex5AH3gtWOAcUSOYBHR7e5YlGRgyx3J9JlyDgLLuw+2G98U5sM1g33YezlcO0CBwwbVHmJiysGBJjI1bgHes2nwmOlm8WFxHUbj8p7pS4Wct+qfEeIpBGZJWCoOZOeZ2AAG7MTsAMknlmjiPEEgjaSQ4VRk4GScnAVQN2YkgADckik8B55BNOMMPqos5WBTt02aYj1n6equ2S1muro6SPO/fgdUkcZebBTXfE57k83tovcU4ncfbcfUj7Kel4svKvNnYpGumNAoJyQo5nxY82PmcmrSR1E/E4VkEbSLr2GkHJy3q5x6uemcVwNViFTWuO9ug29d1oNY2NSrFXsRVZWOvYjrEc9OzKr3VHd1a0VQu4LjUTHJDp6LJE/6usn66flUkIzm2YDukL15u+HpKAJEDAHIzzU+KMN0PmpBotr+e25l7mHqDvcRj7Lfv1HgfT83O1euHXhk1q6aJI2CuobUN1DKytgZUg9QDzBG1W9FadPiVTQPyg3HTj15qNzGvC2LK9juIw6MrxsNiNwehBB5EEYIO4IwatBaTpYXgczwDUSczQjYTAe0udlnAGzcmxpb2SrRw7iCTRrJGdSOMgj9cg7gg7EHcEEHlXoVBXx1sednzHRUXsLDYq1RXCaxOM8aIfuYAHnIydWdEKHIEkuN8c9KDdyOgBZbr5GsaXOOgTLXU/F+OCIqir3szjKRKcEgc3djtHGOrn4AE4BzrfhRLia5YSzD1dsRw55iFDyPQucsfED0R64fYrAGOS8jnMkrevIw8ccgOQUbKNgKi4jxmOIZlkSP77qv5ZO9cZiGNOmPh04J7cq0yK2pV95qrTXYUEkgADJJOAAOZJPIedYi8eaba1gmn+3pMMXxMkoGR90NWhZ9kJJSGvXVwCCLePIhBByO8J9KY/HC/ZqhTYLV1Tw6a7R5/hSOkYwaalXOxYLRSzEELPM0qAjB7vRHGjEHlqEev4MKYq4q4rtegxxiNoYNhoqRN0UUUVIkS52ifN1Zq3qapZAOhljj/Zj4gPIw81z0qw8p6VY45wZbiPSSyMrB45FxqjkXOl1zt1IIOxBIPOlyXik9ttdwtgfv4FaSIjxZBmSI+WGHnXKY7SVUpEkGo5HKsQuaN1uK+diOex8x51nJwp4Dqs2EY5mBsmB/go3hPmm3irV4suOQzfVSxyeSMCR8QNx8xV1bjFcvBXVVG/W4VhzA5WeFdoVlYxsDFOBkwuRnHVoyNpU+0vzwdq1xS1fW0c6gODlTqVlJV0fo6MN1bzHPkcjauWfH3gYR3TAqcKlyAFUk7BZwNonPRh6DfZPo122H4xFVWa7R3Tr2/CqPiLUz1xq4GrJ7T8SaG3Yxn9q5EUXlLKdCt5hclz5Ka2y4AXKiWDxC7+lXBPOG3YpGOjzjKyS+YTeNftd4egNWY46hs7RY0VE9VFCrnngDmfEnmT1JNXIxXluJ1rqqYv447LUYzI2y8zxP3bd3pDlSELeqGxsTjoDvXvhvDlhjCLnxZj6zsfWdz7TMdyamVq+J8T/9WuITXrJYrlFYqkaxCVnAONTbZ357YxRQ0VRWtdHGQANSTp2Ucjw3dfcQK7S5wbtFObVpb22a3eMbqCrByfV0DJIYnC6W6kb77Wg16BrPcOeZhAZSPsrMWIZh4lAD5VSfQSNcQ4t3tvufIozBbBqP6QurTqXVjOnI1Y8cc8VVnZpoMK7wNIuFZlGtCefottrG/j4718o4n/6PzxytNZ3jSTxkOe8BjkLHcESZILHHX51aoaGGW4mkyEbaX+vATXOI2C+x4HhXhmrH4DxeWWzjkkiKz6SJIz6B71GKNz5AlSR8amuL7FVn0kgeWnWxspmDNstENVO0l+i3IPKG5fSw6R3J9Vx4CX1T9sKebmq8N/k1ZurdZ4njY4DrjI5qeYYeakBh5gVfw+d9BUBx2Oh7JJYrhMtwGKMEIVypCsRqAbB0kjIyAd8ZpT4f2Luo1wb7BZi7slvHrkc83dpC2T8AAAAAAABW/wBm+JGe3RnwJBmOUDpNGxSTHlqUkeRFaeK9LdGyZtnAELNBISyOwyN9bcXcvkZzGv8AdhCir/DuyNpAcx28Qb3ioZ8+JZskn51sVwmlZCyP4QB2QSSjFdxXkNXQakSLtFFFKhFFFFCFzFc0V6opLIWVxHstaz7ywROfeKDV8mG/61nN2AgH1ct1F5JcykD4K5YfpTKTWFN2tVWfEM7RxuY3mRVZQ6nD4QN3jBTkEqh3B8DiKQRW9+3zSgnhUz2LlHqX9yPvpBJ/nHmvEvZK6II+mhgQQQ9rEwIOxBAIyD4UzWl4kqB42V0YZVlIIIPUEc6mzUBoaYm+Rv7BLnd1WH2X4FLaxtHJcGdc/swUCd0vuLuSV8ATsNhtgCl2lfXdW8fSNJLgj7R0wx/pJL+VNRpQvzqv5j7tvAv5vcsf/j8qgxV5io5COlv30T4hd4XuoZLvFSyjasqZvS35V51SQCZ1itZrbqf+khliXyiqQygaiCNyfR9LOk+r8PGvfBeFJBGUtoooBkaSBq1L6Jy/Jix9Ibk4wDnpWa5UP6HU5OOp86v8N4uhk7pso+fRV9u8HvRnk/wByOoFaFRA+NpbHr1+Xlz9UyRgGqscQt9cIMUeT3yTlMd2ZDHKrMDqxhjpyC2MkCrdjxIyEjuZkwM5kQKM55DDHJ+G3nVsGu5rHdUBzMhbe17fP77KvbVQzLlk9ANgk6jj0CFOGAPU5I28a4UcLsQx1Z9LYBS+SBpHMLsPHAzVnNZnGuPRWy5kbc+oi7u58EXr8eQ6kU2ISSEMYLn164S2uqPH+Lx27K0gmwQEDqrOmXYALhScuSBjCk71SjukfDghkYZBHIg9apcCjkvro3U20duSkEYOVWUj03J9p1U41eLED1d9ybhg5AADwAxz3P6nPzrdvHSOax2rxv07KeIkEgqgJAX9HlW1anaqcHD8VoRx4qjWztkNwpJHA7L32afRc3MfRu7uR8XVon/WAH8VMwNKnDtuIJ9q1lB/BNAR/wBRvzpnlmCAliAo3JJAA+JPKvQcKk8Skjcen20WPKLPKkJrH4zxooRDEoedxlVOdKJnHeykbhAdgObHYdSKlz2jaf0bIB+huGBMCeOkj69vJDp8WHI+rOxWBWwWd3OqSR8F5H5anI/IAYAGwAFMr8Sjpm6HX7JGMLlg3/DF7+3QEy3bzI5nb10jidZJmUA4ij0+hoXAPeAHJJJflNJ8fZz9tJOLidHkAU6GjACryVdUZIXJLYzuSatf0ZIvq3t0PvGGQfk8RP61Qo8VgZHeR5JOp9eSkfGb6JnzXaV04zPAyCcxyxs6R95GpidGkYIheMsyuCzAEqQRnOnHJoregqI6hueM3ChII0KKKKKnSIooqvfXqRRtI7BVQamY7AAcyaQoUrmkiDjEcV68cLd/DO5du5Vpfo85wHDsgKiNyNXPKtqyMHIvtDJeelOGjtz6tufRZx0a5xvv/C5Aetk7DQRlVQqABRsAowAPAAbAVzmJ4pA1pjOv5U0bDe6z2tJIHaW2AOo6pbcnSkh6vGeUUvn6re1g+kNnhXHYpwdBIdfXjYaZIz4Oh3Hx5HmCRvVJ5cUv3kJv5O7gjRu7JVrpx6MTD1khKkNJIDzAIUHmSciqODYrNK7wspcOvRPkjA1T7rpUu1xxCce9BA35Ncqf8hWj2b7LpZqcPNK741yTStIzFc4xqOFG52FU+PJovYH6SxSQH76lZo/8KzVu4uwyUcgHS/7aqKI2eF10rOubLNbAWjus15fHOYzcLTa+ywYeHb1otw1JEKSIrqeasAR8d+vnVwQVKq0+Sre43BQ9+ZJPaGW4sZI+4lPcyAqElHfKkq+lpDMQ4DLkgattB8saHA+NT3ECymWwQ76lZ5FMZVip1DUccvLnWvx7hAuYGiJwTure5IpyjfIj5jI618u+jKSe8jQSKSrhlUlXXZhkj8j1GDXUYY6nq4rzMBcNDwT0KWKnEwyg2I+y2rvtbdSM6rNEqK7IrwR51hTjUryMwwTncD58qxpgRqbd5GwupyWZ3JCopZskjUQMct6JL2NcguoKjJGRkD4c+v61Y7PyGa8tk7t1Hed7lguNMSl9wCSNwux8RWr4bIWucxoAFz+33WiY44IyRvbf1svpPB+Fi3gjiG+hcE+8x3dj5sxJ+dWzFUgFBrzqWVz3l53KyVAY6jappDVd2pG3KeFFw3fiEf2bWU/3pbcD/katLtJ2WivVQSFlaNi8brjKMRjOlgVf4MCKodmE13VzJ0RY7cfFQ0z/APWQfKmkV6xhcWSkjaen3WbKbvKT5Y7+39dEu0A9aE9zLgeMTnQx+6y+Qqbh3F4p86CdS7OjApIhPR0bdfjyPQmmoisfjnZqO4w+8cyfVzR4Dp5eDoeqNkGqFfgMNQCWe676ft+E5kpbuoiwrA45YXLMHguZFA9aEd2obHPRI0bFG+8CD5VPbX0iydxcqEmAJUr9XOg5yRZ8Nsod1z1G9ZfFrye1fWg76B39NXfS8LMdirnbuicDDYCkjcLy5GCknpqjwyBm4DtQf3014VokObfhbPZ7g8EpWYy3MskT7x3Mn1MoHtRLhNQByG3GDlTvmnGlHszbTNcvM8EkC9ysREhTVI4kLA4RmGlAWAJPtmm6vRqS/hNu3KenRUXb7ooooq0mopO7W8RVLmFZhJ3SqZVCRySCScOAikRqfUHpgHmSp9jZxrwwqKaPxGFlyL9EoNl8/fjV1cTrDFEYEwJJJJgNaxkkLpiBIVnwcaznAJ07bsTvjIFYthxdI7Z7iQkvLK7OBu7S6zEkCDq6hFjC/Zz4mq3Z12SGee5IVmnleQ5yqLEe60g9QgjI88E9a8+xGlD8xjFmtOUdXFXI3dVbvg08y2qMy6x3kzqcFIAcEKejyH0Aeg1npThYWSRIscahEQaVVRgADoKxux3D2EbTyKVluCJCDzSMDEMR8NKbke8zUxV2eGUTaSAMtrue/wDSryvzuRWL2qsWktyYxmWJlnjHi8R1aPxrqT8dbVcNaLmhwIKiS9Z3CyIsiHKOodT4qwyP0NTisxY/otwYTtFMzSQHornLzQeW+ZF8i49itHVXkmJ0TqScxnbjstBjswuvdFeA1es1mJ6CKT+2vZeSTM9sB32nS6/xFHJlzt3qjlnZhgHkKca4VzVyjq300gez/KUOLTcL4g0cIZAWVe6JOhxiTvDtllb0i3M4xknHhT92H4RokeWX0ZjGAsR9aOBmJDOOjOU5cwEA55rZ/o24U+jOjDo0sGuRR4a1dQ3zH51d4dw8RA7l3c6nkbGp2xjJxsAAAABgAAAV0eIYq2WAsadT0/wLKaWqdK3Law5VyvDGgtUMklciAoAF5leqN7eLGjO/qopZvgBnA8zyHmRU0klVrC0+lXIXnDbsHlPR5hhoovPTtI3n3Y6kVtYXRGqmDOOeyWR2Rt1v9luGtDbIJNpXJll/mysXcfBSdI8lFa2a50pO45JcwXWo3TpbTaVQ93E6Qy4xokymrQ55NqGGJU8xXqJIjZfgLM3Kc81w0uJd3qf1acf7S2b/AO1SfyqQdrAn18E8PixQTRjz1wltI82AqCOshl+FwSlpCu8a4HHcx6JAdjqR1Ol43HJ429lh/wCDkGle64TfKrRGKG5DKUEuvugQwx+2jKnod9B36AU42HEY5lDxSJIp9pGDD4ZHXyq1RNSQ1FjI29tvJK17m7Klwm0aKGONmLskaoW94qoUt88Zq7RRVpMRRRRSoRXCK7XkmhCzF7M2wnNwIYxMTkvjfJGC3gGI2J51knsaTKQ82q2MpuO47vBLs/eaHkz6UQcltOB0BJG1Xb7tAxdorZBLIp0u7ErDE2OTuASz/YUE+JXnVR+Bd7vdytP/AGf1cA8hCpw/+0Lmsurq6eH/AJLEjX5p7WuOyuzdrLdWKIzTuOaW6mYg+DFMqn4mFV5OL3b+pBHCPeuJNTf7uHI/4gqwjqgCooVRsFUAAfACsb6VLeOYrZisanTLcjcLjnHB0eToW9VPM7DKZi81XJ4dK35nYKQxhou5VLj6XdTGCK8kBUjv5IY44o4V56FyHdpiOS6/RByegL7EuFA3OBjJ3J+J61V4XwuO3jWOJQqr05kk7lmJ3ZidyTuTVyujhY5jbONz1UJVLi3C0uIzG+QDghlOGR1OVdD0ZSAQfKl21u3R+4uMCYAlWAwk6DnJGOhHtJzU+KkGmW+4lHCheV1RBtqYgDPQDPMnoBuapPFb8Qt0YZeN8SRuA0bKfZkQkBkYdDt+RqjiGHx1seV2hGx6f0nseWFVdddD1m3Kz2v1wM0Q5XEa5ZR/bxIMj76Ar1KpU0F0rqHRldTyZSGU/AjY15zWYZPSOtINOvCvNc140V4SV3XVTvK73tZ2RSZVZMleTJVYzV4MtKI0ZVO81V3lqC6u1RSzsqKObMQoHzO3yrxaWc919WGgh6zOuJGH9jEw2+/IPgrc61aLDJql1mDTrwkc9rBqo3d5ZO4gx3mAXkIysCHk7DkzkerH15nCjJb+E8LS3iWOMeio6nLMxOWdm9pmJJJ6kmjhfCI7ePu41wuSTklmZj6zux3Zj1Y7mouPcaW0h711dlDoh7samAdwgbGdwCw5b16JQUEdFHlbvyeqzpJC83K0qgvbRJUaORQyOpVlYZBB5gio+HcSjmQPE4dTtkdCOasDurDkVOCOtWhWhuo0lxM9lIsMrM0TnTbzNuc9IJifbHJWPrDY+kN9tZj1rR4hYJNG0ciK6OMMpGxFKU0klgdM7NJbZwlw27RdAlyfDoJeR9rHM8hi+EyNJnpfmP5H4VmOQHRy0LngsUjd4AY5f4sRMUn4mX1x5OGHlXE4xLbHF0RJD/WFXSUH/uEGwX+0T0fFVG9TCb/9oafO3yrGo8bnpzZ2o6KV0OZbyPkZFe6Xuxr4jlhzlYJzEnXEZSOVE+CiXQPJRTDXosTxIwPHOqpEWNkUUUVIkRWN2uvGis5nRtJCgax+7DMFaQfdBLfKtmo7iAOpVgCrAqQRkEEYII6gg0hFwhYttEkKLHGAqoMAeXn4k8yTuSSTVTifF0hTXK4ReQyeZ6Ko5s3kATXkdipF9CK9mjiGyoUilKL0VZJFLYHIas4q/wAK7HwQv3mGlm/jTN3jjyXOyDyUAVx59n5ppbzye75evyrImAGgWNb8KnvfrQ9vbH2M6Z5h4Pg/sYz7o9I9SOVN1raJGioiqiqMKqgAADkAByqXTVLi3F0t0DPkljpRFGp5H5hEXqdvIAZJIAJrpqemipWZYxYet1A5xcdVbklCgkkAAZJJwABzJPQVgSdoJZ9rRRo5fSZQe78+6TIab45VPtNyqD+j3uCHu8ac5W2UkxLjcGU/v32HMaB0BPpHRll6CsXEMbZAMsWp9bKRkRO6W+LcNxoQM0t1cN3KzyEM8asCZpI1HoxBUDHCAb6Qc07WlqsaKiDSqKEUDoqjAH5ClvszH380l2fUAMFv5xhv2so++6gA+7Gp6011p4bHI2EOmPvO1Pl5JjyL2C5prFv+yUEjl1DQyHnJA3dsx+2B6Mn41atrNZsnHEF2trzkaFpzj2UV0QZ+8XOPuGr7mtcLEXTFjS9nbtPUmhlHhNGY2+bxHT/w6gaxvR/q8TeaXX/fCKcsUYrNkwijkNzGPlopRM8cpMXh96f9XiXze6/7ITU0fZq6f6yeKIeEMZdvk8x0/wDDptxQBSx4TSR6hg+eqDM88rG4d2TgiYSFWllHKWZjI4+5n0Y/wBa2ABXTSd2U7SSiONbshu8Yok4AUGRXZDDKBssmVOluT8tm2bQuxlht0UepTlVTilgk8TxSDKSKUYeTDBx4HqDVoGgin7pEjcLtncFlfur2Fu5mcDKTPGBpaaPbvFdCrg7MA+zDlTBwrtBrfuZl7mfchCcrIo5tC+B3g8RgMvUDmc7tJF9GnW7G0b6YbjwAz+xmP3WJRj7r59mrN5ZJMmiQZGcjBKlWHJkYbo46MCCK5qeufh9Rkfqw6jy7dlOG5xcbphBrxLEGBBAIOxB3BB55HWl2z4w9uwjuTrRiFjucAZJOFS4A2Rydg4wrcvROAWQHNb8MzJmZmG4KhItolC57KS25zZMDH/VpSdA/kybmIfZIZfIVU+mXXqixn1/aaIR58TKHPo+YXPlT3po01RnwmlndnezXy0v3UjZXNFgsns5wk28OlyGkZmllYDAaVzltI6KNlHkorXrmK7Wm1uUWCiRRRRTkIooooQiiiihCrcRv0hieWQ4RFLseeyjJwOp8B1rB4ZasWNxOP27rgLzEEZ3EKefvt7TeQUC52yiZrR9KlypSUqNy6xTRyuoHUlUIx1qFOIrIivGwZGGpWHIqeRFc3j9W+CMNbz6sp4W3KllmrD4m7TutrESHmBMjjnFbg4kceDN6i+ZJ9k13inFtBVFUyTSbRxKfSc+J91B1c7AeJwDudmuAfR0ZnYPPKQ0rjkSPVRM8o0Gyj4k7k1iYLhj6iTx5h7o2vz/SmleGCw3Wra2ixoqIAqIoVVGwVVGAB5YFTUVU4lxFII2kkOFQZO2SegAA5sSQABuSQK77QKkq3G+MCBBhdcsh0RRg4Mj4zz9lQPSZugBPgKweD8P7viEZZtcrW87yyYxqcyWoAA9lFA0qvQDxJJt8PtnLNczjEzrgJnIgizkRKerZwXYes3kq1ywGeI/dtDn/AGk64/6ZrB/1Dxa5sDNhcnz0UuSzbpnFcdsf+a6DWF2ulLRJbqcNcv3ORzEWC07eX7NWAPiy1uPcGNLjwolkdmuIOLoyuT3XEC0kSn2DEAIQPDvIFD48UNOgNKnaOAmL9kBrh0zRActcR1Ko8iAU+DUyWN0ssaSIcq6B1PirAMD+RrOw6uFUHdQbfhPezKpzSjwu2VkuoHUMq3MyFSMgpKwnA+GJhTeaVQNF/cL/ABYopx95dcMn6JF+dJiwP6cuG4sUsfxL3wjibQOtvOxZW2gmY5L4/cyn+KByb2wD7QOWVTS5d2iyo0bjKtsRkg8wQQRuGBAII3BAI5VLwHirBjbztmVRqRzgd/ECBr227xSQrgdSCNmAFPCMVFU3w3/GPqnSx5dQtq5tlkRlcBlYFWUjIKkYIPkRSlZSNbSC0lJIwTbSNzliUfVsessY2PvLhvew5CqXF+Dx3MZjlGVOCCDhlcbq6MN1YHkRWhiFAytiMbt+D0KYx+U3WbNpdSrgMrAgqwBDA8wQeYNQcDvTBKLZyWjYH6O7HJ9EZaByd2KqMqx3Kgg7rk0JbW9t/RaL6WnSSJkSXH9pG5Ck/aUjPgK7aWtzcTQ6rd4IopRKzysmtigbSiJGzYyTuxI2yMHNc7hlJXUVRkIuw766d1O9zHNToDXa8qK9V2aqoooooQiiiihCKKKKEIooooQvLCl267DxM5eKSe31nU6wSaEZjzbQQVDHqQATTJRTHsa8WcLpb2WVwbs1DbZMaku/ryOxkkfHLU7ZJHlyFauKKKcAGiwSLhaldn+lXBc7wWzlYx0kuF9GSXzEe6L9rWeimtTtLfNFbSNH9YQI4/5srLFGfgGcH5VWtbNYYkiT1UUIM9QBjJ8SeZPiTWJjNZ+nhsNypY23K9ySZ+AqnwH0r25bosUEXzzNIf0kWpZZOleexaaknm/i3LkHxSLTbr8v2JPzrnPZ1plqnSngKebRtkxiluY95xBz0gt1UffuHZnPx0wR/maY6WYn0X10p5ukMq+a6XiP5NGfzFdZijyyleQq0Y95W255qPsc+mOSD+rzNGv8psTRfIJKF/DXZJKrcCfF9Mv8S3jk/FHJKh/R0/KuS9m5yKpzT/2H29FWZm+7dNNLfaVe7ntZ+mtrZ/uzgaD/AL2KMfipkrN49wr6RbyRZ0l19FvdcHVG/wCFgp+VdzPEJY3MPIVQGxuqjrvVTidiZFBU6JY27yJ+eiQAgZ8VIJVh1ViKOFcT76FXI0vusie5KhKyJ8mBHwxU5krycmSlqCW6FpWgBmC0OB8WFxCHxpYEpIh3McqHDofgeR6gg9a0aU+GTd1fY9m5jJI/toAuD8WjOD/KFNYr1OiqRVQNlHP3VF7cpsgigCu0VcTEUUUUIRRRRQhFFFFCEUUUUIRRRRQhFFFFCEUUUUIWF2wRvopdQWMUkc5UbllhlSRwB1OlWwPECozeK6hkIZWAZWByGUjIIPUEUwEUqXXY+SNi1nMsSsSxhlQyQ6ickx4IaLJ3IB0+VYGMYY+saDGdR15U0UgadVU4zxAxxFlGXJCRr70znTGv947+QJ6U08D4aLe3ihByI0CZ94gekx8ycn51j8H7LOsonuZFlkTIjVEKRRZGGZVJJZyNtROwJAxk0yqKmwjDv0URDviO/wCEs0mc6bLtYXaPgbS6JYWCzxAhC2dDo2NcUmN9LYByN1IBrdorWexr2lrhcFQJBl7RrGdN0kls/hIpZD5pKgKMPyPkKv8AZJu/uZLhQ3dCJYY2YFe8bWzyMoOCVHoDPU5xTcy5rorKpcHgpZvGjvdTOmc4WKKKKK2FCk/jlo1rM1wis0MuDcIoLNG4AUXCqN2BACuBvsrDODnzDxKN01pIjIRnUrAj8xypxNY9x2Os5H1vawM5OSxjXJPidt6wK/A4qt/iA5Tz5qdkxaLLA4NP9Ku42iOqK31s8o3QyuhjWNG5OQGZmI2GFHM7O4rxDAqAKoCqBgADAA8AByqStSkpW0sQibsFE9xcblFFFFW01FFFFCEUUUUIRRRRQhFFFFCEUUUUIRRRRQhFFFFCEV4oopDskXK9iu0UcoCKKKKVKiiiihCKKKKEIooooQiiiihCKKKKEIooooQiiiihCKKKKE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data:image/jpeg;base64,/9j/4AAQSkZJRgABAQAAAQABAAD/2wCEAAkGBhQSERUUExQUFRUVFRwUFxYVFRcVGBYUFhUWFhUWFhgXGyYfFxkjHRUYHy8gIycpLCwsGh8yNTAqNSYtLCoBCQoKDgwOGg8PGiokHyUwLCoqMCosLCwvLCwpLC8sLSwsLC8pLCwsLCwsKSwsLS8sLCwsLC8pLCwsLCwsLywsLP/AABEIAOEA4QMBIgACEQEDEQH/xAAbAAACAwEBAQAAAAAAAAAAAAAABgMEBQECB//EAEgQAAIBAwIDBAYHBAYJBQEAAAECAwAEERIhBTFBBhNRYSIyQlJxgRQzYnKCkaEjQ1NzFVRjkqKxNESDk6Oys9LhB2TBw/EW/8QAGwEAAQUBAQAAAAAAAAAAAAAAAAECAwQFBgf/xAA0EQABAwIFAgMHBAEFAAAAAAABAAIDBBEFEiExQVFxE2HwBiIygaGx0RSRweHxFSMzQmL/2gAMAwEAAhEDEQA/APuNFFFCEUUUUIRRRVDjfE/o8Jk0lmyqIgOC8jsERMnllmG/QZPSkJtqUK8TQDSv/RUknpXM8jMfYhkeCJfJRGQ7/F2OfAch4PD5IvStZnyP3U0jzROPdy5Z4j4Mp26q3Kso4vTB+UlSeG5NlFZ3BuLrOhYBlZWKSRt60cgxlGxt1BBGxBBGxrRrVBDhcKNFQXd2saM7kKiKWZicAKBkk1PS92nOuW1hPqvMZHHisCGRQfLvO7PypkrxGwvPCUC+i5/T9xJ6UVrhOhnm7lmHiI1jdl/FpPiBVvhXHhIxjeNoZgurQxVgyZxrjddnUEgHkRkZAyMxzTEHArL4wdBgm9qK4j3+xK4gkHwKyZ+KjwrloMeL6kROGhNuynMNm3TcK7XBXa6wKuiig1g8U4xI0v0e306wA0sjAssKt6o0gjXK25C5AA3O2AzZJGxtzOOiUC63qKWWsbhRlb2Ut4SxwvGT4FURGA+6wrQ4FxYzB1ddEsTaJFB1LkgMroTglGUgjIyNwdwaqwV0M5LWHXolLSN1rUVwV2rqaiiiihCKKKKEIooooQiiiihCKKKKEIooooQisDtr6MCS+zBPFM/X9mrgSN+FWLfhrfqO4hDqVYAqwKkHcEEYIPlimPaHNLTygLDn3xXlErO4VmBzZyEkxjMLH97bZwpz1ePZG+Cn2q1s15LiEUtPUOY/cLRY640WbdSfRpkuBsjaYbgdNBOIpT5o7AE+47e6KbgaXrqBZEZHGVdSjDxVgQR+Rqx2UvWe3AkOZIiYJD1LxHTr/EAr/irsvZuuMsJhcdW7dv6VaZljdbVLvHxi7sz498nzMQf/ACjNMVL/AGw9FIZf4NzEx+5ITA5+AWYn5V0VU3NC5vkVA3cKR13zWR2jbMIX3poFHxNzEK2J6xeIDXPax+9cq5+7Cjzf8yJ+deY0ERfXsH/pX3H3CU6Cu1wV2vVlnqtxK/WGGSV/VjRnb4KCTjz2rC4NatHADJ9dITLL/NkwWHwXZB5IKm7WnWsMP8a4RW+5HquHHwIh0/iqe4Ncv7Q1RjjDAp4W3Kiz1NV+zZ13V249UdzBnxeNHkf8u/UfKqnGOJmJMqNcjERxJ78rbIvw6k9FDHpW92f4P9GgSPVqbdnf35XJaR/LLE7dBgdKoezVI8vdUO22CknNhZaQqvfX6Qo0kjqiKMlmOAOg+ZOwHU17ublUVmYhVUFmZjgBVGSSegApbtla5dbmYEIpzbxMMaRyE8gP71gdgfUU49YtXW1NSynjzOVZrbmysf03dS7wwIidGuWZHbzESKSg++Q3ioqS07ROJFiuIxE7nEbq3eRSNjOkMVUo+x9FgM42LYNejMTyrN7R6WtZtRwBEz591kUurjwKsoYHxArlme0bjOG2uCbaKfwNE2Ka9VV4dKzRRswwzIrMPBioJ/WrVdmDdVkUUUUqEUUUUIRRRRQhFFcJrM4tx1YSqBXklcEpFGAWIGxY5IVEGRlmIG+NztTXODRcoWpRS7//AEU67yWcgXxiljmYfFPRJ/DqPxrX4dxSKdNcTh15ZHMMOasDurDqpAIpjJmSfCQUpFlU4/wIXCDDFJYzrhkAyY5MYzj2lIOll6gmsXhnFC5aORe7niwJI85AzydCfWjbGQ3yO4NN9Y3aDs93+l0YRzx57uXGcZ9ZHHtxt1X5jBANZeK4Yyuj00cNj/HZSRyZCq+qoeBy93ezJ0miWcffjIhl/wAJhqnYcTLs0Uq91PH68ZOdjsJI29uM9G+Rwa7cSaLi1k8JjCfuzoygf31i/KuRwhslHXiOQWvof4VqWzmXCchVDjvDu/t5of4kbID4MykKfkcH5VfXlXGFejHVUEscO4h31tFLyLoCw8Hxh1+IYEfKoeFR95xDPS3tyfg9w4A+emBv71R2y91cXFv07z6RH/LuMlgPhKsv94Vf7ERaopbj+sTM6/yk/ZQ/Iqmr8dcfh1CWYlISNG7fPb6K093+2ExgUGu0GuxVVLvFTqv4F6RwSy/iZoY1P5GT8688Ru1QMzMFVQSzE4AUDJJPhUV3MBfTscAJbQrknAGZLl2PkMKv5VT4XYG+dZXGLRGDRqR/pLr6srA/ulO6j2iNR2ArjsQpH19b4Q+Ftrn1zqrMbgxt1Y7McNaWT6XMpXYrbRsMFI29aVh0kk8Oargcy1NecCu6az+OcT7iBpMamGFRPfkYhY0H3mIHlz6V1MUTIGBjBYBQOJcbrK4vJ9Kn+jjeGEq8/g8mzRQfAbSMPDuxyY1bmbO1QcMse4iCs2pyS8j+/K51O3wJOw6AAdK8zTVwONV7p5cjFbhZZEs2KyJUN5MLZd41Kvct0CAhlg+8+BkdEzn1hXhJpbuQxWpwqnTLc4BSPxWMHaSXy9Veu/o038H4PHbRiOMYUZJJJLMxOWdyd2Ynck1oYJgpDhUTDzA/lJNKB7rVeUV2iiu2VNFFFFCEUUUUIRRRRQhcalThko+kXjN9aJwhzzESxI0AH2cMzfeZ6bKXuP8AAHaQXFuQs6rpIbPdzRgkiOTG4wSSrjdSTzBINDEIJJ4HMjNinsIB1UnfE9KpXdg2vv7chJ8YOc6JlHJJgOfk49JemRlTBZ8fVn7qRWgn6wy4DHxMberKvmufPFaImrzoT1dDN79wR1V3KHDRX+DcXW4TUAVZTokjb1o5BzRsfEEHkQQRsa0DSneq0cguYQS6jTJGP38IOdH8xckofHK8m2ZLG9SWNZEYMjgMrDqDyr0LDq9lZFnbvyFSewtKo8d7PJcqMkpImTFKmA8bHw95T1U7Ec6S+NX8kUTx3KhJ4wJo2X6qfuGWbMRPJsJvGdx5jevpdZ/F+Cw3UTRToJEbmp/Qg8wR0I3qSpoopy1zviGoPKGvLdFfRsgEcjXajhQKoUclAA36AYFZvE+0sEDaHkzJzESAySkePdoCwHmQB51dJAFymLI7dcLmcRy2q5l9K3OOkVxhe8P8twj/AADUycPs1hjSNBhY1VFHgqgKP0FL0nayZvqrXA96eVY/8EQkP54qE8avT1tV8u7mk/XvE/yrMdiFHE4kvFzvz9lL4TyNk4ZrhpQXjN6Otq3l3c0f694/+VWI+1cy/W2pI8beVZf8Egjb8gafHidLJo2QJDE8bhR3vZF572V5mH0VhF+yHOVow3oyn+EC2dI9Y89hgtKpjYDFZ3DO0cE7aY5BrG5jcGOQDxMbgNjzxitPNXWhu7eUxGaWr2Xv7zH7u0Go+BuZFOn+5ExPxlXwra4txBYIZJn9SJGkb7qqScee1JHAZLmeEC3j0mQmWW5nVghlkOp+5j2aXGdIJ0rhRjNU8Q8Z0WSEXJ07Dm6cy19VscX4zHCuqRtIJ0qMEszdFRRu7eQBqpa8BnvPSnDW9uf3IOJpR/asp/ZKfcU5PU9K2eDdlI4G7xi005GDNKcvj3UHqxr9lQBW4oqhQYLHAfEl95/0HZSOmJ0Gyhs7JIkVI0VEUYVVAAAHQAcqnoqtxDiCQoXkdUVebMcDfkPMnoBua3tlArGaNVLrcWuZ/qIxDH/FuFJdvNIAQVHnIyn7NRyWl0oyt45Yb4khhMZPgRGiuB8Hz8aoS4lTxGznJ4YSmbNdrN4HxT6REHK6HBMciZzolQ6XXPUZGx6gg9a0qvNcHC4TEUUUU5CKKq8Q4gkEZkkOFXyJJJOAqgbsxJAAG5JFY/8ATd0262gC9BLcKkmPNUR1U+RaopJmR/GQEoBKYqKwI+1qLgXMclseWqUKYif5yEoPxFT5VuxvkZHI/qPEU5j2vF2m6S1lT4pweK4TRMiyLzww5HoVPNT5jel2fsvcw/6NOJE6Q3WWI8knX0h+MNThRUc1PHOMsjQe6c1xbskN+PGHa6hlt/tle8i+Pex5AH3gtWOAcUSOYBHR7e5YlGRgyx3J9JlyDgLLuw+2G98U5sM1g33YezlcO0CBwwbVHmJiysGBJjI1bgHes2nwmOlm8WFxHUbj8p7pS4Wct+qfEeIpBGZJWCoOZOeZ2AAG7MTsAMknlmjiPEEgjaSQ4VRk4GScnAVQN2YkgADckik8B55BNOMMPqos5WBTt02aYj1n6equ2S1muro6SPO/fgdUkcZebBTXfE57k83tovcU4ncfbcfUj7Kel4svKvNnYpGumNAoJyQo5nxY82PmcmrSR1E/E4VkEbSLr2GkHJy3q5x6uemcVwNViFTWuO9ug29d1oNY2NSrFXsRVZWOvYjrEc9OzKr3VHd1a0VQu4LjUTHJDp6LJE/6usn66flUkIzm2YDukL15u+HpKAJEDAHIzzU+KMN0PmpBotr+e25l7mHqDvcRj7Lfv1HgfT83O1euHXhk1q6aJI2CuobUN1DKytgZUg9QDzBG1W9FadPiVTQPyg3HTj15qNzGvC2LK9juIw6MrxsNiNwehBB5EEYIO4IwatBaTpYXgczwDUSczQjYTAe0udlnAGzcmxpb2SrRw7iCTRrJGdSOMgj9cg7gg7EHcEEHlXoVBXx1sednzHRUXsLDYq1RXCaxOM8aIfuYAHnIydWdEKHIEkuN8c9KDdyOgBZbr5GsaXOOgTLXU/F+OCIqir3szjKRKcEgc3djtHGOrn4AE4BzrfhRLia5YSzD1dsRw55iFDyPQucsfED0R64fYrAGOS8jnMkrevIw8ccgOQUbKNgKi4jxmOIZlkSP77qv5ZO9cZiGNOmPh04J7cq0yK2pV95qrTXYUEkgADJJOAAOZJPIedYi8eaba1gmn+3pMMXxMkoGR90NWhZ9kJJSGvXVwCCLePIhBByO8J9KY/HC/ZqhTYLV1Tw6a7R5/hSOkYwaalXOxYLRSzEELPM0qAjB7vRHGjEHlqEev4MKYq4q4rtegxxiNoYNhoqRN0UUUVIkS52ifN1Zq3qapZAOhljj/Zj4gPIw81z0qw8p6VY45wZbiPSSyMrB45FxqjkXOl1zt1IIOxBIPOlyXik9ttdwtgfv4FaSIjxZBmSI+WGHnXKY7SVUpEkGo5HKsQuaN1uK+diOex8x51nJwp4Dqs2EY5mBsmB/go3hPmm3irV4suOQzfVSxyeSMCR8QNx8xV1bjFcvBXVVG/W4VhzA5WeFdoVlYxsDFOBkwuRnHVoyNpU+0vzwdq1xS1fW0c6gODlTqVlJV0fo6MN1bzHPkcjauWfH3gYR3TAqcKlyAFUk7BZwNonPRh6DfZPo122H4xFVWa7R3Tr2/CqPiLUz1xq4GrJ7T8SaG3Yxn9q5EUXlLKdCt5hclz5Ka2y4AXKiWDxC7+lXBPOG3YpGOjzjKyS+YTeNftd4egNWY46hs7RY0VE9VFCrnngDmfEnmT1JNXIxXluJ1rqqYv447LUYzI2y8zxP3bd3pDlSELeqGxsTjoDvXvhvDlhjCLnxZj6zsfWdz7TMdyamVq+J8T/9WuITXrJYrlFYqkaxCVnAONTbZ357YxRQ0VRWtdHGQANSTp2Ucjw3dfcQK7S5wbtFObVpb22a3eMbqCrByfV0DJIYnC6W6kb77Wg16BrPcOeZhAZSPsrMWIZh4lAD5VSfQSNcQ4t3tvufIozBbBqP6QurTqXVjOnI1Y8cc8VVnZpoMK7wNIuFZlGtCefottrG/j4718o4n/6PzxytNZ3jSTxkOe8BjkLHcESZILHHX51aoaGGW4mkyEbaX+vATXOI2C+x4HhXhmrH4DxeWWzjkkiKz6SJIz6B71GKNz5AlSR8amuL7FVn0kgeWnWxspmDNstENVO0l+i3IPKG5fSw6R3J9Vx4CX1T9sKebmq8N/k1ZurdZ4njY4DrjI5qeYYeakBh5gVfw+d9BUBx2Oh7JJYrhMtwGKMEIVypCsRqAbB0kjIyAd8ZpT4f2Luo1wb7BZi7slvHrkc83dpC2T8AAAAAAABW/wBm+JGe3RnwJBmOUDpNGxSTHlqUkeRFaeK9LdGyZtnAELNBISyOwyN9bcXcvkZzGv8AdhCir/DuyNpAcx28Qb3ioZ8+JZskn51sVwmlZCyP4QB2QSSjFdxXkNXQakSLtFFFKhFFFFCFzFc0V6opLIWVxHstaz7ywROfeKDV8mG/61nN2AgH1ct1F5JcykD4K5YfpTKTWFN2tVWfEM7RxuY3mRVZQ6nD4QN3jBTkEqh3B8DiKQRW9+3zSgnhUz2LlHqX9yPvpBJ/nHmvEvZK6II+mhgQQQ9rEwIOxBAIyD4UzWl4kqB42V0YZVlIIIPUEc6mzUBoaYm+Rv7BLnd1WH2X4FLaxtHJcGdc/swUCd0vuLuSV8ATsNhtgCl2lfXdW8fSNJLgj7R0wx/pJL+VNRpQvzqv5j7tvAv5vcsf/j8qgxV5io5COlv30T4hd4XuoZLvFSyjasqZvS35V51SQCZ1itZrbqf+khliXyiqQygaiCNyfR9LOk+r8PGvfBeFJBGUtoooBkaSBq1L6Jy/Jix9Ibk4wDnpWa5UP6HU5OOp86v8N4uhk7pso+fRV9u8HvRnk/wByOoFaFRA+NpbHr1+Xlz9UyRgGqscQt9cIMUeT3yTlMd2ZDHKrMDqxhjpyC2MkCrdjxIyEjuZkwM5kQKM55DDHJ+G3nVsGu5rHdUBzMhbe17fP77KvbVQzLlk9ANgk6jj0CFOGAPU5I28a4UcLsQx1Z9LYBS+SBpHMLsPHAzVnNZnGuPRWy5kbc+oi7u58EXr8eQ6kU2ISSEMYLn164S2uqPH+Lx27K0gmwQEDqrOmXYALhScuSBjCk71SjukfDghkYZBHIg9apcCjkvro3U20duSkEYOVWUj03J9p1U41eLED1d9ybhg5AADwAxz3P6nPzrdvHSOax2rxv07KeIkEgqgJAX9HlW1anaqcHD8VoRx4qjWztkNwpJHA7L32afRc3MfRu7uR8XVon/WAH8VMwNKnDtuIJ9q1lB/BNAR/wBRvzpnlmCAliAo3JJAA+JPKvQcKk8Skjcen20WPKLPKkJrH4zxooRDEoedxlVOdKJnHeykbhAdgObHYdSKlz2jaf0bIB+huGBMCeOkj69vJDp8WHI+rOxWBWwWd3OqSR8F5H5anI/IAYAGwAFMr8Sjpm6HX7JGMLlg3/DF7+3QEy3bzI5nb10jidZJmUA4ij0+hoXAPeAHJJJflNJ8fZz9tJOLidHkAU6GjACryVdUZIXJLYzuSatf0ZIvq3t0PvGGQfk8RP61Qo8VgZHeR5JOp9eSkfGb6JnzXaV04zPAyCcxyxs6R95GpidGkYIheMsyuCzAEqQRnOnHJoregqI6hueM3ChII0KKKKKnSIooqvfXqRRtI7BVQamY7AAcyaQoUrmkiDjEcV68cLd/DO5du5Vpfo85wHDsgKiNyNXPKtqyMHIvtDJeelOGjtz6tufRZx0a5xvv/C5Aetk7DQRlVQqABRsAowAPAAbAVzmJ4pA1pjOv5U0bDe6z2tJIHaW2AOo6pbcnSkh6vGeUUvn6re1g+kNnhXHYpwdBIdfXjYaZIz4Oh3Hx5HmCRvVJ5cUv3kJv5O7gjRu7JVrpx6MTD1khKkNJIDzAIUHmSciqODYrNK7wspcOvRPkjA1T7rpUu1xxCce9BA35Ncqf8hWj2b7LpZqcPNK741yTStIzFc4xqOFG52FU+PJovYH6SxSQH76lZo/8KzVu4uwyUcgHS/7aqKI2eF10rOubLNbAWjus15fHOYzcLTa+ywYeHb1otw1JEKSIrqeasAR8d+vnVwQVKq0+Sre43BQ9+ZJPaGW4sZI+4lPcyAqElHfKkq+lpDMQ4DLkgattB8saHA+NT3ECymWwQ76lZ5FMZVip1DUccvLnWvx7hAuYGiJwTure5IpyjfIj5jI618u+jKSe8jQSKSrhlUlXXZhkj8j1GDXUYY6nq4rzMBcNDwT0KWKnEwyg2I+y2rvtbdSM6rNEqK7IrwR51hTjUryMwwTncD58qxpgRqbd5GwupyWZ3JCopZskjUQMct6JL2NcguoKjJGRkD4c+v61Y7PyGa8tk7t1Hed7lguNMSl9wCSNwux8RWr4bIWucxoAFz+33WiY44IyRvbf1svpPB+Fi3gjiG+hcE+8x3dj5sxJ+dWzFUgFBrzqWVz3l53KyVAY6jappDVd2pG3KeFFw3fiEf2bWU/3pbcD/katLtJ2WivVQSFlaNi8brjKMRjOlgVf4MCKodmE13VzJ0RY7cfFQ0z/APWQfKmkV6xhcWSkjaen3WbKbvKT5Y7+39dEu0A9aE9zLgeMTnQx+6y+Qqbh3F4p86CdS7OjApIhPR0bdfjyPQmmoisfjnZqO4w+8cyfVzR4Dp5eDoeqNkGqFfgMNQCWe676ft+E5kpbuoiwrA45YXLMHguZFA9aEd2obHPRI0bFG+8CD5VPbX0iydxcqEmAJUr9XOg5yRZ8Nsod1z1G9ZfFrye1fWg76B39NXfS8LMdirnbuicDDYCkjcLy5GCknpqjwyBm4DtQf3014VokObfhbPZ7g8EpWYy3MskT7x3Mn1MoHtRLhNQByG3GDlTvmnGlHszbTNcvM8EkC9ysREhTVI4kLA4RmGlAWAJPtmm6vRqS/hNu3KenRUXb7ooooq0mopO7W8RVLmFZhJ3SqZVCRySCScOAikRqfUHpgHmSp9jZxrwwqKaPxGFlyL9EoNl8/fjV1cTrDFEYEwJJJJgNaxkkLpiBIVnwcaznAJ07bsTvjIFYthxdI7Z7iQkvLK7OBu7S6zEkCDq6hFjC/Zz4mq3Z12SGee5IVmnleQ5yqLEe60g9QgjI88E9a8+xGlD8xjFmtOUdXFXI3dVbvg08y2qMy6x3kzqcFIAcEKejyH0Aeg1npThYWSRIscahEQaVVRgADoKxux3D2EbTyKVluCJCDzSMDEMR8NKbke8zUxV2eGUTaSAMtrue/wDSryvzuRWL2qsWktyYxmWJlnjHi8R1aPxrqT8dbVcNaLmhwIKiS9Z3CyIsiHKOodT4qwyP0NTisxY/otwYTtFMzSQHornLzQeW+ZF8i49itHVXkmJ0TqScxnbjstBjswuvdFeA1es1mJ6CKT+2vZeSTM9sB32nS6/xFHJlzt3qjlnZhgHkKca4VzVyjq300gez/KUOLTcL4g0cIZAWVe6JOhxiTvDtllb0i3M4xknHhT92H4RokeWX0ZjGAsR9aOBmJDOOjOU5cwEA55rZ/o24U+jOjDo0sGuRR4a1dQ3zH51d4dw8RA7l3c6nkbGp2xjJxsAAAABgAAAV0eIYq2WAsadT0/wLKaWqdK3Law5VyvDGgtUMklciAoAF5leqN7eLGjO/qopZvgBnA8zyHmRU0klVrC0+lXIXnDbsHlPR5hhoovPTtI3n3Y6kVtYXRGqmDOOeyWR2Rt1v9luGtDbIJNpXJll/mysXcfBSdI8lFa2a50pO45JcwXWo3TpbTaVQ93E6Qy4xokymrQ55NqGGJU8xXqJIjZfgLM3Kc81w0uJd3qf1acf7S2b/AO1SfyqQdrAn18E8PixQTRjz1wltI82AqCOshl+FwSlpCu8a4HHcx6JAdjqR1Ol43HJ429lh/wCDkGle64TfKrRGKG5DKUEuvugQwx+2jKnod9B36AU42HEY5lDxSJIp9pGDD4ZHXyq1RNSQ1FjI29tvJK17m7Klwm0aKGONmLskaoW94qoUt88Zq7RRVpMRRRRSoRXCK7XkmhCzF7M2wnNwIYxMTkvjfJGC3gGI2J51knsaTKQ82q2MpuO47vBLs/eaHkz6UQcltOB0BJG1Xb7tAxdorZBLIp0u7ErDE2OTuASz/YUE+JXnVR+Bd7vdytP/AGf1cA8hCpw/+0Lmsurq6eH/AJLEjX5p7WuOyuzdrLdWKIzTuOaW6mYg+DFMqn4mFV5OL3b+pBHCPeuJNTf7uHI/4gqwjqgCooVRsFUAAfACsb6VLeOYrZisanTLcjcLjnHB0eToW9VPM7DKZi81XJ4dK35nYKQxhou5VLj6XdTGCK8kBUjv5IY44o4V56FyHdpiOS6/RByegL7EuFA3OBjJ3J+J61V4XwuO3jWOJQqr05kk7lmJ3ZidyTuTVyujhY5jbONz1UJVLi3C0uIzG+QDghlOGR1OVdD0ZSAQfKl21u3R+4uMCYAlWAwk6DnJGOhHtJzU+KkGmW+4lHCheV1RBtqYgDPQDPMnoBuapPFb8Qt0YZeN8SRuA0bKfZkQkBkYdDt+RqjiGHx1seV2hGx6f0nseWFVdddD1m3Kz2v1wM0Q5XEa5ZR/bxIMj76Ar1KpU0F0rqHRldTyZSGU/AjY15zWYZPSOtINOvCvNc140V4SV3XVTvK73tZ2RSZVZMleTJVYzV4MtKI0ZVO81V3lqC6u1RSzsqKObMQoHzO3yrxaWc919WGgh6zOuJGH9jEw2+/IPgrc61aLDJql1mDTrwkc9rBqo3d5ZO4gx3mAXkIysCHk7DkzkerH15nCjJb+E8LS3iWOMeio6nLMxOWdm9pmJJJ6kmjhfCI7ePu41wuSTklmZj6zux3Zj1Y7mouPcaW0h711dlDoh7samAdwgbGdwCw5b16JQUEdFHlbvyeqzpJC83K0qgvbRJUaORQyOpVlYZBB5gio+HcSjmQPE4dTtkdCOasDurDkVOCOtWhWhuo0lxM9lIsMrM0TnTbzNuc9IJifbHJWPrDY+kN9tZj1rR4hYJNG0ciK6OMMpGxFKU0klgdM7NJbZwlw27RdAlyfDoJeR9rHM8hi+EyNJnpfmP5H4VmOQHRy0LngsUjd4AY5f4sRMUn4mX1x5OGHlXE4xLbHF0RJD/WFXSUH/uEGwX+0T0fFVG9TCb/9oafO3yrGo8bnpzZ2o6KV0OZbyPkZFe6Xuxr4jlhzlYJzEnXEZSOVE+CiXQPJRTDXosTxIwPHOqpEWNkUUUVIkRWN2uvGis5nRtJCgax+7DMFaQfdBLfKtmo7iAOpVgCrAqQRkEEYII6gg0hFwhYttEkKLHGAqoMAeXn4k8yTuSSTVTifF0hTXK4ReQyeZ6Ko5s3kATXkdipF9CK9mjiGyoUilKL0VZJFLYHIas4q/wAK7HwQv3mGlm/jTN3jjyXOyDyUAVx59n5ppbzye75evyrImAGgWNb8KnvfrQ9vbH2M6Z5h4Pg/sYz7o9I9SOVN1raJGioiqiqMKqgAADkAByqXTVLi3F0t0DPkljpRFGp5H5hEXqdvIAZJIAJrpqemipWZYxYet1A5xcdVbklCgkkAAZJJwABzJPQVgSdoJZ9rRRo5fSZQe78+6TIab45VPtNyqD+j3uCHu8ac5W2UkxLjcGU/v32HMaB0BPpHRll6CsXEMbZAMsWp9bKRkRO6W+LcNxoQM0t1cN3KzyEM8asCZpI1HoxBUDHCAb6Qc07WlqsaKiDSqKEUDoqjAH5ClvszH380l2fUAMFv5xhv2so++6gA+7Gp6011p4bHI2EOmPvO1Pl5JjyL2C5prFv+yUEjl1DQyHnJA3dsx+2B6Mn41atrNZsnHEF2trzkaFpzj2UV0QZ+8XOPuGr7mtcLEXTFjS9nbtPUmhlHhNGY2+bxHT/w6gaxvR/q8TeaXX/fCKcsUYrNkwijkNzGPlopRM8cpMXh96f9XiXze6/7ITU0fZq6f6yeKIeEMZdvk8x0/wDDptxQBSx4TSR6hg+eqDM88rG4d2TgiYSFWllHKWZjI4+5n0Y/wBa2ABXTSd2U7SSiONbshu8Yok4AUGRXZDDKBssmVOluT8tm2bQuxlht0UepTlVTilgk8TxSDKSKUYeTDBx4HqDVoGgin7pEjcLtncFlfur2Fu5mcDKTPGBpaaPbvFdCrg7MA+zDlTBwrtBrfuZl7mfchCcrIo5tC+B3g8RgMvUDmc7tJF9GnW7G0b6YbjwAz+xmP3WJRj7r59mrN5ZJMmiQZGcjBKlWHJkYbo46MCCK5qeufh9Rkfqw6jy7dlOG5xcbphBrxLEGBBAIOxB3BB55HWl2z4w9uwjuTrRiFjucAZJOFS4A2Rydg4wrcvROAWQHNb8MzJmZmG4KhItolC57KS25zZMDH/VpSdA/kybmIfZIZfIVU+mXXqixn1/aaIR58TKHPo+YXPlT3po01RnwmlndnezXy0v3UjZXNFgsns5wk28OlyGkZmllYDAaVzltI6KNlHkorXrmK7Wm1uUWCiRRRRTkIooooQiiiihCrcRv0hieWQ4RFLseeyjJwOp8B1rB4ZasWNxOP27rgLzEEZ3EKefvt7TeQUC52yiZrR9KlypSUqNy6xTRyuoHUlUIx1qFOIrIivGwZGGpWHIqeRFc3j9W+CMNbz6sp4W3KllmrD4m7TutrESHmBMjjnFbg4kceDN6i+ZJ9k13inFtBVFUyTSbRxKfSc+J91B1c7AeJwDudmuAfR0ZnYPPKQ0rjkSPVRM8o0Gyj4k7k1iYLhj6iTx5h7o2vz/SmleGCw3Wra2ixoqIAqIoVVGwVVGAB5YFTUVU4lxFII2kkOFQZO2SegAA5sSQABuSQK77QKkq3G+MCBBhdcsh0RRg4Mj4zz9lQPSZugBPgKweD8P7viEZZtcrW87yyYxqcyWoAA9lFA0qvQDxJJt8PtnLNczjEzrgJnIgizkRKerZwXYes3kq1ywGeI/dtDn/AGk64/6ZrB/1Dxa5sDNhcnz0UuSzbpnFcdsf+a6DWF2ulLRJbqcNcv3ORzEWC07eX7NWAPiy1uPcGNLjwolkdmuIOLoyuT3XEC0kSn2DEAIQPDvIFD48UNOgNKnaOAmL9kBrh0zRActcR1Ko8iAU+DUyWN0ssaSIcq6B1PirAMD+RrOw6uFUHdQbfhPezKpzSjwu2VkuoHUMq3MyFSMgpKwnA+GJhTeaVQNF/cL/ABYopx95dcMn6JF+dJiwP6cuG4sUsfxL3wjibQOtvOxZW2gmY5L4/cyn+KByb2wD7QOWVTS5d2iyo0bjKtsRkg8wQQRuGBAII3BAI5VLwHirBjbztmVRqRzgd/ECBr227xSQrgdSCNmAFPCMVFU3w3/GPqnSx5dQtq5tlkRlcBlYFWUjIKkYIPkRSlZSNbSC0lJIwTbSNzliUfVsessY2PvLhvew5CqXF+Dx3MZjlGVOCCDhlcbq6MN1YHkRWhiFAytiMbt+D0KYx+U3WbNpdSrgMrAgqwBDA8wQeYNQcDvTBKLZyWjYH6O7HJ9EZaByd2KqMqx3Kgg7rk0JbW9t/RaL6WnSSJkSXH9pG5Ck/aUjPgK7aWtzcTQ6rd4IopRKzysmtigbSiJGzYyTuxI2yMHNc7hlJXUVRkIuw766d1O9zHNToDXa8qK9V2aqoooooQiiiihCKKKKEIooooQvLCl267DxM5eKSe31nU6wSaEZjzbQQVDHqQATTJRTHsa8WcLpb2WVwbs1DbZMaku/ryOxkkfHLU7ZJHlyFauKKKcAGiwSLhaldn+lXBc7wWzlYx0kuF9GSXzEe6L9rWeimtTtLfNFbSNH9YQI4/5srLFGfgGcH5VWtbNYYkiT1UUIM9QBjJ8SeZPiTWJjNZ+nhsNypY23K9ySZ+AqnwH0r25bosUEXzzNIf0kWpZZOleexaaknm/i3LkHxSLTbr8v2JPzrnPZ1plqnSngKebRtkxiluY95xBz0gt1UffuHZnPx0wR/maY6WYn0X10p5ukMq+a6XiP5NGfzFdZijyyleQq0Y95W255qPsc+mOSD+rzNGv8psTRfIJKF/DXZJKrcCfF9Mv8S3jk/FHJKh/R0/KuS9m5yKpzT/2H29FWZm+7dNNLfaVe7ntZ+mtrZ/uzgaD/AL2KMfipkrN49wr6RbyRZ0l19FvdcHVG/wCFgp+VdzPEJY3MPIVQGxuqjrvVTidiZFBU6JY27yJ+eiQAgZ8VIJVh1ViKOFcT76FXI0vusie5KhKyJ8mBHwxU5krycmSlqCW6FpWgBmC0OB8WFxCHxpYEpIh3McqHDofgeR6gg9a0aU+GTd1fY9m5jJI/toAuD8WjOD/KFNYr1OiqRVQNlHP3VF7cpsgigCu0VcTEUUUUIRRRRQhFFFFCEUUUUIRRRRQhFFFFCEUUUUIWF2wRvopdQWMUkc5UbllhlSRwB1OlWwPECozeK6hkIZWAZWByGUjIIPUEUwEUqXXY+SNi1nMsSsSxhlQyQ6ickx4IaLJ3IB0+VYGMYY+saDGdR15U0UgadVU4zxAxxFlGXJCRr70znTGv947+QJ6U08D4aLe3ihByI0CZ94gekx8ycn51j8H7LOsonuZFlkTIjVEKRRZGGZVJJZyNtROwJAxk0yqKmwjDv0URDviO/wCEs0mc6bLtYXaPgbS6JYWCzxAhC2dDo2NcUmN9LYByN1IBrdorWexr2lrhcFQJBl7RrGdN0kls/hIpZD5pKgKMPyPkKv8AZJu/uZLhQ3dCJYY2YFe8bWzyMoOCVHoDPU5xTcy5rorKpcHgpZvGjvdTOmc4WKKKKK2FCk/jlo1rM1wis0MuDcIoLNG4AUXCqN2BACuBvsrDODnzDxKN01pIjIRnUrAj8xypxNY9x2Os5H1vawM5OSxjXJPidt6wK/A4qt/iA5Tz5qdkxaLLA4NP9Ku42iOqK31s8o3QyuhjWNG5OQGZmI2GFHM7O4rxDAqAKoCqBgADAA8AByqStSkpW0sQibsFE9xcblFFFFW01FFFFCEUUUUIRRRRQhFFFFCEUUUUIRRRRQhFFFFCEV4oopDskXK9iu0UcoCKKKKVKiiiihCKKKKEIooooQiiiihCKKKKEIooooQiiiihCKKKKE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data:image/jpeg;base64,/9j/4AAQSkZJRgABAQAAAQABAAD/2wCEAAkGBhQSERUUExQUFRUVFRwUFxYVFRcVGBYUFhUWFhUWFhgXGyYfFxkjHRUYHy8gIycpLCwsGh8yNTAqNSYtLCoBCQoKDgwOGg8PGiokHyUwLCoqMCosLCwvLCwpLC8sLSwsLC8pLCwsLCwsKSwsLS8sLCwsLC8pLCwsLCwsLywsLP/AABEIAOEA4QMBIgACEQEDEQH/xAAbAAACAwEBAQAAAAAAAAAAAAAABgMEBQECB//EAEgQAAIBAwIDBAYHBAYJBQEAAAECAwAEERIhBTFBBhNRYSIyQlJxgRQzYnKCkaEjQ1NzFVRjkqKxNESDk6Oys9LhB2TBw/EW/8QAGwEAAQUBAQAAAAAAAAAAAAAAAAECAwQFBgf/xAA0EQABAwIFAgMHBAEFAAAAAAABAAIDBBEFEiExQVFxE2HwBiIygaGx0RSRweHxFSMzQmL/2gAMAwEAAhEDEQA/APuNFFFCEUUUUIRRRVDjfE/o8Jk0lmyqIgOC8jsERMnllmG/QZPSkJtqUK8TQDSv/RUknpXM8jMfYhkeCJfJRGQ7/F2OfAch4PD5IvStZnyP3U0jzROPdy5Z4j4Mp26q3Kso4vTB+UlSeG5NlFZ3BuLrOhYBlZWKSRt60cgxlGxt1BBGxBBGxrRrVBDhcKNFQXd2saM7kKiKWZicAKBkk1PS92nOuW1hPqvMZHHisCGRQfLvO7PypkrxGwvPCUC+i5/T9xJ6UVrhOhnm7lmHiI1jdl/FpPiBVvhXHhIxjeNoZgurQxVgyZxrjddnUEgHkRkZAyMxzTEHArL4wdBgm9qK4j3+xK4gkHwKyZ+KjwrloMeL6kROGhNuynMNm3TcK7XBXa6wKuiig1g8U4xI0v0e306wA0sjAssKt6o0gjXK25C5AA3O2AzZJGxtzOOiUC63qKWWsbhRlb2Ut4SxwvGT4FURGA+6wrQ4FxYzB1ddEsTaJFB1LkgMroTglGUgjIyNwdwaqwV0M5LWHXolLSN1rUVwV2rqaiiiihCKKKKEIooooQiiiihCKKKKEIooooQisDtr6MCS+zBPFM/X9mrgSN+FWLfhrfqO4hDqVYAqwKkHcEEYIPlimPaHNLTygLDn3xXlErO4VmBzZyEkxjMLH97bZwpz1ePZG+Cn2q1s15LiEUtPUOY/cLRY640WbdSfRpkuBsjaYbgdNBOIpT5o7AE+47e6KbgaXrqBZEZHGVdSjDxVgQR+Rqx2UvWe3AkOZIiYJD1LxHTr/EAr/irsvZuuMsJhcdW7dv6VaZljdbVLvHxi7sz498nzMQf/ACjNMVL/AGw9FIZf4NzEx+5ITA5+AWYn5V0VU3NC5vkVA3cKR13zWR2jbMIX3poFHxNzEK2J6xeIDXPax+9cq5+7Cjzf8yJ+deY0ERfXsH/pX3H3CU6Cu1wV2vVlnqtxK/WGGSV/VjRnb4KCTjz2rC4NatHADJ9dITLL/NkwWHwXZB5IKm7WnWsMP8a4RW+5HquHHwIh0/iqe4Ncv7Q1RjjDAp4W3Kiz1NV+zZ13V249UdzBnxeNHkf8u/UfKqnGOJmJMqNcjERxJ78rbIvw6k9FDHpW92f4P9GgSPVqbdnf35XJaR/LLE7dBgdKoezVI8vdUO22CknNhZaQqvfX6Qo0kjqiKMlmOAOg+ZOwHU17ublUVmYhVUFmZjgBVGSSegApbtla5dbmYEIpzbxMMaRyE8gP71gdgfUU49YtXW1NSynjzOVZrbmysf03dS7wwIidGuWZHbzESKSg++Q3ioqS07ROJFiuIxE7nEbq3eRSNjOkMVUo+x9FgM42LYNejMTyrN7R6WtZtRwBEz591kUurjwKsoYHxArlme0bjOG2uCbaKfwNE2Ka9VV4dKzRRswwzIrMPBioJ/WrVdmDdVkUUUUqEUUUUIRRRRQhFFcJrM4tx1YSqBXklcEpFGAWIGxY5IVEGRlmIG+NztTXODRcoWpRS7//AEU67yWcgXxiljmYfFPRJ/DqPxrX4dxSKdNcTh15ZHMMOasDurDqpAIpjJmSfCQUpFlU4/wIXCDDFJYzrhkAyY5MYzj2lIOll6gmsXhnFC5aORe7niwJI85AzydCfWjbGQ3yO4NN9Y3aDs93+l0YRzx57uXGcZ9ZHHtxt1X5jBANZeK4Yyuj00cNj/HZSRyZCq+qoeBy93ezJ0miWcffjIhl/wAJhqnYcTLs0Uq91PH68ZOdjsJI29uM9G+Rwa7cSaLi1k8JjCfuzoygf31i/KuRwhslHXiOQWvof4VqWzmXCchVDjvDu/t5of4kbID4MykKfkcH5VfXlXGFejHVUEscO4h31tFLyLoCw8Hxh1+IYEfKoeFR95xDPS3tyfg9w4A+emBv71R2y91cXFv07z6RH/LuMlgPhKsv94Vf7ERaopbj+sTM6/yk/ZQ/Iqmr8dcfh1CWYlISNG7fPb6K093+2ExgUGu0GuxVVLvFTqv4F6RwSy/iZoY1P5GT8688Ru1QMzMFVQSzE4AUDJJPhUV3MBfTscAJbQrknAGZLl2PkMKv5VT4XYG+dZXGLRGDRqR/pLr6srA/ulO6j2iNR2ArjsQpH19b4Q+Ftrn1zqrMbgxt1Y7McNaWT6XMpXYrbRsMFI29aVh0kk8Oargcy1NecCu6az+OcT7iBpMamGFRPfkYhY0H3mIHlz6V1MUTIGBjBYBQOJcbrK4vJ9Kn+jjeGEq8/g8mzRQfAbSMPDuxyY1bmbO1QcMse4iCs2pyS8j+/K51O3wJOw6AAdK8zTVwONV7p5cjFbhZZEs2KyJUN5MLZd41Kvct0CAhlg+8+BkdEzn1hXhJpbuQxWpwqnTLc4BSPxWMHaSXy9Veu/o038H4PHbRiOMYUZJJJLMxOWdyd2Ynck1oYJgpDhUTDzA/lJNKB7rVeUV2iiu2VNFFFFCEUUUUIRRRRQhcalThko+kXjN9aJwhzzESxI0AH2cMzfeZ6bKXuP8AAHaQXFuQs6rpIbPdzRgkiOTG4wSSrjdSTzBINDEIJJ4HMjNinsIB1UnfE9KpXdg2vv7chJ8YOc6JlHJJgOfk49JemRlTBZ8fVn7qRWgn6wy4DHxMberKvmufPFaImrzoT1dDN79wR1V3KHDRX+DcXW4TUAVZTokjb1o5BzRsfEEHkQQRsa0DSneq0cguYQS6jTJGP38IOdH8xckofHK8m2ZLG9SWNZEYMjgMrDqDyr0LDq9lZFnbvyFSewtKo8d7PJcqMkpImTFKmA8bHw95T1U7Ec6S+NX8kUTx3KhJ4wJo2X6qfuGWbMRPJsJvGdx5jevpdZ/F+Cw3UTRToJEbmp/Qg8wR0I3qSpoopy1zviGoPKGvLdFfRsgEcjXajhQKoUclAA36AYFZvE+0sEDaHkzJzESAySkePdoCwHmQB51dJAFymLI7dcLmcRy2q5l9K3OOkVxhe8P8twj/AADUycPs1hjSNBhY1VFHgqgKP0FL0nayZvqrXA96eVY/8EQkP54qE8avT1tV8u7mk/XvE/yrMdiFHE4kvFzvz9lL4TyNk4ZrhpQXjN6Otq3l3c0f694/+VWI+1cy/W2pI8beVZf8Egjb8gafHidLJo2QJDE8bhR3vZF572V5mH0VhF+yHOVow3oyn+EC2dI9Y89hgtKpjYDFZ3DO0cE7aY5BrG5jcGOQDxMbgNjzxitPNXWhu7eUxGaWr2Xv7zH7u0Go+BuZFOn+5ExPxlXwra4txBYIZJn9SJGkb7qqScee1JHAZLmeEC3j0mQmWW5nVghlkOp+5j2aXGdIJ0rhRjNU8Q8Z0WSEXJ07Dm6cy19VscX4zHCuqRtIJ0qMEszdFRRu7eQBqpa8BnvPSnDW9uf3IOJpR/asp/ZKfcU5PU9K2eDdlI4G7xi005GDNKcvj3UHqxr9lQBW4oqhQYLHAfEl95/0HZSOmJ0Gyhs7JIkVI0VEUYVVAAAHQAcqnoqtxDiCQoXkdUVebMcDfkPMnoBua3tlArGaNVLrcWuZ/qIxDH/FuFJdvNIAQVHnIyn7NRyWl0oyt45Yb4khhMZPgRGiuB8Hz8aoS4lTxGznJ4YSmbNdrN4HxT6REHK6HBMciZzolQ6XXPUZGx6gg9a0qvNcHC4TEUUUU5CKKq8Q4gkEZkkOFXyJJJOAqgbsxJAAG5JFY/8ATd0262gC9BLcKkmPNUR1U+RaopJmR/GQEoBKYqKwI+1qLgXMclseWqUKYif5yEoPxFT5VuxvkZHI/qPEU5j2vF2m6S1lT4pweK4TRMiyLzww5HoVPNT5jel2fsvcw/6NOJE6Q3WWI8knX0h+MNThRUc1PHOMsjQe6c1xbskN+PGHa6hlt/tle8i+Pex5AH3gtWOAcUSOYBHR7e5YlGRgyx3J9JlyDgLLuw+2G98U5sM1g33YezlcO0CBwwbVHmJiysGBJjI1bgHes2nwmOlm8WFxHUbj8p7pS4Wct+qfEeIpBGZJWCoOZOeZ2AAG7MTsAMknlmjiPEEgjaSQ4VRk4GScnAVQN2YkgADckik8B55BNOMMPqos5WBTt02aYj1n6equ2S1muro6SPO/fgdUkcZebBTXfE57k83tovcU4ncfbcfUj7Kel4svKvNnYpGumNAoJyQo5nxY82PmcmrSR1E/E4VkEbSLr2GkHJy3q5x6uemcVwNViFTWuO9ug29d1oNY2NSrFXsRVZWOvYjrEc9OzKr3VHd1a0VQu4LjUTHJDp6LJE/6usn66flUkIzm2YDukL15u+HpKAJEDAHIzzU+KMN0PmpBotr+e25l7mHqDvcRj7Lfv1HgfT83O1euHXhk1q6aJI2CuobUN1DKytgZUg9QDzBG1W9FadPiVTQPyg3HTj15qNzGvC2LK9juIw6MrxsNiNwehBB5EEYIO4IwatBaTpYXgczwDUSczQjYTAe0udlnAGzcmxpb2SrRw7iCTRrJGdSOMgj9cg7gg7EHcEEHlXoVBXx1sednzHRUXsLDYq1RXCaxOM8aIfuYAHnIydWdEKHIEkuN8c9KDdyOgBZbr5GsaXOOgTLXU/F+OCIqir3szjKRKcEgc3djtHGOrn4AE4BzrfhRLia5YSzD1dsRw55iFDyPQucsfED0R64fYrAGOS8jnMkrevIw8ccgOQUbKNgKi4jxmOIZlkSP77qv5ZO9cZiGNOmPh04J7cq0yK2pV95qrTXYUEkgADJJOAAOZJPIedYi8eaba1gmn+3pMMXxMkoGR90NWhZ9kJJSGvXVwCCLePIhBByO8J9KY/HC/ZqhTYLV1Tw6a7R5/hSOkYwaalXOxYLRSzEELPM0qAjB7vRHGjEHlqEev4MKYq4q4rtegxxiNoYNhoqRN0UUUVIkS52ifN1Zq3qapZAOhljj/Zj4gPIw81z0qw8p6VY45wZbiPSSyMrB45FxqjkXOl1zt1IIOxBIPOlyXik9ttdwtgfv4FaSIjxZBmSI+WGHnXKY7SVUpEkGo5HKsQuaN1uK+diOex8x51nJwp4Dqs2EY5mBsmB/go3hPmm3irV4suOQzfVSxyeSMCR8QNx8xV1bjFcvBXVVG/W4VhzA5WeFdoVlYxsDFOBkwuRnHVoyNpU+0vzwdq1xS1fW0c6gODlTqVlJV0fo6MN1bzHPkcjauWfH3gYR3TAqcKlyAFUk7BZwNonPRh6DfZPo122H4xFVWa7R3Tr2/CqPiLUz1xq4GrJ7T8SaG3Yxn9q5EUXlLKdCt5hclz5Ka2y4AXKiWDxC7+lXBPOG3YpGOjzjKyS+YTeNftd4egNWY46hs7RY0VE9VFCrnngDmfEnmT1JNXIxXluJ1rqqYv447LUYzI2y8zxP3bd3pDlSELeqGxsTjoDvXvhvDlhjCLnxZj6zsfWdz7TMdyamVq+J8T/9WuITXrJYrlFYqkaxCVnAONTbZ357YxRQ0VRWtdHGQANSTp2Ucjw3dfcQK7S5wbtFObVpb22a3eMbqCrByfV0DJIYnC6W6kb77Wg16BrPcOeZhAZSPsrMWIZh4lAD5VSfQSNcQ4t3tvufIozBbBqP6QurTqXVjOnI1Y8cc8VVnZpoMK7wNIuFZlGtCefottrG/j4718o4n/6PzxytNZ3jSTxkOe8BjkLHcESZILHHX51aoaGGW4mkyEbaX+vATXOI2C+x4HhXhmrH4DxeWWzjkkiKz6SJIz6B71GKNz5AlSR8amuL7FVn0kgeWnWxspmDNstENVO0l+i3IPKG5fSw6R3J9Vx4CX1T9sKebmq8N/k1ZurdZ4njY4DrjI5qeYYeakBh5gVfw+d9BUBx2Oh7JJYrhMtwGKMEIVypCsRqAbB0kjIyAd8ZpT4f2Luo1wb7BZi7slvHrkc83dpC2T8AAAAAAABW/wBm+JGe3RnwJBmOUDpNGxSTHlqUkeRFaeK9LdGyZtnAELNBISyOwyN9bcXcvkZzGv8AdhCir/DuyNpAcx28Qb3ioZ8+JZskn51sVwmlZCyP4QB2QSSjFdxXkNXQakSLtFFFKhFFFFCFzFc0V6opLIWVxHstaz7ywROfeKDV8mG/61nN2AgH1ct1F5JcykD4K5YfpTKTWFN2tVWfEM7RxuY3mRVZQ6nD4QN3jBTkEqh3B8DiKQRW9+3zSgnhUz2LlHqX9yPvpBJ/nHmvEvZK6II+mhgQQQ9rEwIOxBAIyD4UzWl4kqB42V0YZVlIIIPUEc6mzUBoaYm+Rv7BLnd1WH2X4FLaxtHJcGdc/swUCd0vuLuSV8ATsNhtgCl2lfXdW8fSNJLgj7R0wx/pJL+VNRpQvzqv5j7tvAv5vcsf/j8qgxV5io5COlv30T4hd4XuoZLvFSyjasqZvS35V51SQCZ1itZrbqf+khliXyiqQygaiCNyfR9LOk+r8PGvfBeFJBGUtoooBkaSBq1L6Jy/Jix9Ibk4wDnpWa5UP6HU5OOp86v8N4uhk7pso+fRV9u8HvRnk/wByOoFaFRA+NpbHr1+Xlz9UyRgGqscQt9cIMUeT3yTlMd2ZDHKrMDqxhjpyC2MkCrdjxIyEjuZkwM5kQKM55DDHJ+G3nVsGu5rHdUBzMhbe17fP77KvbVQzLlk9ANgk6jj0CFOGAPU5I28a4UcLsQx1Z9LYBS+SBpHMLsPHAzVnNZnGuPRWy5kbc+oi7u58EXr8eQ6kU2ISSEMYLn164S2uqPH+Lx27K0gmwQEDqrOmXYALhScuSBjCk71SjukfDghkYZBHIg9apcCjkvro3U20duSkEYOVWUj03J9p1U41eLED1d9ybhg5AADwAxz3P6nPzrdvHSOax2rxv07KeIkEgqgJAX9HlW1anaqcHD8VoRx4qjWztkNwpJHA7L32afRc3MfRu7uR8XVon/WAH8VMwNKnDtuIJ9q1lB/BNAR/wBRvzpnlmCAliAo3JJAA+JPKvQcKk8Skjcen20WPKLPKkJrH4zxooRDEoedxlVOdKJnHeykbhAdgObHYdSKlz2jaf0bIB+huGBMCeOkj69vJDp8WHI+rOxWBWwWd3OqSR8F5H5anI/IAYAGwAFMr8Sjpm6HX7JGMLlg3/DF7+3QEy3bzI5nb10jidZJmUA4ij0+hoXAPeAHJJJflNJ8fZz9tJOLidHkAU6GjACryVdUZIXJLYzuSatf0ZIvq3t0PvGGQfk8RP61Qo8VgZHeR5JOp9eSkfGb6JnzXaV04zPAyCcxyxs6R95GpidGkYIheMsyuCzAEqQRnOnHJoregqI6hueM3ChII0KKKKKnSIooqvfXqRRtI7BVQamY7AAcyaQoUrmkiDjEcV68cLd/DO5du5Vpfo85wHDsgKiNyNXPKtqyMHIvtDJeelOGjtz6tufRZx0a5xvv/C5Aetk7DQRlVQqABRsAowAPAAbAVzmJ4pA1pjOv5U0bDe6z2tJIHaW2AOo6pbcnSkh6vGeUUvn6re1g+kNnhXHYpwdBIdfXjYaZIz4Oh3Hx5HmCRvVJ5cUv3kJv5O7gjRu7JVrpx6MTD1khKkNJIDzAIUHmSciqODYrNK7wspcOvRPkjA1T7rpUu1xxCce9BA35Ncqf8hWj2b7LpZqcPNK741yTStIzFc4xqOFG52FU+PJovYH6SxSQH76lZo/8KzVu4uwyUcgHS/7aqKI2eF10rOubLNbAWjus15fHOYzcLTa+ywYeHb1otw1JEKSIrqeasAR8d+vnVwQVKq0+Sre43BQ9+ZJPaGW4sZI+4lPcyAqElHfKkq+lpDMQ4DLkgattB8saHA+NT3ECymWwQ76lZ5FMZVip1DUccvLnWvx7hAuYGiJwTure5IpyjfIj5jI618u+jKSe8jQSKSrhlUlXXZhkj8j1GDXUYY6nq4rzMBcNDwT0KWKnEwyg2I+y2rvtbdSM6rNEqK7IrwR51hTjUryMwwTncD58qxpgRqbd5GwupyWZ3JCopZskjUQMct6JL2NcguoKjJGRkD4c+v61Y7PyGa8tk7t1Hed7lguNMSl9wCSNwux8RWr4bIWucxoAFz+33WiY44IyRvbf1svpPB+Fi3gjiG+hcE+8x3dj5sxJ+dWzFUgFBrzqWVz3l53KyVAY6jappDVd2pG3KeFFw3fiEf2bWU/3pbcD/katLtJ2WivVQSFlaNi8brjKMRjOlgVf4MCKodmE13VzJ0RY7cfFQ0z/APWQfKmkV6xhcWSkjaen3WbKbvKT5Y7+39dEu0A9aE9zLgeMTnQx+6y+Qqbh3F4p86CdS7OjApIhPR0bdfjyPQmmoisfjnZqO4w+8cyfVzR4Dp5eDoeqNkGqFfgMNQCWe676ft+E5kpbuoiwrA45YXLMHguZFA9aEd2obHPRI0bFG+8CD5VPbX0iydxcqEmAJUr9XOg5yRZ8Nsod1z1G9ZfFrye1fWg76B39NXfS8LMdirnbuicDDYCkjcLy5GCknpqjwyBm4DtQf3014VokObfhbPZ7g8EpWYy3MskT7x3Mn1MoHtRLhNQByG3GDlTvmnGlHszbTNcvM8EkC9ysREhTVI4kLA4RmGlAWAJPtmm6vRqS/hNu3KenRUXb7ooooq0mopO7W8RVLmFZhJ3SqZVCRySCScOAikRqfUHpgHmSp9jZxrwwqKaPxGFlyL9EoNl8/fjV1cTrDFEYEwJJJJgNaxkkLpiBIVnwcaznAJ07bsTvjIFYthxdI7Z7iQkvLK7OBu7S6zEkCDq6hFjC/Zz4mq3Z12SGee5IVmnleQ5yqLEe60g9QgjI88E9a8+xGlD8xjFmtOUdXFXI3dVbvg08y2qMy6x3kzqcFIAcEKejyH0Aeg1npThYWSRIscahEQaVVRgADoKxux3D2EbTyKVluCJCDzSMDEMR8NKbke8zUxV2eGUTaSAMtrue/wDSryvzuRWL2qsWktyYxmWJlnjHi8R1aPxrqT8dbVcNaLmhwIKiS9Z3CyIsiHKOodT4qwyP0NTisxY/otwYTtFMzSQHornLzQeW+ZF8i49itHVXkmJ0TqScxnbjstBjswuvdFeA1es1mJ6CKT+2vZeSTM9sB32nS6/xFHJlzt3qjlnZhgHkKca4VzVyjq300gez/KUOLTcL4g0cIZAWVe6JOhxiTvDtllb0i3M4xknHhT92H4RokeWX0ZjGAsR9aOBmJDOOjOU5cwEA55rZ/o24U+jOjDo0sGuRR4a1dQ3zH51d4dw8RA7l3c6nkbGp2xjJxsAAAABgAAAV0eIYq2WAsadT0/wLKaWqdK3Law5VyvDGgtUMklciAoAF5leqN7eLGjO/qopZvgBnA8zyHmRU0klVrC0+lXIXnDbsHlPR5hhoovPTtI3n3Y6kVtYXRGqmDOOeyWR2Rt1v9luGtDbIJNpXJll/mysXcfBSdI8lFa2a50pO45JcwXWo3TpbTaVQ93E6Qy4xokymrQ55NqGGJU8xXqJIjZfgLM3Kc81w0uJd3qf1acf7S2b/AO1SfyqQdrAn18E8PixQTRjz1wltI82AqCOshl+FwSlpCu8a4HHcx6JAdjqR1Ol43HJ429lh/wCDkGle64TfKrRGKG5DKUEuvugQwx+2jKnod9B36AU42HEY5lDxSJIp9pGDD4ZHXyq1RNSQ1FjI29tvJK17m7Klwm0aKGONmLskaoW94qoUt88Zq7RRVpMRRRRSoRXCK7XkmhCzF7M2wnNwIYxMTkvjfJGC3gGI2J51knsaTKQ82q2MpuO47vBLs/eaHkz6UQcltOB0BJG1Xb7tAxdorZBLIp0u7ErDE2OTuASz/YUE+JXnVR+Bd7vdytP/AGf1cA8hCpw/+0Lmsurq6eH/AJLEjX5p7WuOyuzdrLdWKIzTuOaW6mYg+DFMqn4mFV5OL3b+pBHCPeuJNTf7uHI/4gqwjqgCooVRsFUAAfACsb6VLeOYrZisanTLcjcLjnHB0eToW9VPM7DKZi81XJ4dK35nYKQxhou5VLj6XdTGCK8kBUjv5IY44o4V56FyHdpiOS6/RByegL7EuFA3OBjJ3J+J61V4XwuO3jWOJQqr05kk7lmJ3ZidyTuTVyujhY5jbONz1UJVLi3C0uIzG+QDghlOGR1OVdD0ZSAQfKl21u3R+4uMCYAlWAwk6DnJGOhHtJzU+KkGmW+4lHCheV1RBtqYgDPQDPMnoBuapPFb8Qt0YZeN8SRuA0bKfZkQkBkYdDt+RqjiGHx1seV2hGx6f0nseWFVdddD1m3Kz2v1wM0Q5XEa5ZR/bxIMj76Ar1KpU0F0rqHRldTyZSGU/AjY15zWYZPSOtINOvCvNc140V4SV3XVTvK73tZ2RSZVZMleTJVYzV4MtKI0ZVO81V3lqC6u1RSzsqKObMQoHzO3yrxaWc919WGgh6zOuJGH9jEw2+/IPgrc61aLDJql1mDTrwkc9rBqo3d5ZO4gx3mAXkIysCHk7DkzkerH15nCjJb+E8LS3iWOMeio6nLMxOWdm9pmJJJ6kmjhfCI7ePu41wuSTklmZj6zux3Zj1Y7mouPcaW0h711dlDoh7samAdwgbGdwCw5b16JQUEdFHlbvyeqzpJC83K0qgvbRJUaORQyOpVlYZBB5gio+HcSjmQPE4dTtkdCOasDurDkVOCOtWhWhuo0lxM9lIsMrM0TnTbzNuc9IJifbHJWPrDY+kN9tZj1rR4hYJNG0ciK6OMMpGxFKU0klgdM7NJbZwlw27RdAlyfDoJeR9rHM8hi+EyNJnpfmP5H4VmOQHRy0LngsUjd4AY5f4sRMUn4mX1x5OGHlXE4xLbHF0RJD/WFXSUH/uEGwX+0T0fFVG9TCb/9oafO3yrGo8bnpzZ2o6KV0OZbyPkZFe6Xuxr4jlhzlYJzEnXEZSOVE+CiXQPJRTDXosTxIwPHOqpEWNkUUUVIkRWN2uvGis5nRtJCgax+7DMFaQfdBLfKtmo7iAOpVgCrAqQRkEEYII6gg0hFwhYttEkKLHGAqoMAeXn4k8yTuSSTVTifF0hTXK4ReQyeZ6Ko5s3kATXkdipF9CK9mjiGyoUilKL0VZJFLYHIas4q/wAK7HwQv3mGlm/jTN3jjyXOyDyUAVx59n5ppbzye75evyrImAGgWNb8KnvfrQ9vbH2M6Z5h4Pg/sYz7o9I9SOVN1raJGioiqiqMKqgAADkAByqXTVLi3F0t0DPkljpRFGp5H5hEXqdvIAZJIAJrpqemipWZYxYet1A5xcdVbklCgkkAAZJJwABzJPQVgSdoJZ9rRRo5fSZQe78+6TIab45VPtNyqD+j3uCHu8ac5W2UkxLjcGU/v32HMaB0BPpHRll6CsXEMbZAMsWp9bKRkRO6W+LcNxoQM0t1cN3KzyEM8asCZpI1HoxBUDHCAb6Qc07WlqsaKiDSqKEUDoqjAH5ClvszH380l2fUAMFv5xhv2so++6gA+7Gp6011p4bHI2EOmPvO1Pl5JjyL2C5prFv+yUEjl1DQyHnJA3dsx+2B6Mn41atrNZsnHEF2trzkaFpzj2UV0QZ+8XOPuGr7mtcLEXTFjS9nbtPUmhlHhNGY2+bxHT/w6gaxvR/q8TeaXX/fCKcsUYrNkwijkNzGPlopRM8cpMXh96f9XiXze6/7ITU0fZq6f6yeKIeEMZdvk8x0/wDDptxQBSx4TSR6hg+eqDM88rG4d2TgiYSFWllHKWZjI4+5n0Y/wBa2ABXTSd2U7SSiONbshu8Yok4AUGRXZDDKBssmVOluT8tm2bQuxlht0UepTlVTilgk8TxSDKSKUYeTDBx4HqDVoGgin7pEjcLtncFlfur2Fu5mcDKTPGBpaaPbvFdCrg7MA+zDlTBwrtBrfuZl7mfchCcrIo5tC+B3g8RgMvUDmc7tJF9GnW7G0b6YbjwAz+xmP3WJRj7r59mrN5ZJMmiQZGcjBKlWHJkYbo46MCCK5qeufh9Rkfqw6jy7dlOG5xcbphBrxLEGBBAIOxB3BB55HWl2z4w9uwjuTrRiFjucAZJOFS4A2Rydg4wrcvROAWQHNb8MzJmZmG4KhItolC57KS25zZMDH/VpSdA/kybmIfZIZfIVU+mXXqixn1/aaIR58TKHPo+YXPlT3po01RnwmlndnezXy0v3UjZXNFgsns5wk28OlyGkZmllYDAaVzltI6KNlHkorXrmK7Wm1uUWCiRRRRTkIooooQiiiihCrcRv0hieWQ4RFLseeyjJwOp8B1rB4ZasWNxOP27rgLzEEZ3EKefvt7TeQUC52yiZrR9KlypSUqNy6xTRyuoHUlUIx1qFOIrIivGwZGGpWHIqeRFc3j9W+CMNbz6sp4W3KllmrD4m7TutrESHmBMjjnFbg4kceDN6i+ZJ9k13inFtBVFUyTSbRxKfSc+J91B1c7AeJwDudmuAfR0ZnYPPKQ0rjkSPVRM8o0Gyj4k7k1iYLhj6iTx5h7o2vz/SmleGCw3Wra2ixoqIAqIoVVGwVVGAB5YFTUVU4lxFII2kkOFQZO2SegAA5sSQABuSQK77QKkq3G+MCBBhdcsh0RRg4Mj4zz9lQPSZugBPgKweD8P7viEZZtcrW87yyYxqcyWoAA9lFA0qvQDxJJt8PtnLNczjEzrgJnIgizkRKerZwXYes3kq1ywGeI/dtDn/AGk64/6ZrB/1Dxa5sDNhcnz0UuSzbpnFcdsf+a6DWF2ulLRJbqcNcv3ORzEWC07eX7NWAPiy1uPcGNLjwolkdmuIOLoyuT3XEC0kSn2DEAIQPDvIFD48UNOgNKnaOAmL9kBrh0zRActcR1Ko8iAU+DUyWN0ssaSIcq6B1PirAMD+RrOw6uFUHdQbfhPezKpzSjwu2VkuoHUMq3MyFSMgpKwnA+GJhTeaVQNF/cL/ABYopx95dcMn6JF+dJiwP6cuG4sUsfxL3wjibQOtvOxZW2gmY5L4/cyn+KByb2wD7QOWVTS5d2iyo0bjKtsRkg8wQQRuGBAII3BAI5VLwHirBjbztmVRqRzgd/ECBr227xSQrgdSCNmAFPCMVFU3w3/GPqnSx5dQtq5tlkRlcBlYFWUjIKkYIPkRSlZSNbSC0lJIwTbSNzliUfVsessY2PvLhvew5CqXF+Dx3MZjlGVOCCDhlcbq6MN1YHkRWhiFAytiMbt+D0KYx+U3WbNpdSrgMrAgqwBDA8wQeYNQcDvTBKLZyWjYH6O7HJ9EZaByd2KqMqx3Kgg7rk0JbW9t/RaL6WnSSJkSXH9pG5Ck/aUjPgK7aWtzcTQ6rd4IopRKzysmtigbSiJGzYyTuxI2yMHNc7hlJXUVRkIuw766d1O9zHNToDXa8qK9V2aqoooooQiiiihCKKKKEIooooQvLCl267DxM5eKSe31nU6wSaEZjzbQQVDHqQATTJRTHsa8WcLpb2WVwbs1DbZMaku/ryOxkkfHLU7ZJHlyFauKKKcAGiwSLhaldn+lXBc7wWzlYx0kuF9GSXzEe6L9rWeimtTtLfNFbSNH9YQI4/5srLFGfgGcH5VWtbNYYkiT1UUIM9QBjJ8SeZPiTWJjNZ+nhsNypY23K9ySZ+AqnwH0r25bosUEXzzNIf0kWpZZOleexaaknm/i3LkHxSLTbr8v2JPzrnPZ1plqnSngKebRtkxiluY95xBz0gt1UffuHZnPx0wR/maY6WYn0X10p5ukMq+a6XiP5NGfzFdZijyyleQq0Y95W255qPsc+mOSD+rzNGv8psTRfIJKF/DXZJKrcCfF9Mv8S3jk/FHJKh/R0/KuS9m5yKpzT/2H29FWZm+7dNNLfaVe7ntZ+mtrZ/uzgaD/AL2KMfipkrN49wr6RbyRZ0l19FvdcHVG/wCFgp+VdzPEJY3MPIVQGxuqjrvVTidiZFBU6JY27yJ+eiQAgZ8VIJVh1ViKOFcT76FXI0vusie5KhKyJ8mBHwxU5krycmSlqCW6FpWgBmC0OB8WFxCHxpYEpIh3McqHDofgeR6gg9a0aU+GTd1fY9m5jJI/toAuD8WjOD/KFNYr1OiqRVQNlHP3VF7cpsgigCu0VcTEUUUUIRRRRQhFFFFCEUUUUIRRRRQhFFFFCEUUUUIWF2wRvopdQWMUkc5UbllhlSRwB1OlWwPECozeK6hkIZWAZWByGUjIIPUEUwEUqXXY+SNi1nMsSsSxhlQyQ6ickx4IaLJ3IB0+VYGMYY+saDGdR15U0UgadVU4zxAxxFlGXJCRr70znTGv947+QJ6U08D4aLe3ihByI0CZ94gekx8ycn51j8H7LOsonuZFlkTIjVEKRRZGGZVJJZyNtROwJAxk0yqKmwjDv0URDviO/wCEs0mc6bLtYXaPgbS6JYWCzxAhC2dDo2NcUmN9LYByN1IBrdorWexr2lrhcFQJBl7RrGdN0kls/hIpZD5pKgKMPyPkKv8AZJu/uZLhQ3dCJYY2YFe8bWzyMoOCVHoDPU5xTcy5rorKpcHgpZvGjvdTOmc4WKKKKK2FCk/jlo1rM1wis0MuDcIoLNG4AUXCqN2BACuBvsrDODnzDxKN01pIjIRnUrAj8xypxNY9x2Os5H1vawM5OSxjXJPidt6wK/A4qt/iA5Tz5qdkxaLLA4NP9Ku42iOqK31s8o3QyuhjWNG5OQGZmI2GFHM7O4rxDAqAKoCqBgADAA8AByqStSkpW0sQibsFE9xcblFFFFW01FFFFCEUUUUIRRRRQhFFFFCEUUUUIRRRRQhFFFFCEV4oopDskXK9iu0UcoCKKKKVKiiiihCKKKKEIooooQiiiihCKKKKEIooooQiiiihCKKKKE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data:image/jpeg;base64,/9j/4AAQSkZJRgABAQAAAQABAAD/2wCEAAkGBhQSEBUUEhQVFRUUFRQXFxcVFBQWFRQXFhUVFBcXFxQXHCYeGBojGxYWHy8hIycpLS0sFh4xNTAqNSYrLCoBCQoKDgwOGg8PGi8lHyUsLCwtLSosLCwtLCwvLCwqLCwsKSwsLC0sKSwsLC4sLCwsLCw0LCksLC4sLCwsNCwsLP/AABEIAOAA4QMBIgACEQEDEQH/xAAbAAACAwEBAQAAAAAAAAAAAAAABQEDBAIGB//EAEYQAAIBAgMFBAYGBwYGAwAAAAECAAMRBBIhBTFBUWETInGBMkJScpGhM1NigpKxBhUjorLB0RRjk+Hi8AdDc8LS04Oj8f/EABsBAAEFAQEAAAAAAAAAAAAAAAACAwQFBgcB/8QAMxEAAQMCBAMGBgIDAQEAAAAAAQACAwQRBRIhMUFRYQYTInGB0RQykaHB8EKxI1LhMxb/2gAMAwEAAhEDEQA/APuMIQghEIQghEIQghEIQghEIQghEgyZBghYNo7T7MhVXNUa5C3sABoWZrHKuo4EngN9sX9txA1vSf7GVk/C+ZtfEfCcI2arWfm+QdFpgLb8faH70unP8Ux6ojqjHCbBpttvzupbIgW3KY4HGLVQMt+IIOhUg2KsOBB0mmJ9jG1asvAik/m3aIflSWOJtaKo+Jp2TcwozhlNkQkGVriFLZQwLcgRfTTdvkq6SrYQhPUIhCEEIhCEEIhCEEIhCEEIhCEEIhCEEIhCEEIhIvAGCFMIQghEJi2jjSmVVALte19wAtdjbeBcacSRu3jINp1E1fK68cilWA5gFjm8NDyudJXT4nTQSiGR1nFLDCRcJxIMim4IBBuCLgjcQeIkmWCQvP4cWeqOIrP+9aoPk4l84rrlxNQe2tNx42NNv4E+M7nJcYjMddIOt/rqp8Zu0LrY4vXrHktFfMdq/wD3iOIr2Avcd/bqufJT2Q+Ipg+caTpeGRd1SRsP+o91DebuKT7VrFn7IEhQoZ7GxYEkKtxwOVifADcTMrYFLWChbagqApU8CpG4+EtJvWrH7aj4Uqf8yZ3Of41WyvrXAONmmw6W/wCqVG0Bq3bKxJemC3pAsrHdcqSt7cL2Bt1myLthr+xDe2zv5MxK/u5YxnSKYudCwv3sL+dlDO6W7Vx7LZKds7XNzqEUaFiOJ1sBxPQGLjgQdS9Qt7faPmB5jXKPC1ultJ1QfOz1PbYhfcQlVt0Pef78vnPcZxaaSpLInENabCx3PNS44wBqtuycUalO7ekpZWtuLKStwOANg1us2xbsFf2Ob6x3ce6zHIfNQp84ynQ6ZznQsL97C/nZRDvoiEIR9eIhCEEIhCEEIhCEEIlWJrhEZzuVSx8FFz+UtmfH4ftKTpuzoy35ZlIv854b20QkK4U1AGrXdjqQSciE+qqejpuva54mW0qz0NUzOnrUySzAc6ZOt/sE2PCx3zha+dAbWPEcVYaMp6ggjyl1pygYpVwVBkLje+oO3lZT8jSLJth64dQykMGAII3EHUGWRFgK3ZVcv/Lqk25JUNyR0D6n3geLx4DOl0NYyshErOP2PJQnNLTZK9rrapTbgQ6eZysv8DDzEqjPGYYVEKnS/EbwQbgjqCAfKJ6TnVW0dTZhw6MPsnePhvBmN7T0TmyipbsdD0KkQu0stuxalgyew2nut3h5A5l+7GUTYJstcfbRh5oQV+TPHE1OD1Bno43He1vpomJBZxSjbaWelU+01M+FQAj99EH3pnxdfJTZt5VSQOZA0HmbDzjXauFNSi6j0iLqeTjvIfJgD5RKKgq9gBuqujW5BR2xH7gU+Mz+O0BkrYXD+dgfQ+yeifZpTzZ+F7OkiewqrfmQACfM6zSZAgZtQLCwUZIafp1f+q35KP5SMQpa1Mb6hy6cF9dvJfmV5yVNnq/9Vv4VM1bGoXvWPrgBOlPeD0LHveGUcJzunoDV4rJceFriT9dB6qWX5WBMkQAADQDQDkBM21sQUouynvZSF95u6n7xE2RVtxvok9qoCfCmrP8AxBJvKqXuIHycgSorRc2WejSCqFG5QAPACwlWJBcikvpVLi49VBbO3kDYfaZZbVqhVLMbAAknkBNWyMGQDUcWd7aHeiC+VD11JPViNQBOcYJh5rajO/5W6nr0UyR+UJjTpgAACwAAA5AaATqEJ1BQkQhCCEQhCCEQhCCEQhCCESLSYQQk20cCyMatMZgfpEG86WzoOLWABXiALaizVUa4dQym4PEfA+B4W4R6RFuO2TmYvTORzv0uj8O+vE/aFj4jSZfF8BbVEzQ6P4jgfYp+OXLoVkxFAOpU8eWhHEEHgQbEHmBN+yMaXSzWzocr23XABDAcmBDDlmtwiz+0FWCVR2bHQXN1f3H0DeGjdJLVuyqCr6tgtT3Lkh/uEk+6z9JR4LUyYfU/Dziwdz4HgfwnJAHtuF6CYdo4DNZktnXdfcw4ox5cjwPmDuUyZv5oWTMMbxcFRQbaheeSv3qbbstQBgdCCwNMg8iC4Pl1noBFW2dmFlZ6X0lt24PbVdeDA2IPkeYY0KhKgkEEgGx3i4vY+ErcLo3UTXw7tvcHoeCW92bVWGIMBhyuOdLd1Eeop4WrupAvzDJW04DLzj8mZjtGmP8AmL+IH8pPmbGS1z/4m4+lkgX4LVIMy/rSn7R/C9vjadDaNM+un4gPzihPE42Dh9QixSSjS7atUT1e1Y1PAWUJ97Kb/Zv7QnowJTh8KiXyADMzObcWbUk/74CXXjVNTMgzFu7iSfVel11MSbQfNiQPq6Xzqt/SkPjHZnmaQNetVCkgGoc7D1UQCmFU+02UsOQa/Fbw8Xjkmp+4j3eQPTcn7JUdgblacDQ7Z8x+jptp/eOp3+6pHmw+zq8tOaVEKAqgAAAADQAAWAA5TuSqGjZRwiJnr1KS5xcblE4eoACSQAN5JsB4mVYzGCmtzrrYAalidwA5/wBCTYAmJ2Q1Dmq2J3hd6J4Di32jrysNJGxLFYaBvi1cdh+8EpjC5NaW1qLGy1aZJ3AOpJ8NdfKarxJUphhZgCDvB1B8QZs2NUJp2JJys6gkkkgHTU77ej92RMJxoV73MLbEC+917JHlTCEITQppEIQghEIQghRec9oL2uL8uPwijaGIapUamCVRLZspIZ2IDZcw1CgFSbanNbQA3zfqyl9XT/Av9Jmq/tDDSTd0GlxG/CyeZEXC69FeEQ0q1Ske6TUTijNdgPsVGN79GNuqxvhMatRcyG4vY3BBUjeGU6g9DLShxKCtbeI68QdwkOYW7qyth1dSrAMp3ggEHxB3xTiNjMn0TZl+rqEkeC1NSPBsw8I6haSKilhqW5ZW3/eaSHEbJJsLGlScPUV1ZBdM4OtPdbOLqxXQXBOhUnW8dXgRMWMx9u6urfJb8+vT8p4+WOlhzSO0HE/upXti46K/E4tUHeO/cBqT4AamYKuPdt3cHkzf+I+cpCakkkk7yd5/y6DSdTCV/aWaUltP4W8+J9lJZCBuuGog+ldveOb5HQeU7AhCZiSaSQ3e4nzKfAA2RaBEIRsEoXC0QPR7vunL8hofOX0se67++PJW/wDE/KVwllS4rVUp8DzbkdQkOY1yZ4fFq47p3bxuI8QdRK9nbOShTWnTBsOJN2YnezHiSdSYuZOIJBG4jeP8uh0m7BY65yto3C25uo5Hp+c3mF45FW+B/hfy5+Xsor4i1bpXVrBVLMQAASSdwA1Jnd4i2jj+0q9kgLimQXVNbvvVWO5QujHMRc2HAiXVTP3MZeBc8AOJ5JsC5UZzUbtGBGlkU+op5/aNgTy0HAk9VKgUXJAA4kgD4mW09n1W9IimOQ77/E90fBprw+yaaENbMw9ZzmYeF9F+7aYkYFWV0pmqTlv6nytwUnvWtFgl9Km9X0AVX22FvwIdSepsOPe3RvhsMEQKu4DxPUk8STqT1lsLzWUGGwULcsY1O5O5TDnl26mEISySEQhCCEQhCCEhxg7Ou1/RqlSp4ZwoQp4kKpHPvcpZG1egrqVYBlO8EAg+IMWvsMj6Koy/ZcdovzIf96Y3Fuzz6iUzwEXO4P4KkRy2Fiq5S6MrZ6ZAfcQfRqAeq9vk28dRcGxsJXX1ab+67Kfwstv3pw1Rx6VGoOoCOPgjE/KZ5mG4jRyCRjDccRr/AEnc7HC100wGPWqtxcEGzKfSRt5U/EG+4ggjQzVeeXqY5UfOpyOBYrUDUhUX2TnA62bgTyJBfYXaCVKedTpre+hUjeGHAib/AA6v+Kj8YyvG4OnqOiivblOijH4vKAF9Jt3QcWPh8yRF6Jb/AD3k8STxMA5YlzvbhyHqj569SZ1MFjmJmsmLWnwN269VKiZlCJRUxyK4QnvG3dAJNibXIAOVepsJ1imYIxQZmscoJsCeFzy59JxgsGKa2vcnV2O92O9j/TgLAaCUrWsy5neg/eCdWiEIRleomXEJVLdxqajmyM7E+AZQPnNUI4x2XWy8Kx0atRXCVMrBgbOisoBFrqykta4Nwb62Og0vshCEjsxvayAicul/zBG8HgR1nUIlri03adULdgMVmFj6S7+RHBh0PyIM0pSA3ADUnQW1O8xMamUhxvXf1X1h8NfECOkcEXG46idUwXEfjYLu+Zuh9/VQZGZSptC8mYNp7R7NRYZnYkIt7XPEk8FG8nlzJANw97Y2lzjYBIGqz7XxxJ7GmSGIu7DfTQ3Gn22sQOVieAB4/RzDhBWCiy9roBw/ZUr+ZNyeZuZThcPlBuczMczsRYsxtc24bgAOAAHCVPsukSSUF2Nzv1O7de3CYT/6MfGGVwJYBZoH9lSe58Nl6SF55ltm0VF8oUDiGZLdbgi0s2VXY1VFF6lSnrnLMXpgWNilVtS2bKLBmFr3A0MvqLHY6t4jaxw62uPVNOiLRe69FeEIS/umlMgmF5nxe0aVIftaiJfdnZVv4XOvlAmyEtwX6UIwU1EaktQAozFShzbgzKe42oFmsL6Akx1eeWwlRWqVUQFqROdSUYL+0JNRAWADDNdtLi1S3CX0DUofRd+n9Ux1Uf3TsdPcbu7rFRM3FjrY6h1PU2Fjo4bEcL8k8YtLheihaZcBtOnWByHVdGUgq6HkynVT+fC81XmjBDhcJlBWK8ZhUprlpoqdqwzZVC3AGt7DXQBfONYr2i16oHspf8Tf6JWYvN3FHI8b2t9dEuMXcFSIQhORqwRPGfpD/wAWMFg8T/Z6hqM6+maahlpnfYksLnmBe09ZiMaqMFNyzB2VQCS2QAsBYW4jfznzT9FP+FQ7b+0bSpmtVrGpVK3U0aLFg1qljeo5zHQAqMp36S5w6ClLXSVd7AaAaEnXbyt9U28u2avomyNt0cVTFTD1FqIeKnUHky71PQgGcfrYtc0qTVFBIzBkUNbQinmIz+Oi8iZkOHHYV1oJSUKxRRhyAWVMudTlACVPpFsDppqOG6htXD5VC1KYGihcyqRwCZDYqeGW1xutGHQsaS5jSRfY8OOtv3Qr0E8Vpw2JWogdTcMLjSx8CDqCNxB3WnkP062fjMUTQw+Ko4ZAhdhmftqiiwJOUXSmCbaXvx5T2dpkODZadqTXYH0quaocpqZnF7g7iQNdO7wERSztgl7xoF+F9bdfTyQ4XFl8z/QbD7R2dXprXJxGCxGW1VHaolMuAadTvDMim4BuANb8J9SfFqHVCQGcMVHFsts1vC4+MHpNnVg9lAYFbDvE5cpzbxazaDfm6CGEpsqKrvnYCzNlC5jzyroPKO1tU2rd3rgAba2472J0tcceei8a3LoroQhKtOImzZT9wr7BsPA94fAG33Zjl2z2tUI5qD+E/wCv5TS9mpzHWZODgR+UxMPCo2n+kNKkcmZWq20p51B8WJPcXqfIE6RfhBmY1GZalRhqVN1UbwiclHxJ1PR4uzqYJIpoCSSSEUEk7ydNTK62xaL+lSp355FDDqGAuD1BmzxPDpa5uQSZW8rb+Zuo7HhutlinFalmUqSQCLXVirDwZSCD1EsrbFdNaLkj2KpLL5VNXU+OYdJkNfNmptmp1Mp00zAHTOh1DDXeLi++x0mCrMHqaI5nC7f9h+eSlNkDlmobH7M5kyOR9fTWof8AFsHv1Jbzj/Zu0O1BuuV0OVlvexsCCrcVINwbDqAQRFWy9nNUp616oZSUcAUT3l32Jp3sRZhfgwjnA7PWkCFubm7FiSzGwFyT0AFtwAsAJtcIgrYv/Z4cwjS2/wDQUaQtOy0whaE0Fk0vPVKtar6bGkvsUz3/AL9XgeiWt7TQw2BpoSVUAne29z7znvHzM1Vdg0EUktURVBJtiKwVQNSdXsABEj7NFb0e1SlwL1qzVag55XYrSB6gt7hmExWjqQDJVVAtwAv9gpUbhs0JxJlGDwi0kCILKu65Zjz1ZiST1Jl8xzrX8KkLPiMErENqrr6Locrr0DDePsm4PEGT+uatFb1ctRB64ZKbj3lchD4hl92cYftK/wBCQtP60i+b/pL63vnu8g3BnhNhUkIYrncevUOd/InRR0UAdJuMDosQjaHF+VnI6/bgosrmKvZf6SUcQctPtCeZo1lXT+8KZD5MZGO+mPuJ+dT/ADjW0WbRW1UH2k/hb/XLftA0mgf0t/aRF8yphCE5apqyValRxUVAabKQFd1DI2isWChrkaldbagy1aLdozFyVKqAllspBYlgbXJIIFibd3xl0qbMDpYjluPx4/Lxj2e/hFh+80LtKYG4AXJOgtcnefGR2QvmsL87C/xlD7RRSBUJQndmFgfBh3fnLkxKHcynwYH8oFsg1sUWVkLyirjqa+k6jxYRbi/0hUaUxmPNgQo8t5+XjHYKKec2Y0/vVLaxzz4QmGLxgSw3s5sq8zxJ5KN5P87SzD0cote53knex4k/04Cw4RNsJTUqvUc5iABc82105WA3faj6LrIfhndze5G/ny9EPZkdlRCEJASUSzBfSj3H/NJXLdnreoT7KW/E3+j5y7wBpdXx26/0U1L8pTS8mJMRtSvTJ7SnTCXNnDuVtfTMcncNuYt1na7VqndTpn/5W/8AXOjT4lTU7ssrrHqD7KIGE7JxMuOwCVVsw3G6sNGQ+0rcD+e43GkxfrSr9XT/AMVv/XD9aVfq6f8AjN/6pGOM4e4WMgt6+y97t/JW7I2c9LtM7Bs7gggZdAiJdhuzd3W2mg3bgyiobZYelRb7rU2/MgzXhNopUuFOo3qQVYdSp1t13SXSVNK9oZA4EDgD+ElzXDdaoQhJySsO2MCatEopAN0YZr5SUdXytb1Tlseh47otGHxJ07KmOrViR5Wp3Py8p6CEr6vDaercHTNvbqQlteW7Ly1KjUXEuHqF8tKmSAoWmC7VPRXU6BBqWPpcN0uw+G/tLEH6BSQ398wNil/qwdG9o3XcDms2ls2q2IOS4SqiBqgIBp5C+aw35mDgKRoCCTuALrD4dUVVUBVUBQBuAAsAPKVNPgrBWOmc0BosGjhsNf3ilmQ5bLtFAAtpadQheaZMomHaqd0N7J18D3T+YPlNVXEKouzBR9ogfnMf61o1GFMNnLg+iGZbW1JdRlA4XJ3m2+RqmNk8ToXH5gQvQbG6ywnKqVJU7108RwPmPnedTjs8LoZHRv3BsrEG4uiEIRleqjGYQVEKnjuI3g8COs87hcQ2Gqm6IxtYhhoQdQw5bvzE9TMG1dndqumjr6J581PQ/I2l9g+JGkkyv+U/bqnongeB+rTuke0toms4Yqq2FgF3DUn+cyTJjsf2bZAuZ+Kk5QgvbvGxtrewAN7HhrFtLH1K9ipZAdFVcuZmvlJLEagtcC1rgAnfpvy8Wz30V1ExrWhrBovf/o/TtSv7TMfh3R/D840mbZ+G7OkiE3KqATzNtTpzNzNM5ZVy97O9/MlUL3ZnEohCEipKJr2UndLe0dPdHdH5E/emIoWIUb20vyHFvIfMiOUQAADQAADoBNv2Xojd1S7yH5UWd3BdWi6vsYXvSPZnkBdD4poPNbHxjKE2k0EczckjQR1UcEjZIKrPT+kQge0l3TzsMy+Yt1nVKqGF1II5ggj4iPLTJX2TSc5itmO9lJRj4shBPnMrV9lonm8DsvQ6j3/tPtnI3WGZsWbZWX01ZcnMkkDL4MLg/HhebzsTlVqD/DPzZCfjL8LspUbMcztrZnNyL78oACr5DWQ6Ps3UxTte54ABvcXulOmaQtcJNoTeaKKphCEEIvFlbbFzakuf7ROVNOTWJbyFusv2qG7F8t7lTu3kcbW42vbraLqLKVBW2W2lt1hppM3juKS0LWiIanieH/U9EwO3XTYis29wvREH5vmv8BKmw9/Seo3jUcD8KkL8p1WxAW1zv3DeT4KNSfCWUcC9T0r00/8Asb4egP3vdMy0D8UxJ1mvdbnsB9E8cjFlp4UFytJEzaZmyiye8d5b7N78yBrHWCwIpg2uWPpMfSbx6cgNBLcPh1RQqgADcB8ZbNxh+GR0bb3zO4uP45KO95csWPwpazL6S8PaHFf6dfEzAj3H+/gRwMdmYcZgLnMnpcRwb+h6/HpWY5g3xY76H5x9/wDqXFJl0KyQnKPe43EbwdCPETqc5exzHFrhYhSwbohCEQvUv2jsOlWN3BDbsymzWG4HgfMGV7O/R2jRIKrcjcWN7eAFgOWgjSEkirmDO7zG3K6X3j8uW5sotJhCR02icu9v93J4AAcTIZ+GpJ3Aak+Am7BYGxzP6XAcF/qevkON7nC8Jlrn8mcT7dU2+QNXWz8IVGZvSb90cF/r18p1tCrVVQaSK5B7yklSVt6pAOvQ75rhOoRQMhjEUegChE3NylNDbwIuabAcStnAI3i2j3G62W810NqU3Ng4v7J7rfhax+Uox+zbnPT0fiD6NS3BuR5Nw6jSYRlcEMu7RkcC6nkRqPPcRqLiZ+txKrw93+VgezmNPrvqnWsa/ZP7yYgSkU+jdl6XzJ+Bt33bTVR2xl0rAL9tb5PvX1TzuPtSXRY7S1RDb5Xcj7rx0TmprCQDJl4mkQhCCEQhCCFBEx1tk02YsVsTvKlkJ8ShF/ObYRD2NeLOF/NCzYbAJT9BQpO8ganxbefOaYSutVCgsxAAFySQABzJO6egBosEKyVYjEqgzOwUDixAHziuttZn0orlH1jg6+7T0J8Wt4GZXpqt6jsWKgnO5uRzygCy+CgXlDW4/T05yR+N3IbfX2TrYid1fjNvObLQp3ZtFNS6qTzyemVG8k5dNxJsC4og5RmIJsLkCwJtqQLmwvwufGYNk4Ii9RxZ3G76tN4Tx4t16ARkJa0hmMYdP8x4Dh0SHWvoqMRglffvG4jQjz/kdJgqYN14Zx0sG/CdD5HyjHFYlaaF3NlUXP8AQDiSdABvJibY2Z8VVqVLg9nTAW9xTDPUOTlmsqkniW5ASFX0VJVPbHKPEdiN9PwlNc5uoU9sL2Oh5N3T8DrLI4dARYgEciLiZjsun7AHu3X+G0z83ZPX/FJ9R7J0T8wsEJu/Vifa/G/9ZI2ZT9gH3rt/FeRm9lJr+KQfdK78cks7YXsNTyW7H4CX08G7b+4Oti34RoPM+UaIgAsAAOQ0EWbS2saNemGA7Jkcs2uZCrIATwKWfXla+4GW9P2cpafxzHN56D99U2ZnHZbsPglTcNTvJ1J8/wCW6aJAMmadjGsblaLDomSs/wDbU7Ts7gPYMAbi41FxfQ7tbbuM0TDtXACqmlsy6rfnyPQ8+Gh3gTDhNpMo1zOuu/6RCNCD7diLc9PWkOeuZTSBs2gOx4X5HkvQ0kaJ5MOP2cH7wOVxoGtcEeyw9ZenDgRNNDEK65lIIPEfMdD0lslSRsmYWuFwV4DZIEqkNkcZX5cCBxQ+sPmOIEtIjPE4RagyuLi9+III3EEag9RMDbIcejV0+2mYjzVlv5i/WYeu7MyB+alNxyO49VJbMP5LrYzWz0+CZSvRWB7vgCrW6EDhGgmTA4EU76lmbVmPG2gAA0AHL8ybzWJsqKOSOBjJTdwGqjuIJ0RCEJLSUQhCCEQhCCFmx2NFNbm5ubKo9JmO5R1+QAJNgCYoam1QhqpBIN1UegngPWb7R15Bd0txbZsQ191NVVR1e7MfMZR9085JM5/2gxWUymmjNmjfqfZSomC2YqJGBo9rUzH6Om2nJ6g4+6h/e90XrFNqrmmhIAt2jj1Qdcqn2yPgDf2QXlGiFUKoACgAACwAG4CPdnsJJIqpRp/Efn2RLJ/ELsQMmKttYs6UkJDVAbkHVKe5mHJj6K9ST6pm0nmZBGZHmwGqjAXNlkxFft6lx9FTJy/bqDQv1VdQOtzwUzVsMd+uf7xV+FGm3/eZTTphQAAAAAABuAGgAmjYA7lQ861T90hP+2Y7Bqt9diL5n8Gmw5C4UiRuVlk0kGTOXNhc6fym3UZJdpYsjEoQSFpgBwDoe2bILj7OVW847E83TTtUcnTtszdQrDKvmEC+YjvZuJ7SkjHeVGbow0YeTAjylHhuIirmmZ/qdPLb+x9049mUBaop28n0T+zUAPhUVqdvxMnwEbTFtnDl6FQL6WUlfeXvL+8BLOqi76F8fMEJDTY3SzB4v+zkKx/YnRSf+TyUn6vkfV3brWfgxFTcOoI1DAHxDC/5GRgsWaBCOb0jYKxP0ROgVj7HAHhoDpYjL4JjWa1NUHxbAnj0PVPyR8Qn8UbTw+Ru0Hom2fodwf8AIHpY8DGwMh0uLHcZpqylZVwmJ+x+3VMtdlN0jylWzIcrcfZbow/nvHyLTBY4VAdLMtsyneOt+IPA/kQRFj0TSbIfRPoHw1yE8wN3MDmDOalwQ6ekt7dRxU9D8tDwmJoq+fC5/hajVl/p1HRSHNDxmCfwnFCqGUMNzAEeBFxO50AaqKiEIT1CIQhBCIQhBCIQhBCW4/ZzM/aUyA2UKQ18rAEkajVSMza2O/dumdNmVm9NkpjjkJdj4MyqF+B8o6hK2bCqWaXvpGXd+8NksPcBYKnDYZaahVAAH89SSTqSeJOpl0ISxAAFgkLitVCqWY2ABJJ3ADUkxBhSWLVWFmqEGx3qg9BOlhqftM03bfbuKn1rqp90BqjjwKoV+9KZie1NYQG0zeOp/CkwN4omn9Hx+wU+01R/J6juPkRMOKr5EZ/ZVm+Av/KNdmYbs6NNDvREU+IUA/ON9k4/FJJ5BeznYLVF23Kn7PIN9Vgn3SCX/cDeZEYxLj2zYgD6un86jH+VMfEzU4rU/DUj5Bvaw8zomGC7gFFpfsRvpF9moSPBwH/iZpTO9kn9vVH2KJ8yaw/JR8Jh+zMhFbl5g+6kzDwpvIMmE6Uoa85g0yZqf1bso93R0/cZR5TQ6AgggEEWIOoIO8ESdq08ldH4VB2be8t2T4g1B+EQnJ8ZpjTVjgNjqPVTozdqjZmKNNhRckqfomJuRYXNJid5ABKniAQdRdncQYmhnUre3IjepBBVh1BAI8I02ZizUpKx0axDAbg6kq4HTMDNp2fxI1cRjk+Zv3Cjysym4V1fDh1KsLg//vkeN4ubZL7lqC3Nkuw8wQD8B5xtCXFTRQVNu+aDZNhxGy4oUgqqo3KAB4AWncISYBZJRCEIIRCEIIRCEIIRCEIIRCEIIRCEIISrb+gpv6qVBmPIOj07+AZlvyFzKbxzUphgQRcEWIOoIPAjjFI2BbRatRU4L3GIHIO6k28bnrMrjeCyVsjZYiL2sb/2n45A0WKy1E7SotIbrq9Toim4B95gFtxGflPQiZ8FgEpCyjebkkksx5sx1J3DwAG6aZbYXh4oYO7Budyeqbe/MboiPEi2IcH1lRh1tdWA8O7+MR5M+LwK1BZhuNwQSGU81YaiLxKi+NpzDex4IY7KbpYTLtiJfPV4OQF6ogNj4Es5HQg8Z0mwk9dnqD2XK5fNUADfevGQEqMGwN1FIZZSC7YW4JckuYWCmEITUJlZ8dgxVpsjXFxvG9SDdWHUEAjqIloVjc06mlRd44MN2dOan5HQz0UoxWBSoLOoYA3F94PMHeD1Ep8VwplewAmzhsfweicY8sSmpVCqSxAABJJ3ADeTNuw6RWiMwILM72O9e0dnAI4EBgD1vCnsGiCDlZrEEZ6lWoAQbggOxAIPGbwJGwfBjQFznOuTppyXskmZTCEJoU0iEIQQiEIQQiEIQ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0" name="Picture 10" descr="http://assets.freelancehunt.com/snippet/9b/5a/59392/%D1%81%D0%BE%D0%BB%D0%BD%D1%8B%D1%88%D0%BA%D0%B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714356"/>
            <a:ext cx="2714644" cy="2714644"/>
          </a:xfrm>
          <a:prstGeom prst="rect">
            <a:avLst/>
          </a:prstGeom>
          <a:noFill/>
        </p:spPr>
      </p:pic>
      <p:pic>
        <p:nvPicPr>
          <p:cNvPr id="30732" name="Picture 12" descr="http://arstyle.org/uploads/posts/2009-10/1255855763_1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357694"/>
            <a:ext cx="2771775" cy="208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 проекта</a:t>
            </a:r>
            <a:endParaRPr lang="ru-RU" dirty="0"/>
          </a:p>
        </p:txBody>
      </p:sp>
      <p:pic>
        <p:nvPicPr>
          <p:cNvPr id="5" name="Содержимое 4" descr="IMG_100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785926"/>
            <a:ext cx="3325416" cy="4433888"/>
          </a:xfrm>
        </p:spPr>
      </p:pic>
      <p:pic>
        <p:nvPicPr>
          <p:cNvPr id="6" name="Содержимое 5" descr="IMG_101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000496" y="2214554"/>
            <a:ext cx="4762533" cy="3571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/>
          <a:lstStyle/>
          <a:p>
            <a:pPr algn="ctr"/>
            <a:r>
              <a:rPr lang="ru-RU" dirty="0" smtClean="0"/>
              <a:t>Проект «Новогодняя сказка»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214554"/>
            <a:ext cx="7729534" cy="438912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Цель: </a:t>
            </a:r>
            <a:r>
              <a:rPr lang="ru-RU" dirty="0" smtClean="0"/>
              <a:t>подвести детей к самостоятельному словесному творчеству и сочинению сказки</a:t>
            </a:r>
          </a:p>
          <a:p>
            <a:r>
              <a:rPr lang="ru-RU" dirty="0" smtClean="0"/>
              <a:t>Задачи: </a:t>
            </a:r>
          </a:p>
          <a:p>
            <a:pPr>
              <a:buNone/>
            </a:pPr>
            <a:r>
              <a:rPr lang="ru-RU" dirty="0" smtClean="0"/>
              <a:t>1) Развитие </a:t>
            </a:r>
            <a:r>
              <a:rPr lang="ru-RU" dirty="0" err="1" smtClean="0"/>
              <a:t>креативности</a:t>
            </a:r>
            <a:r>
              <a:rPr lang="ru-RU" dirty="0" smtClean="0"/>
              <a:t> и самостоятельности</a:t>
            </a:r>
          </a:p>
          <a:p>
            <a:pPr>
              <a:buNone/>
            </a:pPr>
            <a:r>
              <a:rPr lang="ru-RU" dirty="0" smtClean="0"/>
              <a:t>2) Развитие словаря, формирование навыка  грамотного построения речи</a:t>
            </a:r>
          </a:p>
          <a:p>
            <a:pPr>
              <a:buNone/>
            </a:pPr>
            <a:r>
              <a:rPr lang="ru-RU" dirty="0" smtClean="0"/>
              <a:t>3) Развитие навыка связной речи</a:t>
            </a:r>
          </a:p>
          <a:p>
            <a:pPr>
              <a:buNone/>
            </a:pPr>
            <a:r>
              <a:rPr lang="ru-RU" dirty="0" smtClean="0"/>
              <a:t>4) Развитие мышления, памяти, воображения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Проект «Скоро в школу мы пойдем»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формирование у детей положительного отношения  обучению в школе и осознанной мотивации</a:t>
            </a:r>
          </a:p>
          <a:p>
            <a:r>
              <a:rPr lang="ru-RU" dirty="0" smtClean="0"/>
              <a:t>Задачи :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Расширение знаний детей об обучении в школе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Развитие связной речи, логического мышления, внимания</a:t>
            </a:r>
          </a:p>
          <a:p>
            <a:pPr marL="514350" indent="-514350">
              <a:buAutoNum type="arabicParenR"/>
            </a:pPr>
            <a:r>
              <a:rPr lang="ru-RU" dirty="0" smtClean="0"/>
              <a:t>Воспитание культуры речевого поведения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Подготовительный этап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2786082"/>
          </a:xfrm>
        </p:spPr>
        <p:txBody>
          <a:bodyPr/>
          <a:lstStyle/>
          <a:p>
            <a:r>
              <a:rPr lang="ru-RU" dirty="0" smtClean="0"/>
              <a:t>Выявление имеющихся знаний о школе</a:t>
            </a:r>
          </a:p>
          <a:p>
            <a:r>
              <a:rPr lang="ru-RU" dirty="0" smtClean="0"/>
              <a:t>Прослушивание и обсуждение стихотворений  </a:t>
            </a:r>
          </a:p>
          <a:p>
            <a:pPr>
              <a:buNone/>
            </a:pPr>
            <a:r>
              <a:rPr lang="ru-RU" dirty="0" smtClean="0"/>
              <a:t>    А. </a:t>
            </a:r>
            <a:r>
              <a:rPr lang="ru-RU" dirty="0" err="1" smtClean="0"/>
              <a:t>Барто</a:t>
            </a:r>
            <a:r>
              <a:rPr lang="ru-RU" dirty="0" smtClean="0"/>
              <a:t> «Я выросла», «В школу» </a:t>
            </a:r>
          </a:p>
          <a:p>
            <a:r>
              <a:rPr lang="ru-RU" dirty="0" smtClean="0"/>
              <a:t>Просмотр и обсуждение презентации «Скоро в школу»</a:t>
            </a:r>
          </a:p>
          <a:p>
            <a:r>
              <a:rPr lang="ru-RU" dirty="0" smtClean="0"/>
              <a:t>Анализ картин  и фотографий школьной тематики</a:t>
            </a:r>
          </a:p>
        </p:txBody>
      </p:sp>
      <p:pic>
        <p:nvPicPr>
          <p:cNvPr id="33794" name="Picture 2" descr="http://somlar.ucoz.ru/skoro_v_shkolu_my_idjom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143380"/>
            <a:ext cx="2643174" cy="1982381"/>
          </a:xfrm>
          <a:prstGeom prst="rect">
            <a:avLst/>
          </a:prstGeom>
          <a:noFill/>
        </p:spPr>
      </p:pic>
      <p:pic>
        <p:nvPicPr>
          <p:cNvPr id="33798" name="Picture 6" descr="http://t3.gstatic.com/images?q=tbn:ANd9GcRaRxc0OrEIHKRU78zLbaRZqvkZZOuPWuErALyj2CQjyh6dIJX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572008"/>
            <a:ext cx="2562225" cy="1781176"/>
          </a:xfrm>
          <a:prstGeom prst="rect">
            <a:avLst/>
          </a:prstGeom>
          <a:noFill/>
        </p:spPr>
      </p:pic>
      <p:pic>
        <p:nvPicPr>
          <p:cNvPr id="33800" name="Picture 8" descr="http://sobook.ru/uploads/posts/2012-08/1344878652_ya-vyrosl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4286256"/>
            <a:ext cx="165771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7239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Реализация проекта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200150" y="1571625"/>
            <a:ext cx="7943850" cy="4389438"/>
          </a:xfrm>
        </p:spPr>
        <p:txBody>
          <a:bodyPr/>
          <a:lstStyle/>
          <a:p>
            <a:r>
              <a:rPr lang="ru-RU" dirty="0" smtClean="0"/>
              <a:t>Сюжетно-ролевые упражнения с целью ориентации на школьную организацию деятельности и поведения</a:t>
            </a:r>
          </a:p>
          <a:p>
            <a:r>
              <a:rPr lang="ru-RU" dirty="0" smtClean="0"/>
              <a:t>Дидактическая игра «Собираем портфель»</a:t>
            </a:r>
          </a:p>
          <a:p>
            <a:r>
              <a:rPr lang="ru-RU" dirty="0" smtClean="0"/>
              <a:t>Оформление </a:t>
            </a:r>
            <a:r>
              <a:rPr lang="ru-RU" dirty="0" err="1" smtClean="0"/>
              <a:t>постера</a:t>
            </a:r>
            <a:r>
              <a:rPr lang="ru-RU" dirty="0" smtClean="0"/>
              <a:t> «Школьные помощники»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39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1071546"/>
            <a:ext cx="7143800" cy="5357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ЕКТ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857232"/>
            <a:ext cx="7786710" cy="5840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ЕКТ-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928670"/>
            <a:ext cx="7358114" cy="5518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1071570"/>
          </a:xfrm>
        </p:spPr>
        <p:txBody>
          <a:bodyPr/>
          <a:lstStyle/>
          <a:p>
            <a:r>
              <a:rPr lang="ru-RU" dirty="0" smtClean="0"/>
              <a:t>Итоговое отрытое занятие « Волшебный экзамен»</a:t>
            </a:r>
          </a:p>
          <a:p>
            <a:r>
              <a:rPr lang="ru-RU" dirty="0" err="1" smtClean="0"/>
              <a:t>Постер</a:t>
            </a:r>
            <a:r>
              <a:rPr lang="ru-RU" dirty="0" smtClean="0"/>
              <a:t> «Школьные помощники»</a:t>
            </a:r>
            <a:endParaRPr lang="ru-RU" dirty="0"/>
          </a:p>
        </p:txBody>
      </p:sp>
      <p:pic>
        <p:nvPicPr>
          <p:cNvPr id="5" name="Рисунок 4" descr="IMG_155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3214686"/>
            <a:ext cx="3217930" cy="2643206"/>
          </a:xfrm>
          <a:prstGeom prst="rect">
            <a:avLst/>
          </a:prstGeom>
        </p:spPr>
      </p:pic>
      <p:pic>
        <p:nvPicPr>
          <p:cNvPr id="6" name="Рисунок 5" descr="IMG_14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43306" y="2714620"/>
            <a:ext cx="5214943" cy="3911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Проект «Цирковое представление»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обобщить знания, полученные на занятиях «Английский малышам»</a:t>
            </a:r>
          </a:p>
          <a:p>
            <a:r>
              <a:rPr lang="ru-RU" dirty="0" smtClean="0"/>
              <a:t>Задачи: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Развитие лексических навыков по темам «Животные», «Счет», «Цвета», «Действия»</a:t>
            </a:r>
          </a:p>
          <a:p>
            <a:pPr marL="514350" indent="-514350">
              <a:buAutoNum type="arabicParenR"/>
            </a:pPr>
            <a:r>
              <a:rPr lang="ru-RU" dirty="0" smtClean="0"/>
              <a:t>«Развитие мышления, памяти, внимания, воображения»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Развитие творческих способностей детей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Подготовительный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136330"/>
          </a:xfrm>
        </p:spPr>
        <p:txBody>
          <a:bodyPr/>
          <a:lstStyle/>
          <a:p>
            <a:r>
              <a:rPr lang="ru-RU" dirty="0" smtClean="0"/>
              <a:t>Составление сценария итогового мероприятия «Цирковое представление» </a:t>
            </a:r>
            <a:endParaRPr lang="ru-RU" dirty="0"/>
          </a:p>
        </p:txBody>
      </p:sp>
      <p:pic>
        <p:nvPicPr>
          <p:cNvPr id="39938" name="Picture 2" descr="http://www.solnet.ee/sol/004/raskraski5/kloun1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2071670" cy="3152541"/>
          </a:xfrm>
          <a:prstGeom prst="rect">
            <a:avLst/>
          </a:prstGeom>
          <a:noFill/>
        </p:spPr>
      </p:pic>
      <p:pic>
        <p:nvPicPr>
          <p:cNvPr id="39940" name="Picture 4" descr="http://t0.gstatic.com/images?q=tbn:ANd9GcRFzMJkVprgJQ6lH-fBi8o1k4Esb0eEOHuVymm566yWj49aD6c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951516"/>
            <a:ext cx="1928826" cy="3906484"/>
          </a:xfrm>
          <a:prstGeom prst="rect">
            <a:avLst/>
          </a:prstGeom>
          <a:noFill/>
        </p:spPr>
      </p:pic>
      <p:pic>
        <p:nvPicPr>
          <p:cNvPr id="39942" name="Picture 6" descr="http://us.123rf.com/400wm/400/400/clairev/clairev1112/clairev111200049/11654764-n--n------n--n----n--n--n----n------n--n--n-----nzn-n-n--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3571876"/>
            <a:ext cx="2697149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1350644"/>
          </a:xfrm>
        </p:spPr>
        <p:txBody>
          <a:bodyPr/>
          <a:lstStyle/>
          <a:p>
            <a:r>
              <a:rPr lang="ru-RU" dirty="0" smtClean="0"/>
              <a:t>Изучение и отработка на занятиях «Английский малышам» тем «Животные», «Счет», «Цвета», «Действия»</a:t>
            </a:r>
            <a:endParaRPr lang="ru-RU" dirty="0"/>
          </a:p>
        </p:txBody>
      </p:sp>
      <p:pic>
        <p:nvPicPr>
          <p:cNvPr id="4" name="Рисунок 3" descr="IMG_10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19" y="3286124"/>
            <a:ext cx="4095779" cy="3071834"/>
          </a:xfrm>
          <a:prstGeom prst="rect">
            <a:avLst/>
          </a:prstGeom>
        </p:spPr>
      </p:pic>
      <p:pic>
        <p:nvPicPr>
          <p:cNvPr id="5" name="Рисунок 4" descr="IMG_10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3214686"/>
            <a:ext cx="4191028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714356"/>
            <a:ext cx="8229600" cy="6524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Подготовительный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1500174"/>
            <a:ext cx="8229600" cy="2286002"/>
          </a:xfrm>
        </p:spPr>
        <p:txBody>
          <a:bodyPr/>
          <a:lstStyle/>
          <a:p>
            <a:r>
              <a:rPr lang="ru-RU" dirty="0" smtClean="0"/>
              <a:t>Просмотр и обсуждение презентации «Новый год»</a:t>
            </a:r>
          </a:p>
          <a:p>
            <a:r>
              <a:rPr lang="ru-RU" dirty="0" smtClean="0"/>
              <a:t>Просмотр и обсуждение мультфильма «Новогодняя ночь»</a:t>
            </a:r>
          </a:p>
          <a:p>
            <a:r>
              <a:rPr lang="ru-RU" dirty="0" smtClean="0"/>
              <a:t>Прослушивание песни  «Дед Мороз, что нам принес?»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702" y="4071942"/>
            <a:ext cx="1857388" cy="21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http://arosh.ms/uploads/posts/2013-01/1357903143_novogodnyaya-noch-sovetskiy-novogodniy-multfil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4071942"/>
            <a:ext cx="2143695" cy="2286016"/>
          </a:xfrm>
          <a:prstGeom prst="rect">
            <a:avLst/>
          </a:prstGeom>
          <a:noFill/>
        </p:spPr>
      </p:pic>
      <p:pic>
        <p:nvPicPr>
          <p:cNvPr id="1031" name="Picture 7" descr="http://900igr.net/datas/istorija/1-Prazdniki.files/0012-012-Novyj-go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4071942"/>
            <a:ext cx="295277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571612"/>
            <a:ext cx="7658096" cy="993454"/>
          </a:xfrm>
        </p:spPr>
        <p:txBody>
          <a:bodyPr/>
          <a:lstStyle/>
          <a:p>
            <a:r>
              <a:rPr lang="ru-RU" dirty="0" smtClean="0"/>
              <a:t>Итоговое занятие для родителей «Цирковое представление»</a:t>
            </a:r>
            <a:endParaRPr lang="ru-RU" dirty="0"/>
          </a:p>
        </p:txBody>
      </p:sp>
      <p:pic>
        <p:nvPicPr>
          <p:cNvPr id="37889" name="Picture 1" descr="C:\Documents and Settings\Admin\Мои документы\Downloads\m_b70b5c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28934"/>
            <a:ext cx="3790588" cy="2857520"/>
          </a:xfrm>
          <a:prstGeom prst="rect">
            <a:avLst/>
          </a:prstGeom>
          <a:noFill/>
        </p:spPr>
      </p:pic>
      <p:pic>
        <p:nvPicPr>
          <p:cNvPr id="37890" name="Picture 2" descr="C:\Documents and Settings\Admin\Мои документы\Downloads\m_391cf1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000372"/>
            <a:ext cx="2874529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Documents and Settings\Admin\Мои документы\Downloads\m_4627a4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1714512" cy="3095647"/>
          </a:xfrm>
          <a:prstGeom prst="rect">
            <a:avLst/>
          </a:prstGeom>
          <a:noFill/>
        </p:spPr>
      </p:pic>
      <p:pic>
        <p:nvPicPr>
          <p:cNvPr id="38914" name="Picture 2" descr="C:\Documents and Settings\Admin\Мои документы\Downloads\m_ac820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071546"/>
            <a:ext cx="2778144" cy="2500330"/>
          </a:xfrm>
          <a:prstGeom prst="rect">
            <a:avLst/>
          </a:prstGeom>
          <a:noFill/>
        </p:spPr>
      </p:pic>
      <p:pic>
        <p:nvPicPr>
          <p:cNvPr id="38915" name="Picture 3" descr="C:\Documents and Settings\Admin\Мои документы\Downloads\m_b3f509b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714488"/>
            <a:ext cx="1928826" cy="3742498"/>
          </a:xfrm>
          <a:prstGeom prst="rect">
            <a:avLst/>
          </a:prstGeom>
          <a:noFill/>
        </p:spPr>
      </p:pic>
      <p:pic>
        <p:nvPicPr>
          <p:cNvPr id="38916" name="Picture 4" descr="C:\Documents and Settings\Admin\Мои документы\Downloads\m_eb3928d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000504"/>
            <a:ext cx="3357586" cy="2531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071678"/>
            <a:ext cx="8229600" cy="1285875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Спасибо за внимание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2143140"/>
          </a:xfrm>
        </p:spPr>
        <p:txBody>
          <a:bodyPr/>
          <a:lstStyle/>
          <a:p>
            <a:r>
              <a:rPr lang="ru-RU" dirty="0" smtClean="0"/>
              <a:t>Коллективное  сочинение сказки</a:t>
            </a:r>
          </a:p>
          <a:p>
            <a:r>
              <a:rPr lang="ru-RU" dirty="0" smtClean="0"/>
              <a:t>Иллюстрирование сказки</a:t>
            </a:r>
          </a:p>
          <a:p>
            <a:r>
              <a:rPr lang="ru-RU" dirty="0" smtClean="0"/>
              <a:t>Оформление книги «Новогоднее приключение»</a:t>
            </a:r>
            <a:endParaRPr lang="ru-RU" dirty="0"/>
          </a:p>
        </p:txBody>
      </p:sp>
      <p:pic>
        <p:nvPicPr>
          <p:cNvPr id="4" name="Рисунок 3" descr="IMG_156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4000504"/>
            <a:ext cx="3238523" cy="2428892"/>
          </a:xfrm>
          <a:prstGeom prst="rect">
            <a:avLst/>
          </a:prstGeom>
        </p:spPr>
      </p:pic>
      <p:pic>
        <p:nvPicPr>
          <p:cNvPr id="5" name="Рисунок 4" descr="IMG_156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4000504"/>
            <a:ext cx="3333773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15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1214422"/>
            <a:ext cx="3714776" cy="4953034"/>
          </a:xfrm>
          <a:prstGeom prst="rect">
            <a:avLst/>
          </a:prstGeom>
        </p:spPr>
      </p:pic>
      <p:pic>
        <p:nvPicPr>
          <p:cNvPr id="6" name="Рисунок 5" descr="IMG_156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1214422"/>
            <a:ext cx="3714776" cy="4953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ru-RU" dirty="0" smtClean="0"/>
              <a:t>Презентация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350644"/>
          </a:xfrm>
        </p:spPr>
        <p:txBody>
          <a:bodyPr/>
          <a:lstStyle/>
          <a:p>
            <a:r>
              <a:rPr lang="ru-RU" dirty="0" smtClean="0"/>
              <a:t>Презентация книги на открытом мероприятии для родителей</a:t>
            </a:r>
            <a:endParaRPr lang="ru-RU" dirty="0"/>
          </a:p>
        </p:txBody>
      </p:sp>
      <p:pic>
        <p:nvPicPr>
          <p:cNvPr id="4" name="Рисунок 3" descr="IMG_155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5984" y="3071810"/>
            <a:ext cx="4572032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Проект «Моя мама лучшая на свете»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обобщение социального опыта ребенка через творческую и речевую активность, воспитание чувства любви  к маме</a:t>
            </a:r>
          </a:p>
          <a:p>
            <a:r>
              <a:rPr lang="ru-RU" dirty="0" smtClean="0"/>
              <a:t>Задачи: 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Развитие интереса ребенка к  своим близким, воспитание заботливого отношения  к маме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Развитие навыка связной речи, мышления, внимания, воображения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Развитие творческих способностей в продуктивной деятельности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818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Подготовительный этап </a:t>
            </a:r>
            <a:br>
              <a:rPr lang="ru-RU" sz="4000" dirty="0" smtClean="0"/>
            </a:br>
            <a:r>
              <a:rPr lang="ru-RU" sz="4000" dirty="0" smtClean="0"/>
              <a:t>(сбор информации)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493652"/>
          </a:xfrm>
        </p:spPr>
        <p:txBody>
          <a:bodyPr/>
          <a:lstStyle/>
          <a:p>
            <a:r>
              <a:rPr lang="ru-RU" dirty="0" smtClean="0"/>
              <a:t>Беседа о празднике 8 Марта</a:t>
            </a:r>
          </a:p>
          <a:p>
            <a:r>
              <a:rPr lang="ru-RU" dirty="0" smtClean="0"/>
              <a:t>Просмотр и обсуждение презентации «Мамина помощница»</a:t>
            </a:r>
          </a:p>
          <a:p>
            <a:r>
              <a:rPr lang="ru-RU" dirty="0" smtClean="0"/>
              <a:t>Прослушивание песен о маме</a:t>
            </a:r>
          </a:p>
          <a:p>
            <a:r>
              <a:rPr lang="ru-RU" dirty="0" smtClean="0"/>
              <a:t>Рассказ о маме  с показом фотографии</a:t>
            </a:r>
            <a:endParaRPr lang="ru-RU" dirty="0"/>
          </a:p>
        </p:txBody>
      </p:sp>
      <p:pic>
        <p:nvPicPr>
          <p:cNvPr id="4098" name="Picture 2" descr="http://img1.liveinternet.ru/images/attach/c/2/71/703/71703933_227_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357694"/>
            <a:ext cx="1857388" cy="2139848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357694"/>
            <a:ext cx="1379532" cy="206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4357694"/>
            <a:ext cx="1857388" cy="21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 descr="http://i.u-mama.ru/files/i/img/news/00_2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30" y="4143380"/>
            <a:ext cx="1785950" cy="2489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ru-RU" dirty="0" smtClean="0"/>
              <a:t>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136330"/>
          </a:xfrm>
        </p:spPr>
        <p:txBody>
          <a:bodyPr/>
          <a:lstStyle/>
          <a:p>
            <a:r>
              <a:rPr lang="ru-RU" dirty="0" smtClean="0"/>
              <a:t>Самостоятельная творческая деятельность детей</a:t>
            </a:r>
          </a:p>
          <a:p>
            <a:r>
              <a:rPr lang="ru-RU" dirty="0" smtClean="0"/>
              <a:t>Оформление стенгазеты</a:t>
            </a:r>
            <a:endParaRPr lang="ru-RU" dirty="0"/>
          </a:p>
        </p:txBody>
      </p:sp>
      <p:pic>
        <p:nvPicPr>
          <p:cNvPr id="6" name="Рисунок 5" descr="IMG_099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3000372"/>
            <a:ext cx="2714626" cy="3619501"/>
          </a:xfrm>
          <a:prstGeom prst="rect">
            <a:avLst/>
          </a:prstGeom>
        </p:spPr>
      </p:pic>
      <p:pic>
        <p:nvPicPr>
          <p:cNvPr id="7" name="Рисунок 6" descr="IMG_099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14678" y="3000372"/>
            <a:ext cx="2714644" cy="3619525"/>
          </a:xfrm>
          <a:prstGeom prst="rect">
            <a:avLst/>
          </a:prstGeom>
        </p:spPr>
      </p:pic>
      <p:pic>
        <p:nvPicPr>
          <p:cNvPr id="8" name="Рисунок 7" descr="IMG_099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15074" y="3000372"/>
            <a:ext cx="2732504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176</TotalTime>
  <Words>501</Words>
  <Application>Microsoft Office PowerPoint</Application>
  <PresentationFormat>Экран (4:3)</PresentationFormat>
  <Paragraphs>83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Практика организации краткосрочных проектов в системе дополнительного образования</vt:lpstr>
      <vt:lpstr>Проект «Новогодняя сказка»</vt:lpstr>
      <vt:lpstr>Подготовительный этап</vt:lpstr>
      <vt:lpstr>Реализация проекта</vt:lpstr>
      <vt:lpstr>Слайд 5</vt:lpstr>
      <vt:lpstr>Презентация проекта</vt:lpstr>
      <vt:lpstr>Проект «Моя мама лучшая на свете»</vt:lpstr>
      <vt:lpstr>Подготовительный этап  (сбор информации)</vt:lpstr>
      <vt:lpstr>Реализация проекта</vt:lpstr>
      <vt:lpstr>Слайд 10</vt:lpstr>
      <vt:lpstr>Презентация проекта</vt:lpstr>
      <vt:lpstr>Проект «Весна идет!»</vt:lpstr>
      <vt:lpstr>Подготовительный этап</vt:lpstr>
      <vt:lpstr>Слайд 14</vt:lpstr>
      <vt:lpstr>Реализация проекта</vt:lpstr>
      <vt:lpstr>Слайд 16</vt:lpstr>
      <vt:lpstr>Коллективное оформление стенгазеты</vt:lpstr>
      <vt:lpstr>Слайд 18</vt:lpstr>
      <vt:lpstr>Презентация проекта</vt:lpstr>
      <vt:lpstr>Проект «Скоро в школу мы пойдем»</vt:lpstr>
      <vt:lpstr>Подготовительный этап</vt:lpstr>
      <vt:lpstr>Реализация проекта</vt:lpstr>
      <vt:lpstr>Слайд 23</vt:lpstr>
      <vt:lpstr>Слайд 24</vt:lpstr>
      <vt:lpstr>Слайд 25</vt:lpstr>
      <vt:lpstr>Презентация проекта</vt:lpstr>
      <vt:lpstr>Проект «Цирковое представление»</vt:lpstr>
      <vt:lpstr>Подготовительный этап</vt:lpstr>
      <vt:lpstr>Реализация проекта</vt:lpstr>
      <vt:lpstr>Презентация проекта</vt:lpstr>
      <vt:lpstr>Слайд 31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организации краткосрочных проектов в системе дополнительного образования</dc:title>
  <dc:creator>Admin</dc:creator>
  <cp:lastModifiedBy>Admin</cp:lastModifiedBy>
  <cp:revision>19</cp:revision>
  <dcterms:created xsi:type="dcterms:W3CDTF">2013-04-25T20:24:53Z</dcterms:created>
  <dcterms:modified xsi:type="dcterms:W3CDTF">2014-10-22T19:16:22Z</dcterms:modified>
</cp:coreProperties>
</file>