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7" r:id="rId2"/>
    <p:sldId id="258" r:id="rId3"/>
    <p:sldId id="256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C154C52-5B40-4F8D-A021-976F5D5659FA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5E11C75-BE9D-49F7-9270-3CF56AB90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579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FFE4D-C3A1-4B0C-B799-E28DA9E52E76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31D3-C07B-4D06-B64C-5529A3AE8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18760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1594B-8347-41EE-9730-B58906709E86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4BCC9-5410-41E5-A842-291A2593E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8416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D3E98-0DBD-413C-9B1F-F866C386F84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CDCDE-ABE5-4285-8051-50674817A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858481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547CF-35D9-460C-9021-F1E5D615D30B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CA5C-9761-4121-B8B7-65DBD6862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24185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2303-6A46-44DA-BE9B-4F33FDD5ACE0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503F7-47DA-4671-9658-96B9B32A0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46377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1A4AF-6C56-42B1-93DB-705B64B9BDE3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EC4D7-1039-44F4-B87B-37644CD5E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09608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40877-6BB6-49E1-8DEE-81EFB931635F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FE9F2-0053-41E1-946C-8C9301AF5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3276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9D431-0985-462E-A273-A9682F11B116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97596-AA4A-41F6-AC5A-25F84CE5D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46404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427DE-919D-4FF3-A1C5-AAAB9505754F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8D8C3-6172-4982-B8C5-265C8D7F4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51789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C037E-52E7-4FFE-A5E2-5F2E8AE47C90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20894-BD06-40D9-AEE0-77841CF97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50806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511BC-467B-4ACB-969C-EF5650EBCED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FE65D-2D21-42C1-9E35-64AB96B99B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75604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auto">
              <a:spcBef>
                <a:spcPct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8EEDC274-1084-4922-B0BC-408FB97B5FBE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ct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ct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6C77AAB8-C46B-4EAC-BBF6-85CE88794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tatyana-chulan.ucoz.ru/news/2" TargetMode="External"/><Relationship Id="rId3" Type="http://schemas.openxmlformats.org/officeDocument/2006/relationships/hyperlink" Target="http://900igr.net/kartinki/meditsina/Zabolevanija-organov/Zabolevanija-organov.html" TargetMode="External"/><Relationship Id="rId7" Type="http://schemas.openxmlformats.org/officeDocument/2006/relationships/hyperlink" Target="http://900igr.net/kartinki/biologija/Urok-Griby/002-Tema-uroka.html" TargetMode="External"/><Relationship Id="rId2" Type="http://schemas.openxmlformats.org/officeDocument/2006/relationships/hyperlink" Target="http://allforchildren.ru/pictures/sun2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ullbiology.ucoz.ru/index/botanika_griby/0-291" TargetMode="External"/><Relationship Id="rId5" Type="http://schemas.openxmlformats.org/officeDocument/2006/relationships/hyperlink" Target="http://biolicey2vrn.ucoz.ru/index/plesnevye_griby_i_drozhzhi/0-22" TargetMode="External"/><Relationship Id="rId4" Type="http://schemas.openxmlformats.org/officeDocument/2006/relationships/hyperlink" Target="http://dic.academic.ru/dic.nsf/enc_medicine/934/Penicillium" TargetMode="External"/><Relationship Id="rId9" Type="http://schemas.openxmlformats.org/officeDocument/2006/relationships/hyperlink" Target="http://planetadetstva.net/pedagogam/gotovimsya-k-shkole/pervyj-raz-v-pervyj-klass-itogovoe-zanyatie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K:\ФГОС курсы 06.03.2013\урок\imgpreview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825" y="0"/>
            <a:ext cx="7773988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K:\биология уроки\6 класс\грибы\Белый гриб берёзовы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772400" cy="1143000"/>
          </a:xfrm>
        </p:spPr>
        <p:txBody>
          <a:bodyPr/>
          <a:lstStyle/>
          <a:p>
            <a:pPr eaLnBrk="1" hangingPunct="1"/>
            <a:r>
              <a:rPr lang="ru-RU" altLang="ru-RU" sz="5400" b="1" i="1" smtClean="0">
                <a:solidFill>
                  <a:srgbClr val="C00000"/>
                </a:solidFill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125538"/>
            <a:ext cx="8135937" cy="48958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2800" b="1" i="1" dirty="0" smtClean="0"/>
              <a:t>Всем:</a:t>
            </a:r>
          </a:p>
          <a:p>
            <a:pPr eaLnBrk="1" hangingPunct="1">
              <a:defRPr/>
            </a:pPr>
            <a:r>
              <a:rPr lang="ru-RU" sz="2800" dirty="0" smtClean="0"/>
              <a:t>Параграф 13, вопросы на стр. 69, в раб. тетради зад.48, 49 на стр.31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800" b="1" i="1" dirty="0" smtClean="0"/>
              <a:t>На выбор:</a:t>
            </a:r>
          </a:p>
          <a:p>
            <a:pPr eaLnBrk="1" hangingPunct="1">
              <a:defRPr/>
            </a:pPr>
            <a:r>
              <a:rPr lang="ru-RU" sz="2800" dirty="0" smtClean="0"/>
              <a:t>Написать сочинение на тему «Грибы – это удивительное царство»</a:t>
            </a:r>
          </a:p>
          <a:p>
            <a:pPr eaLnBrk="1" hangingPunct="1">
              <a:defRPr/>
            </a:pPr>
            <a:r>
              <a:rPr lang="ru-RU" sz="2800" dirty="0" smtClean="0"/>
              <a:t>Составить кроссворд (не менее 10 понятий) на тему «Царство Грибы»</a:t>
            </a:r>
          </a:p>
          <a:p>
            <a:pPr eaLnBrk="1" hangingPunct="1">
              <a:defRPr/>
            </a:pPr>
            <a:r>
              <a:rPr lang="ru-RU" sz="2800" dirty="0" smtClean="0"/>
              <a:t>Ответить на вопрос: Каковы преимущества гриба по сравнению с бактерией?</a:t>
            </a:r>
          </a:p>
          <a:p>
            <a:pPr eaLnBrk="1" hangingPunct="1">
              <a:defRPr/>
            </a:pPr>
            <a:endParaRPr lang="ru-RU" sz="2800" dirty="0" smtClean="0"/>
          </a:p>
          <a:p>
            <a:pPr eaLnBrk="1" hangingPunct="1">
              <a:defRPr/>
            </a:pPr>
            <a:endParaRPr lang="ru-RU" sz="2800" dirty="0"/>
          </a:p>
        </p:txBody>
      </p:sp>
      <p:pic>
        <p:nvPicPr>
          <p:cNvPr id="23556" name="Picture 2" descr="D:\работа\фоны для презентаций\картинки для презентаций\gbook0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0" y="5949950"/>
            <a:ext cx="223202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 descr="D:\работа\фоны для презентаций\картинки для презентаций\для презентаций\produc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50" y="471488"/>
            <a:ext cx="4319588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838489"/>
            <a:ext cx="4613379" cy="923330"/>
          </a:xfrm>
          <a:prstGeom prst="rect">
            <a:avLst/>
          </a:prstGeom>
          <a:noFill/>
        </p:spPr>
        <p:txBody>
          <a:bodyPr wrap="none">
            <a:prstTxWarp prst="textCurv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РЕФЛЕКСИЯ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7291" y="1268760"/>
            <a:ext cx="7714869" cy="1323439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Спасибо за урок</a:t>
            </a:r>
          </a:p>
        </p:txBody>
      </p:sp>
      <p:pic>
        <p:nvPicPr>
          <p:cNvPr id="25603" name="Picture 2" descr="D:\работа\фоны для презентаций\картинки для презентаций\картинки на школьныю тему\Рисунок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4375" y="1412875"/>
            <a:ext cx="5153025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684213" y="333375"/>
            <a:ext cx="7772400" cy="514350"/>
          </a:xfrm>
        </p:spPr>
        <p:txBody>
          <a:bodyPr/>
          <a:lstStyle/>
          <a:p>
            <a:pPr eaLnBrk="1" hangingPunct="1"/>
            <a:r>
              <a:rPr lang="ru-RU" altLang="ru-RU" sz="2800" smtClean="0"/>
              <a:t>Используемые ресурсы: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981075"/>
            <a:ext cx="8569325" cy="5114925"/>
          </a:xfrm>
        </p:spPr>
        <p:txBody>
          <a:bodyPr/>
          <a:lstStyle/>
          <a:p>
            <a:pPr eaLnBrk="1" hangingPunct="1">
              <a:defRPr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Учебник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–Биология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Бактерии, грибы, растения: Учебник для учащихся 5 класса обще-образовательных учреждений /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ред. проф. Пасечника В.В.. –М.: Дрофа, 2012 – 144 с.: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ил.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Иллюстрации:</a:t>
            </a:r>
          </a:p>
          <a:p>
            <a:pPr eaLnBrk="1" hangingPunct="1">
              <a:defRPr/>
            </a:pP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://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allforchildren.ru/pictures/sun2.php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http://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900igr.net/kartinki/meditsina/Zabolevanija-organov/Zabolevanija-organov.html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defRPr/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dic.academic.ru/dic.nsf/enc_medicine/934/Penicillium</a:t>
            </a:r>
            <a:endParaRPr lang="ru-RU" sz="1400" dirty="0" smtClean="0"/>
          </a:p>
          <a:p>
            <a:pPr eaLnBrk="1" hangingPunct="1">
              <a:defRPr/>
            </a:pP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biolicey2vrn.ucoz.ru/index/plesnevye_griby_i_drozhzhi/0-22</a:t>
            </a:r>
            <a:endParaRPr lang="ru-RU" sz="1400" dirty="0" smtClean="0"/>
          </a:p>
          <a:p>
            <a:pPr eaLnBrk="1" hangingPunct="1">
              <a:defRPr/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fullbiology.ucoz.ru/index/botanika_griby/0-291</a:t>
            </a:r>
            <a:endParaRPr lang="ru-RU" sz="1400" dirty="0" smtClean="0"/>
          </a:p>
          <a:p>
            <a:pPr eaLnBrk="1" hangingPunct="1">
              <a:defRPr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900igr.net/kartinki/biologija/Urok-Griby/002-Tema-uroka.html</a:t>
            </a:r>
            <a:endParaRPr lang="ru-RU" sz="1400" dirty="0" smtClean="0"/>
          </a:p>
          <a:p>
            <a:pPr eaLnBrk="1" hangingPunct="1">
              <a:defRPr/>
            </a:pPr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tatyana-chulan.ucoz.ru/news/2</a:t>
            </a:r>
            <a:endParaRPr lang="ru-RU" sz="1400" dirty="0" smtClean="0"/>
          </a:p>
          <a:p>
            <a:pPr eaLnBrk="1" hangingPunct="1">
              <a:defRPr/>
            </a:pPr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planetadetstva.net/pedagogam/gotovimsya-k-shkole/pervyj-raz-v-pervyj-klass-itogovoe-zanyatie.html</a:t>
            </a:r>
            <a:endParaRPr lang="ru-RU" sz="1400" smtClean="0"/>
          </a:p>
          <a:p>
            <a:pPr eaLnBrk="1" hangingPunct="1">
              <a:defRPr/>
            </a:pPr>
            <a:endParaRPr lang="ru-RU" sz="1400" dirty="0" smtClean="0"/>
          </a:p>
          <a:p>
            <a:pPr eaLnBrk="1" hangingPunct="1">
              <a:defRPr/>
            </a:pPr>
            <a:endParaRPr lang="ru-RU" sz="1400" dirty="0" smtClean="0"/>
          </a:p>
          <a:p>
            <a:pPr eaLnBrk="1" hangingPunct="1">
              <a:defRPr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биология уроки\6 класс\грибы\Подберёзовик обыкновенны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4925" y="0"/>
            <a:ext cx="528478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E:\биология уроки\6 класс\грибы\Опёнок осенний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836613"/>
            <a:ext cx="59531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E:\биология уроки\6 класс\грибы\пеницил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5313" y="2333625"/>
            <a:ext cx="60007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7200" b="1" i="1" smtClean="0">
                <a:solidFill>
                  <a:srgbClr val="C00000"/>
                </a:solidFill>
              </a:rPr>
              <a:t>Тема урока:?????</a:t>
            </a: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5364" name="Picture 2" descr="D:\работа\фоны для презентаций\картинки для презентаций\для презентаций\Рисунок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6650" y="3860800"/>
            <a:ext cx="1943100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388" y="104775"/>
            <a:ext cx="630237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altLang="ko-KR" sz="3600" b="1" dirty="0">
                <a:latin typeface="+mj-lt"/>
                <a:ea typeface="Batang" pitchFamily="18" charset="-127"/>
                <a:cs typeface="Arial" pitchFamily="34" charset="0"/>
              </a:rPr>
              <a:t>21, 43, 64, 36, 55, 32, 24             </a:t>
            </a:r>
            <a:endParaRPr lang="ru-RU" altLang="ko-KR" sz="1600" dirty="0">
              <a:latin typeface="+mj-lt"/>
              <a:cs typeface="Arial" pitchFamily="34" charset="0"/>
            </a:endParaRPr>
          </a:p>
          <a:p>
            <a:pPr eaLnBrk="0" hangingPunct="0">
              <a:defRPr/>
            </a:pPr>
            <a:r>
              <a:rPr lang="ru-RU" altLang="ko-KR" sz="3600" b="1" dirty="0">
                <a:latin typeface="+mj-lt"/>
                <a:ea typeface="Batang" pitchFamily="18" charset="-127"/>
                <a:cs typeface="Arial" pitchFamily="34" charset="0"/>
              </a:rPr>
              <a:t>61, 64, 26, 34, 24, 32</a:t>
            </a:r>
            <a:endParaRPr lang="ru-RU" altLang="ko-KR" sz="4400" dirty="0">
              <a:latin typeface="+mj-lt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19250" y="1546225"/>
          <a:ext cx="6553200" cy="4937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2484"/>
                <a:gridCol w="992909"/>
                <a:gridCol w="893617"/>
                <a:gridCol w="820805"/>
                <a:gridCol w="820805"/>
                <a:gridCol w="969742"/>
                <a:gridCol w="1002838"/>
              </a:tblGrid>
              <a:tr h="822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 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1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2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3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4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5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6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822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20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 smtClean="0">
                          <a:effectLst/>
                          <a:latin typeface="Times New Roman"/>
                          <a:ea typeface="Batang"/>
                        </a:rPr>
                        <a:t>ц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е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з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о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ё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и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22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30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д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в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н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б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я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с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22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40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ж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к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а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х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ь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ш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22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50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ю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л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п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щ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т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у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22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>
                          <a:effectLst/>
                          <a:latin typeface="Times New Roman"/>
                          <a:ea typeface="Batang"/>
                        </a:rPr>
                        <a:t>60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г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м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ф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р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>
                          <a:effectLst/>
                          <a:latin typeface="Times New Roman"/>
                          <a:ea typeface="Batang"/>
                        </a:rPr>
                        <a:t>ъ</a:t>
                      </a:r>
                      <a:endParaRPr lang="ru-RU" sz="36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400" b="1" dirty="0" smtClean="0">
                          <a:effectLst/>
                          <a:latin typeface="Times New Roman"/>
                          <a:ea typeface="Batang"/>
                        </a:rPr>
                        <a:t>ч</a:t>
                      </a:r>
                      <a:endParaRPr lang="ru-RU" sz="3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5" marR="685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xtLst/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8800" b="1" dirty="0" smtClean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Царство Грибов</a:t>
            </a:r>
            <a:endParaRPr lang="ru-RU" sz="8800" b="1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7411" name="Picture 3" descr="K:\биология уроки\6 класс\грибы\Грибы лисичка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168775"/>
            <a:ext cx="222250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K:\биология уроки\6 класс\грибы\Грибы пеницилл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875" y="188913"/>
            <a:ext cx="20875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K:\биология уроки\6 класс\грибы\Грибы мукор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6400" y="231775"/>
            <a:ext cx="1831975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K:\биология уроки\6 класс\грибы\Грибы дрожжи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231775"/>
            <a:ext cx="3027362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K:\биология уроки\6 класс\грибы\Грибы сморчок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8663" y="3789363"/>
            <a:ext cx="1290637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9" descr="K:\биология уроки\6 класс\грибы\Грибы рыжик.jpe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5463" y="4113213"/>
            <a:ext cx="2093912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0" descr="K:\биология уроки\6 класс\грибы\Несъедобные (ядовитые) виды грибов ложная лисичка.jpe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4067175"/>
            <a:ext cx="17526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C00000"/>
                </a:solidFill>
              </a:rPr>
              <a:t>Проблема:????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3200" smtClean="0"/>
              <a:t>Факт 1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79388" y="2205038"/>
            <a:ext cx="4040187" cy="39512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3200" smtClean="0"/>
              <a:t>Грибы похожи ни на растения, ни на животных, они могут расти в отсутствие света, но не могут двигаться, как животные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859338" y="1557338"/>
            <a:ext cx="4041775" cy="639762"/>
          </a:xfrm>
        </p:spPr>
        <p:txBody>
          <a:bodyPr/>
          <a:lstStyle/>
          <a:p>
            <a:pPr eaLnBrk="1" hangingPunct="1"/>
            <a:r>
              <a:rPr lang="ru-RU" altLang="ru-RU" sz="3200" smtClean="0"/>
              <a:t>Факт 2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932363" y="2205038"/>
            <a:ext cx="4041775" cy="39512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sz="3200" smtClean="0"/>
              <a:t>Грибы растут в течение всей жизни, как растения, но питаются только готовыми органическими веществами</a:t>
            </a:r>
          </a:p>
        </p:txBody>
      </p:sp>
      <p:pic>
        <p:nvPicPr>
          <p:cNvPr id="18439" name="Picture 2" descr="K:\биология уроки\6 класс\грибы\Трутовик серно-жёлты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6200" y="5456238"/>
            <a:ext cx="1811338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3" descr="K:\биология уроки\6 класс\грибы\Строчок обыкновенный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700" y="5394325"/>
            <a:ext cx="18923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  <p:bldP spid="8" grpId="0" build="p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800" b="1" i="1" smtClean="0">
                <a:solidFill>
                  <a:srgbClr val="C00000"/>
                </a:solidFill>
              </a:rPr>
              <a:t>Признаки царства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4000" smtClean="0"/>
              <a:t>Строение клетки</a:t>
            </a:r>
          </a:p>
          <a:p>
            <a:pPr eaLnBrk="1" hangingPunct="1"/>
            <a:r>
              <a:rPr lang="ru-RU" altLang="ru-RU" sz="4000" smtClean="0"/>
              <a:t>Строение тела</a:t>
            </a:r>
          </a:p>
          <a:p>
            <a:pPr eaLnBrk="1" hangingPunct="1"/>
            <a:r>
              <a:rPr lang="ru-RU" altLang="ru-RU" sz="4000" smtClean="0"/>
              <a:t>Способ питания</a:t>
            </a:r>
          </a:p>
          <a:p>
            <a:pPr eaLnBrk="1" hangingPunct="1"/>
            <a:r>
              <a:rPr lang="ru-RU" altLang="ru-RU" sz="4000" smtClean="0"/>
              <a:t>Способность к передвижению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K:\биология уроки\6 класс\грибы\рыжик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32" y="0"/>
            <a:ext cx="9119567" cy="687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23813" y="115888"/>
            <a:ext cx="9012237" cy="587375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solidFill>
                  <a:srgbClr val="C00000"/>
                </a:solidFill>
              </a:rPr>
              <a:t>Определите правильное или неправильное суждение</a:t>
            </a:r>
          </a:p>
        </p:txBody>
      </p:sp>
      <p:sp>
        <p:nvSpPr>
          <p:cNvPr id="20484" name="Объект 2"/>
          <p:cNvSpPr>
            <a:spLocks noGrp="1"/>
          </p:cNvSpPr>
          <p:nvPr>
            <p:ph idx="1"/>
          </p:nvPr>
        </p:nvSpPr>
        <p:spPr>
          <a:xfrm>
            <a:off x="300038" y="1052513"/>
            <a:ext cx="8569325" cy="5259387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1. Все грибы растут в лесах 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2. Грибы не имеют хлоропластов и других пластид 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3.Грибы имеют грибницу, состоящей из нитей.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4. Среди грибов встречаются как одноклеточные, так и многоклеточные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5. В клеточных стенках грибов, как в покровах тела раков, насекомых, имеется органическое вещество - хитин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6. Грибы - гетеротрофы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7. Грибы могут размножаться половым и бесполым путем</a:t>
            </a:r>
          </a:p>
          <a:p>
            <a:pPr marL="0" indent="0" algn="just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altLang="ru-RU" sz="3000" smtClean="0">
                <a:solidFill>
                  <a:srgbClr val="002060"/>
                </a:solidFill>
                <a:cs typeface="Times New Roman" pitchFamily="18" charset="0"/>
              </a:rPr>
              <a:t>8. Из некоторых грибов получают лекарства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altLang="ru-RU" sz="300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288" y="333375"/>
            <a:ext cx="8280400" cy="63388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ПРАВИЛА РАБОТЫ В ГРУППЕ</a:t>
            </a:r>
            <a:endParaRPr lang="ru-RU" sz="2800" dirty="0">
              <a:latin typeface="+mn-lt"/>
              <a:cs typeface="+mn-cs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latin typeface="+mn-lt"/>
                <a:cs typeface="+mn-cs"/>
              </a:rPr>
              <a:t>Выберите ответственного  группы.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latin typeface="+mn-lt"/>
                <a:cs typeface="+mn-cs"/>
              </a:rPr>
              <a:t>Ответственный распределяет задания между членами группы или источники информации для более эффективной работы (не выполняйте каждый одну и ту же работу  - это не продуктивно!)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latin typeface="+mn-lt"/>
                <a:cs typeface="+mn-cs"/>
              </a:rPr>
              <a:t>При обмене информации слушайте друг друга, поправляйте друг друга, но не критикуйте.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latin typeface="+mn-lt"/>
                <a:cs typeface="+mn-cs"/>
              </a:rPr>
              <a:t>Ответственный следит за работой группы.</a:t>
            </a:r>
          </a:p>
        </p:txBody>
      </p:sp>
      <p:pic>
        <p:nvPicPr>
          <p:cNvPr id="21507" name="Picture 2" descr="D:\работа\фоны для презентаций\картинки для презентаций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545306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" descr="D:\работа\фоны для презентаций\картинки для презентаций\3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58113" y="18891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ОЛЬ ГРИБОВ В ПРИРОДЕ И ЖИЗНИ ЧЕЛОВЕКА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397</Words>
  <Application>Microsoft Office PowerPoint</Application>
  <PresentationFormat>Экран (4:3)</PresentationFormat>
  <Paragraphs>93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Times New Roman</vt:lpstr>
      <vt:lpstr>Arial</vt:lpstr>
      <vt:lpstr>Calibri</vt:lpstr>
      <vt:lpstr>Batang</vt:lpstr>
      <vt:lpstr>РОЛЬ ГРИБОВ В ПРИРОДЕ И ЖИЗНИ ЧЕЛОВЕКА</vt:lpstr>
      <vt:lpstr>Презентация PowerPoint</vt:lpstr>
      <vt:lpstr>Презентация PowerPoint</vt:lpstr>
      <vt:lpstr>Тема урока:?????</vt:lpstr>
      <vt:lpstr>Презентация PowerPoint</vt:lpstr>
      <vt:lpstr>Царство Грибов</vt:lpstr>
      <vt:lpstr>Проблема:????</vt:lpstr>
      <vt:lpstr>Признаки царства</vt:lpstr>
      <vt:lpstr>Определите правильное или неправильное суждение</vt:lpstr>
      <vt:lpstr>Презентация PowerPoint</vt:lpstr>
      <vt:lpstr>Презентация PowerPoint</vt:lpstr>
      <vt:lpstr>Домашнее задание</vt:lpstr>
      <vt:lpstr>Презентация PowerPoint</vt:lpstr>
      <vt:lpstr>Презентация PowerPoint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Светлана</cp:lastModifiedBy>
  <cp:revision>22</cp:revision>
  <dcterms:created xsi:type="dcterms:W3CDTF">2013-03-04T01:37:26Z</dcterms:created>
  <dcterms:modified xsi:type="dcterms:W3CDTF">2013-10-27T10:40:02Z</dcterms:modified>
</cp:coreProperties>
</file>