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8E30F2-75DF-499F-BD36-E5999DDE6EE5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8BDB5-3568-46D6-8C16-A19525A508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8E30F2-75DF-499F-BD36-E5999DDE6EE5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8BDB5-3568-46D6-8C16-A19525A508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8E30F2-75DF-499F-BD36-E5999DDE6EE5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8BDB5-3568-46D6-8C16-A19525A508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8E30F2-75DF-499F-BD36-E5999DDE6EE5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8BDB5-3568-46D6-8C16-A19525A508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8E30F2-75DF-499F-BD36-E5999DDE6EE5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8BDB5-3568-46D6-8C16-A19525A508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8E30F2-75DF-499F-BD36-E5999DDE6EE5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8BDB5-3568-46D6-8C16-A19525A508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8E30F2-75DF-499F-BD36-E5999DDE6EE5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8BDB5-3568-46D6-8C16-A19525A508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8E30F2-75DF-499F-BD36-E5999DDE6EE5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8BDB5-3568-46D6-8C16-A19525A508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8E30F2-75DF-499F-BD36-E5999DDE6EE5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8BDB5-3568-46D6-8C16-A19525A508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8E30F2-75DF-499F-BD36-E5999DDE6EE5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8BDB5-3568-46D6-8C16-A19525A508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8E30F2-75DF-499F-BD36-E5999DDE6EE5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8BDB5-3568-46D6-8C16-A19525A508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38E30F2-75DF-499F-BD36-E5999DDE6EE5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818BDB5-3568-46D6-8C16-A19525A508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196752"/>
            <a:ext cx="79928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002060"/>
                </a:solidFill>
              </a:rPr>
              <a:t>Технологии, обеспечивающие гигиенически оптимальные условия образовательного </a:t>
            </a:r>
            <a:r>
              <a:rPr lang="ru-RU" sz="4400" b="1" dirty="0" smtClean="0">
                <a:solidFill>
                  <a:srgbClr val="002060"/>
                </a:solidFill>
              </a:rPr>
              <a:t>процесса.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755576" y="692696"/>
            <a:ext cx="3816424" cy="33123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Наличие мотивации деятельности учащихся на уроке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44008" y="2780928"/>
            <a:ext cx="3816424" cy="33123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Психологический климат на уроке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6011" y="1556792"/>
            <a:ext cx="6987810" cy="28007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Плотность урока</a:t>
            </a:r>
          </a:p>
          <a:p>
            <a:pPr algn="ctr"/>
            <a:r>
              <a:rPr lang="ru-RU" sz="4400" b="1" dirty="0">
                <a:solidFill>
                  <a:srgbClr val="FF0000"/>
                </a:solidFill>
              </a:rPr>
              <a:t>н</a:t>
            </a:r>
            <a:r>
              <a:rPr lang="ru-RU" sz="4400" b="1" dirty="0" smtClean="0">
                <a:solidFill>
                  <a:srgbClr val="FF0000"/>
                </a:solidFill>
              </a:rPr>
              <a:t>орма:</a:t>
            </a:r>
          </a:p>
          <a:p>
            <a:pPr algn="ctr"/>
            <a:r>
              <a:rPr lang="ru-RU" sz="4400" b="1" dirty="0">
                <a:solidFill>
                  <a:srgbClr val="FF0000"/>
                </a:solidFill>
              </a:rPr>
              <a:t>н</a:t>
            </a:r>
            <a:r>
              <a:rPr lang="ru-RU" sz="4400" b="1" dirty="0" smtClean="0">
                <a:solidFill>
                  <a:srgbClr val="FF0000"/>
                </a:solidFill>
              </a:rPr>
              <a:t>е менее 60% </a:t>
            </a:r>
          </a:p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и не более 75 – 80%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908720"/>
            <a:ext cx="741682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</a:rPr>
              <a:t>Момент наступления утомления и снижения </a:t>
            </a:r>
            <a:r>
              <a:rPr lang="ru-RU" sz="4000" b="1" dirty="0" smtClean="0">
                <a:solidFill>
                  <a:srgbClr val="002060"/>
                </a:solidFill>
              </a:rPr>
              <a:t>учебной активности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Норма: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</a:rPr>
              <a:t>н</a:t>
            </a:r>
            <a:r>
              <a:rPr lang="ru-RU" sz="3200" b="1" dirty="0" smtClean="0">
                <a:solidFill>
                  <a:srgbClr val="FF0000"/>
                </a:solidFill>
              </a:rPr>
              <a:t>е ранее 25-30 минут в 1 классе, 35-40 минут в </a:t>
            </a:r>
            <a:r>
              <a:rPr lang="ru-RU" sz="3200" b="1" dirty="0" err="1" smtClean="0">
                <a:solidFill>
                  <a:srgbClr val="FF0000"/>
                </a:solidFill>
              </a:rPr>
              <a:t>нач</a:t>
            </a:r>
            <a:r>
              <a:rPr lang="ru-RU" sz="3200" b="1" dirty="0" smtClean="0">
                <a:solidFill>
                  <a:srgbClr val="FF0000"/>
                </a:solidFill>
              </a:rPr>
              <a:t>. школе, 40 минут в средней и старшей школе.</a:t>
            </a:r>
          </a:p>
          <a:p>
            <a:pPr algn="ctr"/>
            <a:endParaRPr lang="ru-RU" sz="4000" b="1" dirty="0" smtClean="0">
              <a:solidFill>
                <a:srgbClr val="002060"/>
              </a:solidFill>
            </a:endParaRPr>
          </a:p>
          <a:p>
            <a:pPr algn="ctr"/>
            <a:endParaRPr lang="ru-RU" sz="4000" b="1" dirty="0">
              <a:solidFill>
                <a:srgbClr val="002060"/>
              </a:solidFill>
            </a:endParaRPr>
          </a:p>
          <a:p>
            <a:pPr algn="ctr"/>
            <a:endParaRPr 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2492896"/>
            <a:ext cx="6952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002060"/>
                </a:solidFill>
              </a:rPr>
              <a:t>Темп окончания урока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95536" y="1279793"/>
            <a:ext cx="10978121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Эффективность усвоения знаний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учащихся в течение урока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5-25-я минута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80%;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25-35-я минута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60-40%;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35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40-я минута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10%.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51520" y="477252"/>
            <a:ext cx="853244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Интенсивность умственной деятельности учащихся в ходе урока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1397000"/>
          <a:ext cx="8064896" cy="463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2016224"/>
                <a:gridCol w="2016224"/>
                <a:gridCol w="201622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Нагрузка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Деятельность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1 этап. Врабатывание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 минут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Относитиельно</a:t>
                      </a:r>
                      <a:r>
                        <a:rPr lang="ru-RU" b="1" dirty="0" smtClean="0"/>
                        <a:t> невелика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err="1" smtClean="0"/>
                        <a:t>Репродуктив</a:t>
                      </a:r>
                      <a:r>
                        <a:rPr lang="ru-RU" sz="1600" b="1" dirty="0" smtClean="0"/>
                        <a:t>., переходящая в</a:t>
                      </a:r>
                      <a:r>
                        <a:rPr lang="ru-RU" sz="1600" b="1" baseline="0" dirty="0" smtClean="0"/>
                        <a:t> </a:t>
                      </a:r>
                      <a:r>
                        <a:rPr lang="ru-RU" sz="1600" b="1" dirty="0" smtClean="0"/>
                        <a:t>продуктивную. Повторение.</a:t>
                      </a:r>
                      <a:endParaRPr lang="ru-RU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 этап.</a:t>
                      </a:r>
                    </a:p>
                    <a:p>
                      <a:r>
                        <a:rPr lang="ru-RU" b="1" dirty="0" err="1" smtClean="0"/>
                        <a:t>Максимал</a:t>
                      </a:r>
                      <a:r>
                        <a:rPr lang="ru-RU" b="1" dirty="0" smtClean="0"/>
                        <a:t>. работоспособность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20-25 минут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Максимальное снижение на </a:t>
                      </a:r>
                      <a:r>
                        <a:rPr lang="ru-RU" sz="1600" b="1" dirty="0" smtClean="0"/>
                        <a:t>15-</a:t>
                      </a:r>
                      <a:r>
                        <a:rPr lang="ru-RU" sz="1200" b="1" dirty="0" smtClean="0"/>
                        <a:t>Й</a:t>
                      </a:r>
                      <a:r>
                        <a:rPr lang="ru-RU" sz="1600" b="1" dirty="0" smtClean="0"/>
                        <a:t> </a:t>
                      </a:r>
                      <a:r>
                        <a:rPr lang="ru-RU" sz="1600" b="1" dirty="0" smtClean="0"/>
                        <a:t>мин.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Продуктивн</a:t>
                      </a:r>
                      <a:r>
                        <a:rPr lang="ru-RU" b="1" dirty="0" smtClean="0"/>
                        <a:t>., творческая, изучение нового материала.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 этап.</a:t>
                      </a:r>
                    </a:p>
                    <a:p>
                      <a:r>
                        <a:rPr lang="ru-RU" b="1" dirty="0" smtClean="0"/>
                        <a:t>Конечный порыв.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10-15 </a:t>
                      </a:r>
                      <a:r>
                        <a:rPr lang="ru-RU" b="1" dirty="0" smtClean="0"/>
                        <a:t>минут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Небольшое повышение работоспособности.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Репродуктивная, обработка некоторых моментов пройденного.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268760"/>
            <a:ext cx="80648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Критерии </a:t>
            </a:r>
            <a:r>
              <a:rPr lang="ru-RU" sz="4000" b="1" dirty="0" err="1">
                <a:solidFill>
                  <a:srgbClr val="002060"/>
                </a:solidFill>
              </a:rPr>
              <a:t>здоровьесбережения</a:t>
            </a:r>
            <a:r>
              <a:rPr lang="ru-RU" sz="4000" b="1" dirty="0">
                <a:solidFill>
                  <a:srgbClr val="002060"/>
                </a:solidFill>
              </a:rPr>
              <a:t> на уроке, </a:t>
            </a:r>
            <a:endParaRPr lang="ru-RU" sz="40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их краткая  характеристика </a:t>
            </a:r>
            <a:r>
              <a:rPr lang="ru-RU" sz="4000" b="1" dirty="0">
                <a:solidFill>
                  <a:srgbClr val="002060"/>
                </a:solidFill>
              </a:rPr>
              <a:t>и уровни </a:t>
            </a:r>
            <a:r>
              <a:rPr lang="ru-RU" sz="4000" b="1" dirty="0" smtClean="0">
                <a:solidFill>
                  <a:srgbClr val="002060"/>
                </a:solidFill>
              </a:rPr>
              <a:t>            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гигиенической </a:t>
            </a:r>
            <a:r>
              <a:rPr lang="ru-RU" sz="4000" b="1" dirty="0">
                <a:solidFill>
                  <a:srgbClr val="002060"/>
                </a:solidFill>
              </a:rPr>
              <a:t>рациональности урока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772816"/>
            <a:ext cx="66247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</a:rPr>
              <a:t>Обстановка и гигиенические условия в классе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96752"/>
            <a:ext cx="734481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</a:rPr>
              <a:t>Количество видов учебной </a:t>
            </a:r>
            <a:r>
              <a:rPr lang="ru-RU" sz="4000" b="1" dirty="0" smtClean="0">
                <a:solidFill>
                  <a:srgbClr val="002060"/>
                </a:solidFill>
              </a:rPr>
              <a:t>деятельности</a:t>
            </a:r>
          </a:p>
          <a:p>
            <a:pPr algn="ctr"/>
            <a:endParaRPr lang="ru-RU" sz="4000" b="1" dirty="0">
              <a:solidFill>
                <a:srgbClr val="00206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4-7 видов 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за урок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908720"/>
            <a:ext cx="849694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</a:rPr>
              <a:t>Средняя </a:t>
            </a:r>
            <a:r>
              <a:rPr lang="ru-RU" sz="4000" b="1" dirty="0" smtClean="0">
                <a:solidFill>
                  <a:srgbClr val="002060"/>
                </a:solidFill>
              </a:rPr>
              <a:t>продолжительность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видов деятельности</a:t>
            </a:r>
          </a:p>
          <a:p>
            <a:pPr algn="ctr"/>
            <a:r>
              <a:rPr lang="ru-RU" sz="4000" b="1" dirty="0">
                <a:solidFill>
                  <a:srgbClr val="FF0000"/>
                </a:solidFill>
              </a:rPr>
              <a:t>н</a:t>
            </a:r>
            <a:r>
              <a:rPr lang="ru-RU" sz="4000" b="1" dirty="0" smtClean="0">
                <a:solidFill>
                  <a:srgbClr val="FF0000"/>
                </a:solidFill>
              </a:rPr>
              <a:t>е более 10 минут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за урок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 и частота их чередования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через 7-10 минут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0667" y="1628800"/>
            <a:ext cx="851333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</a:rPr>
              <a:t>Количество видов </a:t>
            </a:r>
            <a:r>
              <a:rPr lang="ru-RU" sz="4000" b="1" dirty="0" smtClean="0">
                <a:solidFill>
                  <a:srgbClr val="002060"/>
                </a:solidFill>
              </a:rPr>
              <a:t>преподавания</a:t>
            </a:r>
          </a:p>
          <a:p>
            <a:pPr algn="ctr"/>
            <a:r>
              <a:rPr lang="ru-RU" sz="4000" b="1" dirty="0">
                <a:solidFill>
                  <a:srgbClr val="FF0000"/>
                </a:solidFill>
              </a:rPr>
              <a:t>н</a:t>
            </a:r>
            <a:r>
              <a:rPr lang="ru-RU" sz="4000" b="1" dirty="0" smtClean="0">
                <a:solidFill>
                  <a:srgbClr val="FF0000"/>
                </a:solidFill>
              </a:rPr>
              <a:t>е менее трёх</a:t>
            </a:r>
          </a:p>
          <a:p>
            <a:pPr algn="ctr"/>
            <a:endParaRPr lang="ru-RU" sz="4000" b="1" dirty="0">
              <a:solidFill>
                <a:srgbClr val="002060"/>
              </a:solidFill>
            </a:endParaRPr>
          </a:p>
          <a:p>
            <a:pPr algn="ctr"/>
            <a:endParaRPr lang="ru-RU" sz="4000" b="1" dirty="0" smtClean="0">
              <a:solidFill>
                <a:srgbClr val="002060"/>
              </a:solidFill>
            </a:endParaRPr>
          </a:p>
          <a:p>
            <a:pPr algn="ctr"/>
            <a:endParaRPr 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340768"/>
            <a:ext cx="804530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</a:rPr>
              <a:t>Чередование видов </a:t>
            </a:r>
            <a:r>
              <a:rPr lang="ru-RU" sz="4000" b="1" dirty="0" smtClean="0">
                <a:solidFill>
                  <a:srgbClr val="002060"/>
                </a:solidFill>
              </a:rPr>
              <a:t>преподавания</a:t>
            </a:r>
          </a:p>
          <a:p>
            <a:pPr algn="ctr"/>
            <a:r>
              <a:rPr lang="ru-RU" sz="4000" b="1" dirty="0">
                <a:solidFill>
                  <a:srgbClr val="FF0000"/>
                </a:solidFill>
              </a:rPr>
              <a:t>н</a:t>
            </a:r>
            <a:r>
              <a:rPr lang="ru-RU" sz="4000" b="1" dirty="0" smtClean="0">
                <a:solidFill>
                  <a:srgbClr val="FF0000"/>
                </a:solidFill>
              </a:rPr>
              <a:t>е позже, </a:t>
            </a:r>
            <a:r>
              <a:rPr lang="ru-RU" sz="4000" b="1" dirty="0">
                <a:solidFill>
                  <a:srgbClr val="FF0000"/>
                </a:solidFill>
              </a:rPr>
              <a:t>ч</a:t>
            </a:r>
            <a:r>
              <a:rPr lang="ru-RU" sz="4000" b="1" dirty="0" smtClean="0">
                <a:solidFill>
                  <a:srgbClr val="FF0000"/>
                </a:solidFill>
              </a:rPr>
              <a:t>ем через 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10-15 минут</a:t>
            </a:r>
          </a:p>
          <a:p>
            <a:pPr algn="ctr"/>
            <a:endParaRPr lang="ru-RU" sz="4000" b="1" dirty="0">
              <a:solidFill>
                <a:srgbClr val="FF0000"/>
              </a:solidFill>
            </a:endParaRPr>
          </a:p>
          <a:p>
            <a:pPr algn="ctr"/>
            <a:endParaRPr lang="ru-RU" sz="4000" b="1" dirty="0" smtClean="0">
              <a:solidFill>
                <a:srgbClr val="FF0000"/>
              </a:solidFill>
            </a:endParaRPr>
          </a:p>
          <a:p>
            <a:pPr algn="ctr"/>
            <a:endParaRPr lang="ru-RU" sz="4000" b="1" dirty="0">
              <a:solidFill>
                <a:srgbClr val="FF0000"/>
              </a:solidFill>
            </a:endParaRPr>
          </a:p>
          <a:p>
            <a:pPr algn="ctr"/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95536" y="476672"/>
            <a:ext cx="4032448" cy="30963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Наличие и место методов, способствующих активизации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44008" y="476672"/>
            <a:ext cx="4032448" cy="30963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Место и длительность применения ТСО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95736" y="3429000"/>
            <a:ext cx="4536504" cy="30963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</a:rPr>
              <a:t>Поза учащегося, чередование позы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764704"/>
            <a:ext cx="77768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</a:rPr>
              <a:t>Наличие, место, содержание и продолжительность на уроке моментов </a:t>
            </a:r>
            <a:r>
              <a:rPr lang="ru-RU" sz="4000" b="1" dirty="0" smtClean="0">
                <a:solidFill>
                  <a:srgbClr val="002060"/>
                </a:solidFill>
              </a:rPr>
              <a:t>оздоровления</a:t>
            </a:r>
          </a:p>
          <a:p>
            <a:pPr algn="ctr"/>
            <a:endParaRPr lang="ru-RU" sz="4000" b="1" dirty="0">
              <a:solidFill>
                <a:srgbClr val="002060"/>
              </a:solidFill>
            </a:endParaRPr>
          </a:p>
          <a:p>
            <a:pPr algn="ctr"/>
            <a:r>
              <a:rPr lang="ru-RU" sz="4000" b="1" dirty="0">
                <a:solidFill>
                  <a:srgbClr val="FF0000"/>
                </a:solidFill>
              </a:rPr>
              <a:t>н</a:t>
            </a:r>
            <a:r>
              <a:rPr lang="ru-RU" sz="4000" b="1" dirty="0" smtClean="0">
                <a:solidFill>
                  <a:srgbClr val="FF0000"/>
                </a:solidFill>
              </a:rPr>
              <a:t>а 20-й и 35-й минутах урока по 1 мин.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102</TotalTime>
  <Words>263</Words>
  <Application>Microsoft Office PowerPoint</Application>
  <PresentationFormat>Экран (4:3)</PresentationFormat>
  <Paragraphs>65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ALEX_SYSTEMS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Люда</dc:creator>
  <cp:lastModifiedBy>Люда</cp:lastModifiedBy>
  <cp:revision>11</cp:revision>
  <dcterms:created xsi:type="dcterms:W3CDTF">2013-10-29T17:29:08Z</dcterms:created>
  <dcterms:modified xsi:type="dcterms:W3CDTF">2013-10-29T19:25:08Z</dcterms:modified>
</cp:coreProperties>
</file>